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3.xml" ContentType="application/vnd.openxmlformats-officedocument.drawingml.chartshapes+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6.xml" ContentType="application/vnd.openxmlformats-officedocument.presentationml.notesSl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notesSlides/notesSlide18.xml" ContentType="application/vnd.openxmlformats-officedocument.presentationml.notesSlide+xml"/>
  <Override PartName="/ppt/charts/chart22.xml" ContentType="application/vnd.openxmlformats-officedocument.drawingml.chart+xml"/>
  <Override PartName="/ppt/notesSlides/notesSlide19.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7.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4.xml" ContentType="application/vnd.openxmlformats-officedocument.drawingml.chartshapes+xml"/>
  <Override PartName="/ppt/charts/chart28.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7.xml" ContentType="application/vnd.openxmlformats-officedocument.presentationml.notesSlide+xml"/>
  <Override PartName="/ppt/charts/chart29.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5.xml" ContentType="application/vnd.openxmlformats-officedocument.drawingml.chartshapes+xml"/>
  <Override PartName="/ppt/charts/chart30.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8.xml" ContentType="application/vnd.openxmlformats-officedocument.presentationml.notesSlide+xml"/>
  <Override PartName="/ppt/charts/chart31.xml" ContentType="application/vnd.openxmlformats-officedocument.drawingml.chart+xml"/>
  <Override PartName="/ppt/notesSlides/notesSlide29.xml" ContentType="application/vnd.openxmlformats-officedocument.presentationml.notesSlide+xml"/>
  <Override PartName="/ppt/charts/chart32.xml" ContentType="application/vnd.openxmlformats-officedocument.drawingml.chart+xml"/>
  <Override PartName="/ppt/notesSlides/notesSlide30.xml" ContentType="application/vnd.openxmlformats-officedocument.presentationml.notesSlide+xml"/>
  <Override PartName="/ppt/charts/chart33.xml" ContentType="application/vnd.openxmlformats-officedocument.drawingml.chart+xml"/>
  <Override PartName="/ppt/notesSlides/notesSlide31.xml" ContentType="application/vnd.openxmlformats-officedocument.presentationml.notesSlide+xml"/>
  <Override PartName="/ppt/charts/chart3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2.xml" ContentType="application/vnd.openxmlformats-officedocument.presentationml.notesSlide+xml"/>
  <Override PartName="/ppt/charts/chart3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9.xml" ContentType="application/vnd.openxmlformats-officedocument.drawingml.chart+xml"/>
  <Override PartName="/ppt/notesSlides/notesSlide36.xml" ContentType="application/vnd.openxmlformats-officedocument.presentationml.notesSlide+xml"/>
  <Override PartName="/ppt/charts/chart40.xml" ContentType="application/vnd.openxmlformats-officedocument.drawingml.chart+xml"/>
  <Override PartName="/ppt/notesSlides/notesSlide37.xml" ContentType="application/vnd.openxmlformats-officedocument.presentationml.notesSlide+xml"/>
  <Override PartName="/ppt/charts/chart41.xml" ContentType="application/vnd.openxmlformats-officedocument.drawingml.chart+xml"/>
  <Override PartName="/ppt/notesSlides/notesSlide38.xml" ContentType="application/vnd.openxmlformats-officedocument.presentationml.notesSlide+xml"/>
  <Override PartName="/ppt/charts/chart42.xml" ContentType="application/vnd.openxmlformats-officedocument.drawingml.chart+xml"/>
  <Override PartName="/ppt/notesSlides/notesSlide39.xml" ContentType="application/vnd.openxmlformats-officedocument.presentationml.notesSlide+xml"/>
  <Override PartName="/ppt/charts/chart43.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4"/>
    <p:sldMasterId id="2147483786" r:id="rId5"/>
    <p:sldMasterId id="2147483803" r:id="rId6"/>
    <p:sldMasterId id="2147483819" r:id="rId7"/>
    <p:sldMasterId id="2147483835" r:id="rId8"/>
    <p:sldMasterId id="2147483851" r:id="rId9"/>
    <p:sldMasterId id="2147483867" r:id="rId10"/>
    <p:sldMasterId id="2147483882" r:id="rId11"/>
  </p:sldMasterIdLst>
  <p:notesMasterIdLst>
    <p:notesMasterId r:id="rId76"/>
  </p:notesMasterIdLst>
  <p:handoutMasterIdLst>
    <p:handoutMasterId r:id="rId77"/>
  </p:handoutMasterIdLst>
  <p:sldIdLst>
    <p:sldId id="666" r:id="rId12"/>
    <p:sldId id="2728" r:id="rId13"/>
    <p:sldId id="2146850229" r:id="rId14"/>
    <p:sldId id="2146850226" r:id="rId15"/>
    <p:sldId id="2146850225" r:id="rId16"/>
    <p:sldId id="2146850072" r:id="rId17"/>
    <p:sldId id="2146850190" r:id="rId18"/>
    <p:sldId id="2146850191" r:id="rId19"/>
    <p:sldId id="2146850107" r:id="rId20"/>
    <p:sldId id="2146850230" r:id="rId21"/>
    <p:sldId id="2146850193" r:id="rId22"/>
    <p:sldId id="2146850200" r:id="rId23"/>
    <p:sldId id="2146850231" r:id="rId24"/>
    <p:sldId id="2146850232" r:id="rId25"/>
    <p:sldId id="2146850108" r:id="rId26"/>
    <p:sldId id="2146850233" r:id="rId27"/>
    <p:sldId id="2146850234" r:id="rId28"/>
    <p:sldId id="2146850183" r:id="rId29"/>
    <p:sldId id="2146850133" r:id="rId30"/>
    <p:sldId id="2146850235" r:id="rId31"/>
    <p:sldId id="2146850236" r:id="rId32"/>
    <p:sldId id="2146850237" r:id="rId33"/>
    <p:sldId id="2146850109" r:id="rId34"/>
    <p:sldId id="2522" r:id="rId35"/>
    <p:sldId id="2146850238" r:id="rId36"/>
    <p:sldId id="2146850094" r:id="rId37"/>
    <p:sldId id="2146850239" r:id="rId38"/>
    <p:sldId id="2146850188" r:id="rId39"/>
    <p:sldId id="2146850240" r:id="rId40"/>
    <p:sldId id="2146850241" r:id="rId41"/>
    <p:sldId id="2146850222" r:id="rId42"/>
    <p:sldId id="2146850242" r:id="rId43"/>
    <p:sldId id="2146850243" r:id="rId44"/>
    <p:sldId id="2146850244" r:id="rId45"/>
    <p:sldId id="2146850247" r:id="rId46"/>
    <p:sldId id="2146850181" r:id="rId47"/>
    <p:sldId id="2146850245" r:id="rId48"/>
    <p:sldId id="2146850246" r:id="rId49"/>
    <p:sldId id="2146850110" r:id="rId50"/>
    <p:sldId id="2146850209" r:id="rId51"/>
    <p:sldId id="2146850085" r:id="rId52"/>
    <p:sldId id="2146850121" r:id="rId53"/>
    <p:sldId id="2146850122" r:id="rId54"/>
    <p:sldId id="2146850124" r:id="rId55"/>
    <p:sldId id="2146850135" r:id="rId56"/>
    <p:sldId id="2146850210" r:id="rId57"/>
    <p:sldId id="2146850146" r:id="rId58"/>
    <p:sldId id="2146850163" r:id="rId59"/>
    <p:sldId id="2146850168" r:id="rId60"/>
    <p:sldId id="2146850167" r:id="rId61"/>
    <p:sldId id="2146850166" r:id="rId62"/>
    <p:sldId id="2146850165" r:id="rId63"/>
    <p:sldId id="2146850164" r:id="rId64"/>
    <p:sldId id="2146850169" r:id="rId65"/>
    <p:sldId id="2146850170" r:id="rId66"/>
    <p:sldId id="2146850171" r:id="rId67"/>
    <p:sldId id="2146850172" r:id="rId68"/>
    <p:sldId id="2146850173" r:id="rId69"/>
    <p:sldId id="2146850174" r:id="rId70"/>
    <p:sldId id="2146850175" r:id="rId71"/>
    <p:sldId id="2146850176" r:id="rId72"/>
    <p:sldId id="2146850211" r:id="rId73"/>
    <p:sldId id="2146850204" r:id="rId74"/>
    <p:sldId id="929" r:id="rId75"/>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7E5702-3024-4885-9375-E42E782E8594}">
          <p14:sldIdLst>
            <p14:sldId id="666"/>
            <p14:sldId id="2728"/>
            <p14:sldId id="2146850229"/>
            <p14:sldId id="2146850226"/>
            <p14:sldId id="2146850225"/>
            <p14:sldId id="2146850072"/>
            <p14:sldId id="2146850190"/>
            <p14:sldId id="2146850191"/>
            <p14:sldId id="2146850107"/>
            <p14:sldId id="2146850230"/>
            <p14:sldId id="2146850193"/>
            <p14:sldId id="2146850200"/>
            <p14:sldId id="2146850231"/>
            <p14:sldId id="2146850232"/>
            <p14:sldId id="2146850108"/>
            <p14:sldId id="2146850233"/>
            <p14:sldId id="2146850234"/>
            <p14:sldId id="2146850183"/>
            <p14:sldId id="2146850133"/>
            <p14:sldId id="2146850235"/>
            <p14:sldId id="2146850236"/>
            <p14:sldId id="2146850237"/>
            <p14:sldId id="2146850109"/>
            <p14:sldId id="2522"/>
            <p14:sldId id="2146850238"/>
            <p14:sldId id="2146850094"/>
            <p14:sldId id="2146850239"/>
            <p14:sldId id="2146850188"/>
            <p14:sldId id="2146850240"/>
            <p14:sldId id="2146850241"/>
            <p14:sldId id="2146850222"/>
            <p14:sldId id="2146850242"/>
            <p14:sldId id="2146850243"/>
            <p14:sldId id="2146850244"/>
            <p14:sldId id="2146850247"/>
            <p14:sldId id="2146850181"/>
            <p14:sldId id="2146850245"/>
            <p14:sldId id="2146850246"/>
            <p14:sldId id="2146850110"/>
            <p14:sldId id="2146850209"/>
            <p14:sldId id="2146850085"/>
            <p14:sldId id="2146850121"/>
            <p14:sldId id="2146850122"/>
            <p14:sldId id="2146850124"/>
            <p14:sldId id="2146850135"/>
            <p14:sldId id="2146850210"/>
            <p14:sldId id="2146850146"/>
            <p14:sldId id="2146850163"/>
            <p14:sldId id="2146850168"/>
            <p14:sldId id="2146850167"/>
            <p14:sldId id="2146850166"/>
            <p14:sldId id="2146850165"/>
            <p14:sldId id="2146850164"/>
            <p14:sldId id="2146850169"/>
            <p14:sldId id="2146850170"/>
            <p14:sldId id="2146850171"/>
            <p14:sldId id="2146850172"/>
            <p14:sldId id="2146850173"/>
            <p14:sldId id="2146850174"/>
            <p14:sldId id="2146850175"/>
            <p14:sldId id="2146850176"/>
            <p14:sldId id="2146850211"/>
            <p14:sldId id="2146850204"/>
            <p14:sldId id="929"/>
          </p14:sldIdLst>
        </p14:section>
        <p14:section name="Example slides" id="{529CCD3F-ABB7-4D5D-A65A-DEAE4016CD94}">
          <p14:sldIdLst/>
        </p14:section>
      </p14:sectionLst>
    </p:ext>
    <p:ext uri="{EFAFB233-063F-42B5-8137-9DF3F51BA10A}">
      <p15:sldGuideLst xmlns:p15="http://schemas.microsoft.com/office/powerpoint/2012/main">
        <p15:guide id="1" orient="horz" pos="2614" userDrawn="1">
          <p15:clr>
            <a:srgbClr val="A4A3A4"/>
          </p15:clr>
        </p15:guide>
        <p15:guide id="2" pos="7129" userDrawn="1">
          <p15:clr>
            <a:srgbClr val="A4A3A4"/>
          </p15:clr>
        </p15:guide>
        <p15:guide id="3" orient="horz" pos="1480" userDrawn="1">
          <p15:clr>
            <a:srgbClr val="A4A3A4"/>
          </p15:clr>
        </p15:guide>
        <p15:guide id="4" pos="2547" userDrawn="1">
          <p15:clr>
            <a:srgbClr val="A4A3A4"/>
          </p15:clr>
        </p15:guide>
      </p15:sldGuideLst>
    </p:ext>
    <p:ext uri="{2D200454-40CA-4A62-9FC3-DE9A4176ACB9}">
      <p15:notesGuideLst xmlns:p15="http://schemas.microsoft.com/office/powerpoint/2012/main">
        <p15:guide id="1" orient="horz" pos="2367" userDrawn="1">
          <p15:clr>
            <a:srgbClr val="A4A3A4"/>
          </p15:clr>
        </p15:guide>
        <p15:guide id="2" pos="2894" userDrawn="1">
          <p15:clr>
            <a:srgbClr val="A4A3A4"/>
          </p15:clr>
        </p15:guide>
        <p15:guide id="3" orient="horz" pos="3156" userDrawn="1">
          <p15:clr>
            <a:srgbClr val="A4A3A4"/>
          </p15:clr>
        </p15:guide>
        <p15:guide id="4" pos="217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C27D12-59D7-A6DE-BCDA-7F0BB52FF54C}" name="Barbora Bute" initials="BB" userId="S::barbora@bluemarbleresearch.co.uk::04a3733e-fa06-45c2-9064-05bd962edfb0" providerId="AD"/>
  <p188:author id="{48C42130-7E3E-04F3-63ED-3059B588AC24}" name="Kathrynn Zhang" initials="KZ" userId="S::Kathrynn@bluemarbleresearch.co.uk::cb2c02b2-4cf8-49df-aec3-02f8b6d92a51" providerId="AD"/>
  <p188:author id="{D611FF4C-3890-3245-7F58-141FD20926CD}" name="Nadia Chan" initials="NC" userId="S::nadia@bluemarbleresearch.co.uk::c41bfd07-9b12-4f46-ad3f-070e4f17d688" providerId="AD"/>
  <p188:author id="{42D8494D-BC43-28FD-8F09-C9C8F234DDFC}" name="Elliot O'Leary" initials="EO" userId="S::elliot@bluemarbleresearch.co.uk::d81ef604-5e9c-4fec-ad42-36d83749a5b4" providerId="AD"/>
  <p188:author id="{B3626E5E-7A67-705A-DF24-1F3AB057B964}" name="Emma Rose" initials="ER" userId="S::emmarose@bluemarbleresearch.co.uk::34fe8996-7ec4-49d6-a95d-1a39899be7b4" providerId="AD"/>
  <p188:author id="{0B8F58D7-347F-D802-A7CF-DF14D6A9E329}" name="Ben Potts" initials="BP" userId="S::Ben@bluemarbleresearch.co.uk::54da01ff-ecbb-4737-9c63-bf615c9327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lliot O'Leary" initials="EO" lastIdx="21" clrIdx="6">
    <p:extLst>
      <p:ext uri="{19B8F6BF-5375-455C-9EA6-DF929625EA0E}">
        <p15:presenceInfo xmlns:p15="http://schemas.microsoft.com/office/powerpoint/2012/main" userId="S::elliot@bluemarbleresearch.co.uk::d81ef604-5e9c-4fec-ad42-36d83749a5b4" providerId="AD"/>
      </p:ext>
    </p:extLst>
  </p:cmAuthor>
  <p:cmAuthor id="1" name="lynne tinsley" initials="LT" lastIdx="1" clrIdx="0"/>
  <p:cmAuthor id="2" name="Jo Ballan-Whitfield" initials="JB" lastIdx="26" clrIdx="1">
    <p:extLst>
      <p:ext uri="{19B8F6BF-5375-455C-9EA6-DF929625EA0E}">
        <p15:presenceInfo xmlns:p15="http://schemas.microsoft.com/office/powerpoint/2012/main" userId="S-1-5-21-2326648386-1772474876-1036340894-1122" providerId="AD"/>
      </p:ext>
    </p:extLst>
  </p:cmAuthor>
  <p:cmAuthor id="3" name="Naomi Kent" initials="NK" lastIdx="4" clrIdx="2">
    <p:extLst>
      <p:ext uri="{19B8F6BF-5375-455C-9EA6-DF929625EA0E}">
        <p15:presenceInfo xmlns:p15="http://schemas.microsoft.com/office/powerpoint/2012/main" userId="S-1-5-21-2326648386-1772474876-1036340894-1125" providerId="AD"/>
      </p:ext>
    </p:extLst>
  </p:cmAuthor>
  <p:cmAuthor id="4" name="Leo Boot" initials="LB" lastIdx="5" clrIdx="3">
    <p:extLst>
      <p:ext uri="{19B8F6BF-5375-455C-9EA6-DF929625EA0E}">
        <p15:presenceInfo xmlns:p15="http://schemas.microsoft.com/office/powerpoint/2012/main" userId="Leo Boot" providerId="None"/>
      </p:ext>
    </p:extLst>
  </p:cmAuthor>
  <p:cmAuthor id="5" name="Jo Ballan-Whitfield" initials="JB [2]" lastIdx="62" clrIdx="4">
    <p:extLst>
      <p:ext uri="{19B8F6BF-5375-455C-9EA6-DF929625EA0E}">
        <p15:presenceInfo xmlns:p15="http://schemas.microsoft.com/office/powerpoint/2012/main" userId="S::Jo@bluemarbleresearch.co.uk::4a76dcbf-f147-447f-afd1-e8e9d321c3b7" providerId="AD"/>
      </p:ext>
    </p:extLst>
  </p:cmAuthor>
  <p:cmAuthor id="6" name="Laura Weston" initials="LW" lastIdx="1" clrIdx="5">
    <p:extLst>
      <p:ext uri="{19B8F6BF-5375-455C-9EA6-DF929625EA0E}">
        <p15:presenceInfo xmlns:p15="http://schemas.microsoft.com/office/powerpoint/2012/main" userId="S::Laura@bluemarbleresearch.co.uk::d525a12c-4796-4e19-a637-1a7cf84bf6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260"/>
    <a:srgbClr val="8FAADC"/>
    <a:srgbClr val="CAD1D2"/>
    <a:srgbClr val="E6EEF0"/>
    <a:srgbClr val="84ACB6"/>
    <a:srgbClr val="D41833"/>
    <a:srgbClr val="595959"/>
    <a:srgbClr val="7F7F7F"/>
    <a:srgbClr val="316857"/>
    <a:srgbClr val="1A4A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051594-69C9-4788-A6E9-3E0DDCB4273F}" v="5" dt="2023-09-24T17:05:22.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37" autoAdjust="0"/>
  </p:normalViewPr>
  <p:slideViewPr>
    <p:cSldViewPr snapToGrid="0">
      <p:cViewPr varScale="1">
        <p:scale>
          <a:sx n="78" d="100"/>
          <a:sy n="78" d="100"/>
        </p:scale>
        <p:origin x="778" y="62"/>
      </p:cViewPr>
      <p:guideLst>
        <p:guide orient="horz" pos="2614"/>
        <p:guide pos="7129"/>
        <p:guide orient="horz" pos="1480"/>
        <p:guide pos="2547"/>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367"/>
        <p:guide pos="2894"/>
        <p:guide orient="horz" pos="3156"/>
        <p:guide pos="217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notesMaster" Target="notesMasters/notesMaster1.xml"/><Relationship Id="rId8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tableStyles" Target="tableStyles.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commentAuthors" Target="commentAuthors.xml"/><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Partridge" userId="770d8f20-3d67-47ae-9825-c640e8c74a37" providerId="ADAL" clId="{51051594-69C9-4788-A6E9-3E0DDCB4273F}"/>
    <pc:docChg chg="addSld delSld modSld modSection">
      <pc:chgData name="Emma Partridge" userId="770d8f20-3d67-47ae-9825-c640e8c74a37" providerId="ADAL" clId="{51051594-69C9-4788-A6E9-3E0DDCB4273F}" dt="2023-09-24T17:05:37.050" v="9" actId="47"/>
      <pc:docMkLst>
        <pc:docMk/>
      </pc:docMkLst>
      <pc:sldChg chg="addSp delSp modSp del mod">
        <pc:chgData name="Emma Partridge" userId="770d8f20-3d67-47ae-9825-c640e8c74a37" providerId="ADAL" clId="{51051594-69C9-4788-A6E9-3E0DDCB4273F}" dt="2023-09-24T17:05:37.050" v="9" actId="47"/>
        <pc:sldMkLst>
          <pc:docMk/>
          <pc:sldMk cId="2472755999" sldId="2146850180"/>
        </pc:sldMkLst>
        <pc:graphicFrameChg chg="mod modGraphic">
          <ac:chgData name="Emma Partridge" userId="770d8f20-3d67-47ae-9825-c640e8c74a37" providerId="ADAL" clId="{51051594-69C9-4788-A6E9-3E0DDCB4273F}" dt="2023-09-24T17:02:15.533" v="5" actId="13926"/>
          <ac:graphicFrameMkLst>
            <pc:docMk/>
            <pc:sldMk cId="2472755999" sldId="2146850180"/>
            <ac:graphicFrameMk id="5" creationId="{557765B4-B1AD-3B40-9286-500C47ECDF30}"/>
          </ac:graphicFrameMkLst>
        </pc:graphicFrameChg>
        <pc:picChg chg="add del">
          <ac:chgData name="Emma Partridge" userId="770d8f20-3d67-47ae-9825-c640e8c74a37" providerId="ADAL" clId="{51051594-69C9-4788-A6E9-3E0DDCB4273F}" dt="2023-09-24T17:05:15.076" v="7"/>
          <ac:picMkLst>
            <pc:docMk/>
            <pc:sldMk cId="2472755999" sldId="2146850180"/>
            <ac:picMk id="2" creationId="{A9694177-0496-3C83-81C5-69E63131F121}"/>
          </ac:picMkLst>
        </pc:picChg>
      </pc:sldChg>
      <pc:sldChg chg="add">
        <pc:chgData name="Emma Partridge" userId="770d8f20-3d67-47ae-9825-c640e8c74a37" providerId="ADAL" clId="{51051594-69C9-4788-A6E9-3E0DDCB4273F}" dt="2023-09-24T17:05:22.559" v="8"/>
        <pc:sldMkLst>
          <pc:docMk/>
          <pc:sldMk cId="1159995809" sldId="2146850204"/>
        </pc:sldMkLst>
      </pc:sldChg>
      <pc:sldMasterChg chg="delSldLayout">
        <pc:chgData name="Emma Partridge" userId="770d8f20-3d67-47ae-9825-c640e8c74a37" providerId="ADAL" clId="{51051594-69C9-4788-A6E9-3E0DDCB4273F}" dt="2023-09-24T17:05:37.050" v="9" actId="47"/>
        <pc:sldMasterMkLst>
          <pc:docMk/>
          <pc:sldMasterMk cId="2597930485" sldId="2147483697"/>
        </pc:sldMasterMkLst>
        <pc:sldLayoutChg chg="del">
          <pc:chgData name="Emma Partridge" userId="770d8f20-3d67-47ae-9825-c640e8c74a37" providerId="ADAL" clId="{51051594-69C9-4788-A6E9-3E0DDCB4273F}" dt="2023-09-24T17:05:37.050" v="9" actId="47"/>
          <pc:sldLayoutMkLst>
            <pc:docMk/>
            <pc:sldMasterMk cId="2597930485" sldId="2147483697"/>
            <pc:sldLayoutMk cId="973931625" sldId="2147483866"/>
          </pc:sldLayoutMkLst>
        </pc:sldLayoutChg>
      </pc:sldMasterChg>
    </pc:docChg>
  </pc:docChgLst>
  <pc:docChgLst>
    <pc:chgData name="Ben Potts" userId="54da01ff-ecbb-4737-9c63-bf615c932733" providerId="ADAL" clId="{38EFE644-188C-43BB-8C1A-6A19C94003B8}"/>
    <pc:docChg chg="undo custSel addSld delSld modSld sldOrd delMainMaster modMainMaster modSection">
      <pc:chgData name="Ben Potts" userId="54da01ff-ecbb-4737-9c63-bf615c932733" providerId="ADAL" clId="{38EFE644-188C-43BB-8C1A-6A19C94003B8}" dt="2023-09-18T12:09:19.228" v="9119" actId="1037"/>
      <pc:docMkLst>
        <pc:docMk/>
      </pc:docMkLst>
      <pc:sldChg chg="modSp mod">
        <pc:chgData name="Ben Potts" userId="54da01ff-ecbb-4737-9c63-bf615c932733" providerId="ADAL" clId="{38EFE644-188C-43BB-8C1A-6A19C94003B8}" dt="2023-09-18T12:07:38.676" v="9096" actId="20577"/>
        <pc:sldMkLst>
          <pc:docMk/>
          <pc:sldMk cId="3008783866" sldId="666"/>
        </pc:sldMkLst>
        <pc:spChg chg="mod">
          <ac:chgData name="Ben Potts" userId="54da01ff-ecbb-4737-9c63-bf615c932733" providerId="ADAL" clId="{38EFE644-188C-43BB-8C1A-6A19C94003B8}" dt="2023-09-18T12:07:38.676" v="9096" actId="20577"/>
          <ac:spMkLst>
            <pc:docMk/>
            <pc:sldMk cId="3008783866" sldId="666"/>
            <ac:spMk id="9" creationId="{88EC54EF-1119-4DEB-9080-EBB9A7A08962}"/>
          </ac:spMkLst>
        </pc:spChg>
      </pc:sldChg>
      <pc:sldChg chg="del">
        <pc:chgData name="Ben Potts" userId="54da01ff-ecbb-4737-9c63-bf615c932733" providerId="ADAL" clId="{38EFE644-188C-43BB-8C1A-6A19C94003B8}" dt="2023-09-15T17:54:24.709" v="798" actId="2696"/>
        <pc:sldMkLst>
          <pc:docMk/>
          <pc:sldMk cId="2389203327" sldId="1175"/>
        </pc:sldMkLst>
      </pc:sldChg>
      <pc:sldChg chg="del">
        <pc:chgData name="Ben Potts" userId="54da01ff-ecbb-4737-9c63-bf615c932733" providerId="ADAL" clId="{38EFE644-188C-43BB-8C1A-6A19C94003B8}" dt="2023-09-18T12:01:54.415" v="8880" actId="2696"/>
        <pc:sldMkLst>
          <pc:docMk/>
          <pc:sldMk cId="4211326269" sldId="2501"/>
        </pc:sldMkLst>
      </pc:sldChg>
      <pc:sldChg chg="modSp mod">
        <pc:chgData name="Ben Potts" userId="54da01ff-ecbb-4737-9c63-bf615c932733" providerId="ADAL" clId="{38EFE644-188C-43BB-8C1A-6A19C94003B8}" dt="2023-09-18T11:22:59.010" v="7591" actId="20577"/>
        <pc:sldMkLst>
          <pc:docMk/>
          <pc:sldMk cId="1454003302" sldId="2522"/>
        </pc:sldMkLst>
        <pc:spChg chg="mod">
          <ac:chgData name="Ben Potts" userId="54da01ff-ecbb-4737-9c63-bf615c932733" providerId="ADAL" clId="{38EFE644-188C-43BB-8C1A-6A19C94003B8}" dt="2023-09-18T11:22:59.010" v="7591" actId="20577"/>
          <ac:spMkLst>
            <pc:docMk/>
            <pc:sldMk cId="1454003302" sldId="2522"/>
            <ac:spMk id="2" creationId="{2E4EB305-F448-7DD4-BD02-DA3643921CE3}"/>
          </ac:spMkLst>
        </pc:spChg>
        <pc:spChg chg="mod">
          <ac:chgData name="Ben Potts" userId="54da01ff-ecbb-4737-9c63-bf615c932733" providerId="ADAL" clId="{38EFE644-188C-43BB-8C1A-6A19C94003B8}" dt="2023-09-15T17:35:54.954" v="455" actId="14100"/>
          <ac:spMkLst>
            <pc:docMk/>
            <pc:sldMk cId="1454003302" sldId="2522"/>
            <ac:spMk id="5" creationId="{0775718C-FD8A-E801-367C-4A2DD2C07A4A}"/>
          </ac:spMkLst>
        </pc:spChg>
      </pc:sldChg>
      <pc:sldChg chg="del">
        <pc:chgData name="Ben Potts" userId="54da01ff-ecbb-4737-9c63-bf615c932733" providerId="ADAL" clId="{38EFE644-188C-43BB-8C1A-6A19C94003B8}" dt="2023-09-15T17:54:35.084" v="799" actId="2696"/>
        <pc:sldMkLst>
          <pc:docMk/>
          <pc:sldMk cId="3795224898" sldId="2146850036"/>
        </pc:sldMkLst>
      </pc:sldChg>
      <pc:sldChg chg="modSp mod">
        <pc:chgData name="Ben Potts" userId="54da01ff-ecbb-4737-9c63-bf615c932733" providerId="ADAL" clId="{38EFE644-188C-43BB-8C1A-6A19C94003B8}" dt="2023-09-18T11:23:27.611" v="7594" actId="27918"/>
        <pc:sldMkLst>
          <pc:docMk/>
          <pc:sldMk cId="3382138979" sldId="2146850094"/>
        </pc:sldMkLst>
        <pc:spChg chg="mod">
          <ac:chgData name="Ben Potts" userId="54da01ff-ecbb-4737-9c63-bf615c932733" providerId="ADAL" clId="{38EFE644-188C-43BB-8C1A-6A19C94003B8}" dt="2023-09-15T17:46:29.015" v="696" actId="20577"/>
          <ac:spMkLst>
            <pc:docMk/>
            <pc:sldMk cId="3382138979" sldId="2146850094"/>
            <ac:spMk id="2" creationId="{2E4EB305-F448-7DD4-BD02-DA3643921CE3}"/>
          </ac:spMkLst>
        </pc:spChg>
      </pc:sldChg>
      <pc:sldChg chg="del">
        <pc:chgData name="Ben Potts" userId="54da01ff-ecbb-4737-9c63-bf615c932733" providerId="ADAL" clId="{38EFE644-188C-43BB-8C1A-6A19C94003B8}" dt="2023-09-18T07:58:39.174" v="2483" actId="2696"/>
        <pc:sldMkLst>
          <pc:docMk/>
          <pc:sldMk cId="3420593757" sldId="2146850112"/>
        </pc:sldMkLst>
      </pc:sldChg>
      <pc:sldChg chg="modSp mod">
        <pc:chgData name="Ben Potts" userId="54da01ff-ecbb-4737-9c63-bf615c932733" providerId="ADAL" clId="{38EFE644-188C-43BB-8C1A-6A19C94003B8}" dt="2023-09-18T12:03:02.577" v="8944" actId="20577"/>
        <pc:sldMkLst>
          <pc:docMk/>
          <pc:sldMk cId="1423770968" sldId="2146850122"/>
        </pc:sldMkLst>
        <pc:spChg chg="mod">
          <ac:chgData name="Ben Potts" userId="54da01ff-ecbb-4737-9c63-bf615c932733" providerId="ADAL" clId="{38EFE644-188C-43BB-8C1A-6A19C94003B8}" dt="2023-09-18T12:03:02.577" v="8944" actId="20577"/>
          <ac:spMkLst>
            <pc:docMk/>
            <pc:sldMk cId="1423770968" sldId="2146850122"/>
            <ac:spMk id="13" creationId="{FE7D1884-D877-4F2F-B554-64C5C2207D3B}"/>
          </ac:spMkLst>
        </pc:spChg>
      </pc:sldChg>
      <pc:sldChg chg="del">
        <pc:chgData name="Ben Potts" userId="54da01ff-ecbb-4737-9c63-bf615c932733" providerId="ADAL" clId="{38EFE644-188C-43BB-8C1A-6A19C94003B8}" dt="2023-09-15T17:37:07.339" v="458" actId="47"/>
        <pc:sldMkLst>
          <pc:docMk/>
          <pc:sldMk cId="610446523" sldId="2146850131"/>
        </pc:sldMkLst>
      </pc:sldChg>
      <pc:sldChg chg="del">
        <pc:chgData name="Ben Potts" userId="54da01ff-ecbb-4737-9c63-bf615c932733" providerId="ADAL" clId="{38EFE644-188C-43BB-8C1A-6A19C94003B8}" dt="2023-09-15T17:37:07.339" v="458" actId="47"/>
        <pc:sldMkLst>
          <pc:docMk/>
          <pc:sldMk cId="3690585579" sldId="2146850132"/>
        </pc:sldMkLst>
      </pc:sldChg>
      <pc:sldChg chg="delSp modSp mod">
        <pc:chgData name="Ben Potts" userId="54da01ff-ecbb-4737-9c63-bf615c932733" providerId="ADAL" clId="{38EFE644-188C-43BB-8C1A-6A19C94003B8}" dt="2023-09-18T11:17:33.675" v="7515"/>
        <pc:sldMkLst>
          <pc:docMk/>
          <pc:sldMk cId="239829534" sldId="2146850133"/>
        </pc:sldMkLst>
        <pc:spChg chg="mod">
          <ac:chgData name="Ben Potts" userId="54da01ff-ecbb-4737-9c63-bf615c932733" providerId="ADAL" clId="{38EFE644-188C-43BB-8C1A-6A19C94003B8}" dt="2023-09-18T11:17:09.644" v="7486" actId="20577"/>
          <ac:spMkLst>
            <pc:docMk/>
            <pc:sldMk cId="239829534" sldId="2146850133"/>
            <ac:spMk id="19" creationId="{C61548F7-7AE7-6630-EA94-E65FD4A0B4AA}"/>
          </ac:spMkLst>
        </pc:spChg>
        <pc:spChg chg="mod">
          <ac:chgData name="Ben Potts" userId="54da01ff-ecbb-4737-9c63-bf615c932733" providerId="ADAL" clId="{38EFE644-188C-43BB-8C1A-6A19C94003B8}" dt="2023-09-18T11:17:16.481" v="7513" actId="1035"/>
          <ac:spMkLst>
            <pc:docMk/>
            <pc:sldMk cId="239829534" sldId="2146850133"/>
            <ac:spMk id="32" creationId="{B5C3B734-ED1A-57FB-6182-34FE8066DBCB}"/>
          </ac:spMkLst>
        </pc:spChg>
        <pc:spChg chg="del">
          <ac:chgData name="Ben Potts" userId="54da01ff-ecbb-4737-9c63-bf615c932733" providerId="ADAL" clId="{38EFE644-188C-43BB-8C1A-6A19C94003B8}" dt="2023-09-15T17:28:55.066" v="367" actId="478"/>
          <ac:spMkLst>
            <pc:docMk/>
            <pc:sldMk cId="239829534" sldId="2146850133"/>
            <ac:spMk id="33" creationId="{D72CF9A7-46BB-727A-1551-BFBBF14694CC}"/>
          </ac:spMkLst>
        </pc:spChg>
        <pc:spChg chg="mod">
          <ac:chgData name="Ben Potts" userId="54da01ff-ecbb-4737-9c63-bf615c932733" providerId="ADAL" clId="{38EFE644-188C-43BB-8C1A-6A19C94003B8}" dt="2023-09-18T11:17:16.481" v="7513" actId="1035"/>
          <ac:spMkLst>
            <pc:docMk/>
            <pc:sldMk cId="239829534" sldId="2146850133"/>
            <ac:spMk id="34" creationId="{F1706C4F-D2D6-347C-8341-55FDC867796F}"/>
          </ac:spMkLst>
        </pc:spChg>
        <pc:spChg chg="del">
          <ac:chgData name="Ben Potts" userId="54da01ff-ecbb-4737-9c63-bf615c932733" providerId="ADAL" clId="{38EFE644-188C-43BB-8C1A-6A19C94003B8}" dt="2023-09-15T17:28:49.308" v="366" actId="478"/>
          <ac:spMkLst>
            <pc:docMk/>
            <pc:sldMk cId="239829534" sldId="2146850133"/>
            <ac:spMk id="35" creationId="{05E2A267-92D7-BA87-6C07-F2DD0878B993}"/>
          </ac:spMkLst>
        </pc:spChg>
        <pc:spChg chg="mod">
          <ac:chgData name="Ben Potts" userId="54da01ff-ecbb-4737-9c63-bf615c932733" providerId="ADAL" clId="{38EFE644-188C-43BB-8C1A-6A19C94003B8}" dt="2023-09-18T11:17:16.481" v="7513" actId="1035"/>
          <ac:spMkLst>
            <pc:docMk/>
            <pc:sldMk cId="239829534" sldId="2146850133"/>
            <ac:spMk id="36" creationId="{91BACBB3-3871-CA8D-5597-8D7295F9D03F}"/>
          </ac:spMkLst>
        </pc:spChg>
        <pc:graphicFrameChg chg="mod">
          <ac:chgData name="Ben Potts" userId="54da01ff-ecbb-4737-9c63-bf615c932733" providerId="ADAL" clId="{38EFE644-188C-43BB-8C1A-6A19C94003B8}" dt="2023-09-18T11:17:33.675" v="7515"/>
          <ac:graphicFrameMkLst>
            <pc:docMk/>
            <pc:sldMk cId="239829534" sldId="2146850133"/>
            <ac:graphicFrameMk id="2" creationId="{A628070E-C353-7A82-1816-BE5DCAFEEABF}"/>
          </ac:graphicFrameMkLst>
        </pc:graphicFrameChg>
        <pc:graphicFrameChg chg="modGraphic">
          <ac:chgData name="Ben Potts" userId="54da01ff-ecbb-4737-9c63-bf615c932733" providerId="ADAL" clId="{38EFE644-188C-43BB-8C1A-6A19C94003B8}" dt="2023-09-15T17:51:00.232" v="717"/>
          <ac:graphicFrameMkLst>
            <pc:docMk/>
            <pc:sldMk cId="239829534" sldId="2146850133"/>
            <ac:graphicFrameMk id="4" creationId="{4383DE74-E603-F5B6-3566-E75560E4158F}"/>
          </ac:graphicFrameMkLst>
        </pc:graphicFrameChg>
      </pc:sldChg>
      <pc:sldChg chg="modSp mod">
        <pc:chgData name="Ben Potts" userId="54da01ff-ecbb-4737-9c63-bf615c932733" providerId="ADAL" clId="{38EFE644-188C-43BB-8C1A-6A19C94003B8}" dt="2023-09-18T12:04:01.931" v="9033" actId="20577"/>
        <pc:sldMkLst>
          <pc:docMk/>
          <pc:sldMk cId="454261858" sldId="2146850135"/>
        </pc:sldMkLst>
        <pc:spChg chg="mod">
          <ac:chgData name="Ben Potts" userId="54da01ff-ecbb-4737-9c63-bf615c932733" providerId="ADAL" clId="{38EFE644-188C-43BB-8C1A-6A19C94003B8}" dt="2023-09-18T12:04:01.931" v="9033" actId="20577"/>
          <ac:spMkLst>
            <pc:docMk/>
            <pc:sldMk cId="454261858" sldId="2146850135"/>
            <ac:spMk id="14" creationId="{18A14A74-ADF8-44F5-8B53-9E0D2BB375CC}"/>
          </ac:spMkLst>
        </pc:spChg>
      </pc:sldChg>
      <pc:sldChg chg="modSp mod">
        <pc:chgData name="Ben Potts" userId="54da01ff-ecbb-4737-9c63-bf615c932733" providerId="ADAL" clId="{38EFE644-188C-43BB-8C1A-6A19C94003B8}" dt="2023-09-18T07:58:54.880" v="2484" actId="255"/>
        <pc:sldMkLst>
          <pc:docMk/>
          <pc:sldMk cId="2332519290" sldId="2146850146"/>
        </pc:sldMkLst>
        <pc:spChg chg="mod">
          <ac:chgData name="Ben Potts" userId="54da01ff-ecbb-4737-9c63-bf615c932733" providerId="ADAL" clId="{38EFE644-188C-43BB-8C1A-6A19C94003B8}" dt="2023-09-18T07:58:54.880" v="2484" actId="255"/>
          <ac:spMkLst>
            <pc:docMk/>
            <pc:sldMk cId="2332519290" sldId="2146850146"/>
            <ac:spMk id="14" creationId="{18A14A74-ADF8-44F5-8B53-9E0D2BB375CC}"/>
          </ac:spMkLst>
        </pc:spChg>
      </pc:sldChg>
      <pc:sldChg chg="modSp mod">
        <pc:chgData name="Ben Potts" userId="54da01ff-ecbb-4737-9c63-bf615c932733" providerId="ADAL" clId="{38EFE644-188C-43BB-8C1A-6A19C94003B8}" dt="2023-09-18T07:59:00.305" v="2485" actId="255"/>
        <pc:sldMkLst>
          <pc:docMk/>
          <pc:sldMk cId="3041517678" sldId="2146850163"/>
        </pc:sldMkLst>
        <pc:spChg chg="mod">
          <ac:chgData name="Ben Potts" userId="54da01ff-ecbb-4737-9c63-bf615c932733" providerId="ADAL" clId="{38EFE644-188C-43BB-8C1A-6A19C94003B8}" dt="2023-09-18T07:59:00.305" v="2485" actId="255"/>
          <ac:spMkLst>
            <pc:docMk/>
            <pc:sldMk cId="3041517678" sldId="2146850163"/>
            <ac:spMk id="6" creationId="{169A8859-C68C-3A35-5027-AF8BDFECA034}"/>
          </ac:spMkLst>
        </pc:spChg>
      </pc:sldChg>
      <pc:sldChg chg="modSp mod">
        <pc:chgData name="Ben Potts" userId="54da01ff-ecbb-4737-9c63-bf615c932733" providerId="ADAL" clId="{38EFE644-188C-43BB-8C1A-6A19C94003B8}" dt="2023-09-18T07:59:30.141" v="2490" actId="255"/>
        <pc:sldMkLst>
          <pc:docMk/>
          <pc:sldMk cId="1025381123" sldId="2146850164"/>
        </pc:sldMkLst>
        <pc:spChg chg="mod">
          <ac:chgData name="Ben Potts" userId="54da01ff-ecbb-4737-9c63-bf615c932733" providerId="ADAL" clId="{38EFE644-188C-43BB-8C1A-6A19C94003B8}" dt="2023-09-18T07:59:30.141" v="2490" actId="255"/>
          <ac:spMkLst>
            <pc:docMk/>
            <pc:sldMk cId="1025381123" sldId="2146850164"/>
            <ac:spMk id="6" creationId="{22BCDFE1-4493-499F-CF20-15C5C40DCDA6}"/>
          </ac:spMkLst>
        </pc:spChg>
      </pc:sldChg>
      <pc:sldChg chg="modSp mod">
        <pc:chgData name="Ben Potts" userId="54da01ff-ecbb-4737-9c63-bf615c932733" providerId="ADAL" clId="{38EFE644-188C-43BB-8C1A-6A19C94003B8}" dt="2023-09-18T07:59:24.115" v="2489" actId="255"/>
        <pc:sldMkLst>
          <pc:docMk/>
          <pc:sldMk cId="2847452274" sldId="2146850165"/>
        </pc:sldMkLst>
        <pc:spChg chg="mod">
          <ac:chgData name="Ben Potts" userId="54da01ff-ecbb-4737-9c63-bf615c932733" providerId="ADAL" clId="{38EFE644-188C-43BB-8C1A-6A19C94003B8}" dt="2023-09-18T07:59:24.115" v="2489" actId="255"/>
          <ac:spMkLst>
            <pc:docMk/>
            <pc:sldMk cId="2847452274" sldId="2146850165"/>
            <ac:spMk id="6" creationId="{DB5255A6-E192-4988-45AF-48555FE247D0}"/>
          </ac:spMkLst>
        </pc:spChg>
      </pc:sldChg>
      <pc:sldChg chg="modSp mod">
        <pc:chgData name="Ben Potts" userId="54da01ff-ecbb-4737-9c63-bf615c932733" providerId="ADAL" clId="{38EFE644-188C-43BB-8C1A-6A19C94003B8}" dt="2023-09-18T07:59:18.447" v="2488" actId="255"/>
        <pc:sldMkLst>
          <pc:docMk/>
          <pc:sldMk cId="2447294618" sldId="2146850166"/>
        </pc:sldMkLst>
        <pc:spChg chg="mod">
          <ac:chgData name="Ben Potts" userId="54da01ff-ecbb-4737-9c63-bf615c932733" providerId="ADAL" clId="{38EFE644-188C-43BB-8C1A-6A19C94003B8}" dt="2023-09-18T07:59:18.447" v="2488" actId="255"/>
          <ac:spMkLst>
            <pc:docMk/>
            <pc:sldMk cId="2447294618" sldId="2146850166"/>
            <ac:spMk id="6" creationId="{C9CE52A9-C146-BD11-219E-98487FC1C050}"/>
          </ac:spMkLst>
        </pc:spChg>
      </pc:sldChg>
      <pc:sldChg chg="modSp mod">
        <pc:chgData name="Ben Potts" userId="54da01ff-ecbb-4737-9c63-bf615c932733" providerId="ADAL" clId="{38EFE644-188C-43BB-8C1A-6A19C94003B8}" dt="2023-09-18T07:59:12.547" v="2487" actId="255"/>
        <pc:sldMkLst>
          <pc:docMk/>
          <pc:sldMk cId="3844986954" sldId="2146850167"/>
        </pc:sldMkLst>
        <pc:spChg chg="mod">
          <ac:chgData name="Ben Potts" userId="54da01ff-ecbb-4737-9c63-bf615c932733" providerId="ADAL" clId="{38EFE644-188C-43BB-8C1A-6A19C94003B8}" dt="2023-09-18T07:59:12.547" v="2487" actId="255"/>
          <ac:spMkLst>
            <pc:docMk/>
            <pc:sldMk cId="3844986954" sldId="2146850167"/>
            <ac:spMk id="6" creationId="{B523A1D0-9710-0D6C-1F4B-4D644C6E7DCC}"/>
          </ac:spMkLst>
        </pc:spChg>
      </pc:sldChg>
      <pc:sldChg chg="modSp mod">
        <pc:chgData name="Ben Potts" userId="54da01ff-ecbb-4737-9c63-bf615c932733" providerId="ADAL" clId="{38EFE644-188C-43BB-8C1A-6A19C94003B8}" dt="2023-09-18T07:59:05.967" v="2486" actId="255"/>
        <pc:sldMkLst>
          <pc:docMk/>
          <pc:sldMk cId="4216013425" sldId="2146850168"/>
        </pc:sldMkLst>
        <pc:spChg chg="mod">
          <ac:chgData name="Ben Potts" userId="54da01ff-ecbb-4737-9c63-bf615c932733" providerId="ADAL" clId="{38EFE644-188C-43BB-8C1A-6A19C94003B8}" dt="2023-09-18T07:59:05.967" v="2486" actId="255"/>
          <ac:spMkLst>
            <pc:docMk/>
            <pc:sldMk cId="4216013425" sldId="2146850168"/>
            <ac:spMk id="6" creationId="{DF8CE8EE-9AF3-DE38-06A0-1B5D8D3BD97A}"/>
          </ac:spMkLst>
        </pc:spChg>
      </pc:sldChg>
      <pc:sldChg chg="modSp mod">
        <pc:chgData name="Ben Potts" userId="54da01ff-ecbb-4737-9c63-bf615c932733" providerId="ADAL" clId="{38EFE644-188C-43BB-8C1A-6A19C94003B8}" dt="2023-09-18T07:59:36.654" v="2491" actId="255"/>
        <pc:sldMkLst>
          <pc:docMk/>
          <pc:sldMk cId="3485151520" sldId="2146850169"/>
        </pc:sldMkLst>
        <pc:spChg chg="mod">
          <ac:chgData name="Ben Potts" userId="54da01ff-ecbb-4737-9c63-bf615c932733" providerId="ADAL" clId="{38EFE644-188C-43BB-8C1A-6A19C94003B8}" dt="2023-09-18T07:59:36.654" v="2491" actId="255"/>
          <ac:spMkLst>
            <pc:docMk/>
            <pc:sldMk cId="3485151520" sldId="2146850169"/>
            <ac:spMk id="6" creationId="{B0CBEFC5-BF44-5BA1-18B0-2A73273F064A}"/>
          </ac:spMkLst>
        </pc:spChg>
      </pc:sldChg>
      <pc:sldChg chg="modSp mod">
        <pc:chgData name="Ben Potts" userId="54da01ff-ecbb-4737-9c63-bf615c932733" providerId="ADAL" clId="{38EFE644-188C-43BB-8C1A-6A19C94003B8}" dt="2023-09-18T07:59:42.601" v="2492" actId="255"/>
        <pc:sldMkLst>
          <pc:docMk/>
          <pc:sldMk cId="2815893018" sldId="2146850170"/>
        </pc:sldMkLst>
        <pc:spChg chg="mod">
          <ac:chgData name="Ben Potts" userId="54da01ff-ecbb-4737-9c63-bf615c932733" providerId="ADAL" clId="{38EFE644-188C-43BB-8C1A-6A19C94003B8}" dt="2023-09-18T07:59:42.601" v="2492" actId="255"/>
          <ac:spMkLst>
            <pc:docMk/>
            <pc:sldMk cId="2815893018" sldId="2146850170"/>
            <ac:spMk id="6" creationId="{34489A50-8EF3-6402-98A3-AC404B1EADE9}"/>
          </ac:spMkLst>
        </pc:spChg>
      </pc:sldChg>
      <pc:sldChg chg="modSp mod">
        <pc:chgData name="Ben Potts" userId="54da01ff-ecbb-4737-9c63-bf615c932733" providerId="ADAL" clId="{38EFE644-188C-43BB-8C1A-6A19C94003B8}" dt="2023-09-18T07:59:48.735" v="2493" actId="255"/>
        <pc:sldMkLst>
          <pc:docMk/>
          <pc:sldMk cId="2287535917" sldId="2146850171"/>
        </pc:sldMkLst>
        <pc:spChg chg="mod">
          <ac:chgData name="Ben Potts" userId="54da01ff-ecbb-4737-9c63-bf615c932733" providerId="ADAL" clId="{38EFE644-188C-43BB-8C1A-6A19C94003B8}" dt="2023-09-18T07:59:48.735" v="2493" actId="255"/>
          <ac:spMkLst>
            <pc:docMk/>
            <pc:sldMk cId="2287535917" sldId="2146850171"/>
            <ac:spMk id="6" creationId="{DDC98777-73F9-FB2B-16D5-A63D57C93A5B}"/>
          </ac:spMkLst>
        </pc:spChg>
      </pc:sldChg>
      <pc:sldChg chg="modSp mod">
        <pc:chgData name="Ben Potts" userId="54da01ff-ecbb-4737-9c63-bf615c932733" providerId="ADAL" clId="{38EFE644-188C-43BB-8C1A-6A19C94003B8}" dt="2023-09-18T07:59:56.460" v="2494" actId="255"/>
        <pc:sldMkLst>
          <pc:docMk/>
          <pc:sldMk cId="3371864385" sldId="2146850172"/>
        </pc:sldMkLst>
        <pc:spChg chg="mod">
          <ac:chgData name="Ben Potts" userId="54da01ff-ecbb-4737-9c63-bf615c932733" providerId="ADAL" clId="{38EFE644-188C-43BB-8C1A-6A19C94003B8}" dt="2023-09-18T07:59:56.460" v="2494" actId="255"/>
          <ac:spMkLst>
            <pc:docMk/>
            <pc:sldMk cId="3371864385" sldId="2146850172"/>
            <ac:spMk id="6" creationId="{27FF2F88-1D73-8898-1B75-2913EE89F28B}"/>
          </ac:spMkLst>
        </pc:spChg>
      </pc:sldChg>
      <pc:sldChg chg="modSp mod">
        <pc:chgData name="Ben Potts" userId="54da01ff-ecbb-4737-9c63-bf615c932733" providerId="ADAL" clId="{38EFE644-188C-43BB-8C1A-6A19C94003B8}" dt="2023-09-18T08:00:01.960" v="2495" actId="255"/>
        <pc:sldMkLst>
          <pc:docMk/>
          <pc:sldMk cId="282431385" sldId="2146850173"/>
        </pc:sldMkLst>
        <pc:spChg chg="mod">
          <ac:chgData name="Ben Potts" userId="54da01ff-ecbb-4737-9c63-bf615c932733" providerId="ADAL" clId="{38EFE644-188C-43BB-8C1A-6A19C94003B8}" dt="2023-09-18T08:00:01.960" v="2495" actId="255"/>
          <ac:spMkLst>
            <pc:docMk/>
            <pc:sldMk cId="282431385" sldId="2146850173"/>
            <ac:spMk id="6" creationId="{2A42AA79-FDDD-42F1-2DBD-D06E4FC84650}"/>
          </ac:spMkLst>
        </pc:spChg>
      </pc:sldChg>
      <pc:sldChg chg="modSp mod">
        <pc:chgData name="Ben Potts" userId="54da01ff-ecbb-4737-9c63-bf615c932733" providerId="ADAL" clId="{38EFE644-188C-43BB-8C1A-6A19C94003B8}" dt="2023-09-18T08:00:07.957" v="2496" actId="255"/>
        <pc:sldMkLst>
          <pc:docMk/>
          <pc:sldMk cId="25101559" sldId="2146850174"/>
        </pc:sldMkLst>
        <pc:spChg chg="mod">
          <ac:chgData name="Ben Potts" userId="54da01ff-ecbb-4737-9c63-bf615c932733" providerId="ADAL" clId="{38EFE644-188C-43BB-8C1A-6A19C94003B8}" dt="2023-09-18T08:00:07.957" v="2496" actId="255"/>
          <ac:spMkLst>
            <pc:docMk/>
            <pc:sldMk cId="25101559" sldId="2146850174"/>
            <ac:spMk id="6" creationId="{32638728-AFC5-CAF7-D776-B1735073E60E}"/>
          </ac:spMkLst>
        </pc:spChg>
      </pc:sldChg>
      <pc:sldChg chg="modSp mod">
        <pc:chgData name="Ben Potts" userId="54da01ff-ecbb-4737-9c63-bf615c932733" providerId="ADAL" clId="{38EFE644-188C-43BB-8C1A-6A19C94003B8}" dt="2023-09-18T12:09:19.228" v="9119" actId="1037"/>
        <pc:sldMkLst>
          <pc:docMk/>
          <pc:sldMk cId="50442267" sldId="2146850175"/>
        </pc:sldMkLst>
        <pc:spChg chg="mod">
          <ac:chgData name="Ben Potts" userId="54da01ff-ecbb-4737-9c63-bf615c932733" providerId="ADAL" clId="{38EFE644-188C-43BB-8C1A-6A19C94003B8}" dt="2023-09-18T08:00:14.018" v="2497" actId="255"/>
          <ac:spMkLst>
            <pc:docMk/>
            <pc:sldMk cId="50442267" sldId="2146850175"/>
            <ac:spMk id="6" creationId="{D4782B0B-539C-E134-535B-B04786BCBA6A}"/>
          </ac:spMkLst>
        </pc:spChg>
        <pc:picChg chg="mod">
          <ac:chgData name="Ben Potts" userId="54da01ff-ecbb-4737-9c63-bf615c932733" providerId="ADAL" clId="{38EFE644-188C-43BB-8C1A-6A19C94003B8}" dt="2023-09-18T12:09:19.228" v="9119" actId="1037"/>
          <ac:picMkLst>
            <pc:docMk/>
            <pc:sldMk cId="50442267" sldId="2146850175"/>
            <ac:picMk id="4" creationId="{A400AC75-1B8B-72DC-2664-8B924DC7AAC1}"/>
          </ac:picMkLst>
        </pc:picChg>
        <pc:picChg chg="mod">
          <ac:chgData name="Ben Potts" userId="54da01ff-ecbb-4737-9c63-bf615c932733" providerId="ADAL" clId="{38EFE644-188C-43BB-8C1A-6A19C94003B8}" dt="2023-09-18T12:09:19.228" v="9119" actId="1037"/>
          <ac:picMkLst>
            <pc:docMk/>
            <pc:sldMk cId="50442267" sldId="2146850175"/>
            <ac:picMk id="7" creationId="{5A34D2EE-D09E-73BB-BD3A-13612EE15622}"/>
          </ac:picMkLst>
        </pc:picChg>
      </pc:sldChg>
      <pc:sldChg chg="modSp mod">
        <pc:chgData name="Ben Potts" userId="54da01ff-ecbb-4737-9c63-bf615c932733" providerId="ADAL" clId="{38EFE644-188C-43BB-8C1A-6A19C94003B8}" dt="2023-09-18T12:07:14.374" v="9094" actId="20577"/>
        <pc:sldMkLst>
          <pc:docMk/>
          <pc:sldMk cId="2408845021" sldId="2146850176"/>
        </pc:sldMkLst>
        <pc:spChg chg="mod">
          <ac:chgData name="Ben Potts" userId="54da01ff-ecbb-4737-9c63-bf615c932733" providerId="ADAL" clId="{38EFE644-188C-43BB-8C1A-6A19C94003B8}" dt="2023-09-18T12:07:14.374" v="9094" actId="20577"/>
          <ac:spMkLst>
            <pc:docMk/>
            <pc:sldMk cId="2408845021" sldId="2146850176"/>
            <ac:spMk id="6" creationId="{5A610CD4-EEAC-4342-A69F-C4E32AC43803}"/>
          </ac:spMkLst>
        </pc:spChg>
      </pc:sldChg>
      <pc:sldChg chg="addSp delSp modSp mod">
        <pc:chgData name="Ben Potts" userId="54da01ff-ecbb-4737-9c63-bf615c932733" providerId="ADAL" clId="{38EFE644-188C-43BB-8C1A-6A19C94003B8}" dt="2023-09-18T10:28:40.120" v="3861" actId="1036"/>
        <pc:sldMkLst>
          <pc:docMk/>
          <pc:sldMk cId="2472755999" sldId="2146850180"/>
        </pc:sldMkLst>
        <pc:spChg chg="add del mod">
          <ac:chgData name="Ben Potts" userId="54da01ff-ecbb-4737-9c63-bf615c932733" providerId="ADAL" clId="{38EFE644-188C-43BB-8C1A-6A19C94003B8}" dt="2023-09-18T10:05:51.301" v="2500" actId="478"/>
          <ac:spMkLst>
            <pc:docMk/>
            <pc:sldMk cId="2472755999" sldId="2146850180"/>
            <ac:spMk id="2" creationId="{73EA62C3-3F6D-121E-A5AB-A0F6A38D1BFC}"/>
          </ac:spMkLst>
        </pc:spChg>
        <pc:spChg chg="mod">
          <ac:chgData name="Ben Potts" userId="54da01ff-ecbb-4737-9c63-bf615c932733" providerId="ADAL" clId="{38EFE644-188C-43BB-8C1A-6A19C94003B8}" dt="2023-09-18T10:21:44.919" v="3426" actId="1036"/>
          <ac:spMkLst>
            <pc:docMk/>
            <pc:sldMk cId="2472755999" sldId="2146850180"/>
            <ac:spMk id="10" creationId="{BE4B051D-1D97-9773-2BF5-3C4C419E5C84}"/>
          </ac:spMkLst>
        </pc:spChg>
        <pc:graphicFrameChg chg="mod modGraphic">
          <ac:chgData name="Ben Potts" userId="54da01ff-ecbb-4737-9c63-bf615c932733" providerId="ADAL" clId="{38EFE644-188C-43BB-8C1A-6A19C94003B8}" dt="2023-09-18T10:28:40.120" v="3861" actId="1036"/>
          <ac:graphicFrameMkLst>
            <pc:docMk/>
            <pc:sldMk cId="2472755999" sldId="2146850180"/>
            <ac:graphicFrameMk id="5" creationId="{557765B4-B1AD-3B40-9286-500C47ECDF30}"/>
          </ac:graphicFrameMkLst>
        </pc:graphicFrameChg>
      </pc:sldChg>
      <pc:sldChg chg="addSp modSp mod">
        <pc:chgData name="Ben Potts" userId="54da01ff-ecbb-4737-9c63-bf615c932733" providerId="ADAL" clId="{38EFE644-188C-43BB-8C1A-6A19C94003B8}" dt="2023-09-15T18:07:43.880" v="1018" actId="1038"/>
        <pc:sldMkLst>
          <pc:docMk/>
          <pc:sldMk cId="3949879163" sldId="2146850183"/>
        </pc:sldMkLst>
        <pc:spChg chg="mod">
          <ac:chgData name="Ben Potts" userId="54da01ff-ecbb-4737-9c63-bf615c932733" providerId="ADAL" clId="{38EFE644-188C-43BB-8C1A-6A19C94003B8}" dt="2023-09-15T17:47:05.592" v="702" actId="20577"/>
          <ac:spMkLst>
            <pc:docMk/>
            <pc:sldMk cId="3949879163" sldId="2146850183"/>
            <ac:spMk id="6" creationId="{57EF618F-B7B9-2A79-5750-157EDC2BC9E5}"/>
          </ac:spMkLst>
        </pc:spChg>
        <pc:spChg chg="mod">
          <ac:chgData name="Ben Potts" userId="54da01ff-ecbb-4737-9c63-bf615c932733" providerId="ADAL" clId="{38EFE644-188C-43BB-8C1A-6A19C94003B8}" dt="2023-09-15T17:47:02.208" v="701" actId="1035"/>
          <ac:spMkLst>
            <pc:docMk/>
            <pc:sldMk cId="3949879163" sldId="2146850183"/>
            <ac:spMk id="11" creationId="{CD8AA761-36F8-CEA0-208E-65C7D509A08B}"/>
          </ac:spMkLst>
        </pc:spChg>
        <pc:spChg chg="add mod">
          <ac:chgData name="Ben Potts" userId="54da01ff-ecbb-4737-9c63-bf615c932733" providerId="ADAL" clId="{38EFE644-188C-43BB-8C1A-6A19C94003B8}" dt="2023-09-15T17:24:42.575" v="163" actId="1076"/>
          <ac:spMkLst>
            <pc:docMk/>
            <pc:sldMk cId="3949879163" sldId="2146850183"/>
            <ac:spMk id="13" creationId="{3F077A99-A40E-866E-4F72-846B92DF87DA}"/>
          </ac:spMkLst>
        </pc:spChg>
        <pc:graphicFrameChg chg="modGraphic">
          <ac:chgData name="Ben Potts" userId="54da01ff-ecbb-4737-9c63-bf615c932733" providerId="ADAL" clId="{38EFE644-188C-43BB-8C1A-6A19C94003B8}" dt="2023-09-15T17:50:50.343" v="716"/>
          <ac:graphicFrameMkLst>
            <pc:docMk/>
            <pc:sldMk cId="3949879163" sldId="2146850183"/>
            <ac:graphicFrameMk id="18" creationId="{81AC332B-C66C-A40B-16D3-425BE2B51F6E}"/>
          </ac:graphicFrameMkLst>
        </pc:graphicFrameChg>
        <pc:picChg chg="add mod">
          <ac:chgData name="Ben Potts" userId="54da01ff-ecbb-4737-9c63-bf615c932733" providerId="ADAL" clId="{38EFE644-188C-43BB-8C1A-6A19C94003B8}" dt="2023-09-15T17:23:49.903" v="149"/>
          <ac:picMkLst>
            <pc:docMk/>
            <pc:sldMk cId="3949879163" sldId="2146850183"/>
            <ac:picMk id="2" creationId="{D55F6668-1C0A-0514-1E16-A568458365F4}"/>
          </ac:picMkLst>
        </pc:picChg>
        <pc:picChg chg="add mod">
          <ac:chgData name="Ben Potts" userId="54da01ff-ecbb-4737-9c63-bf615c932733" providerId="ADAL" clId="{38EFE644-188C-43BB-8C1A-6A19C94003B8}" dt="2023-09-15T17:23:49.903" v="149"/>
          <ac:picMkLst>
            <pc:docMk/>
            <pc:sldMk cId="3949879163" sldId="2146850183"/>
            <ac:picMk id="3" creationId="{7BF86C16-3236-E66D-3213-A09E4F6A61C7}"/>
          </ac:picMkLst>
        </pc:picChg>
        <pc:picChg chg="add mod">
          <ac:chgData name="Ben Potts" userId="54da01ff-ecbb-4737-9c63-bf615c932733" providerId="ADAL" clId="{38EFE644-188C-43BB-8C1A-6A19C94003B8}" dt="2023-09-15T17:23:49.903" v="149"/>
          <ac:picMkLst>
            <pc:docMk/>
            <pc:sldMk cId="3949879163" sldId="2146850183"/>
            <ac:picMk id="12" creationId="{1A278124-A749-2014-B2E4-A22631670098}"/>
          </ac:picMkLst>
        </pc:picChg>
        <pc:cxnChg chg="mod">
          <ac:chgData name="Ben Potts" userId="54da01ff-ecbb-4737-9c63-bf615c932733" providerId="ADAL" clId="{38EFE644-188C-43BB-8C1A-6A19C94003B8}" dt="2023-09-15T18:07:43.880" v="1018" actId="1038"/>
          <ac:cxnSpMkLst>
            <pc:docMk/>
            <pc:sldMk cId="3949879163" sldId="2146850183"/>
            <ac:cxnSpMk id="10" creationId="{14136EEB-6F90-73C2-E61D-23CCC50EE166}"/>
          </ac:cxnSpMkLst>
        </pc:cxnChg>
      </pc:sldChg>
      <pc:sldChg chg="modSp mod">
        <pc:chgData name="Ben Potts" userId="54da01ff-ecbb-4737-9c63-bf615c932733" providerId="ADAL" clId="{38EFE644-188C-43BB-8C1A-6A19C94003B8}" dt="2023-09-18T11:02:39.802" v="6838" actId="20577"/>
        <pc:sldMkLst>
          <pc:docMk/>
          <pc:sldMk cId="2280746515" sldId="2146850190"/>
        </pc:sldMkLst>
        <pc:spChg chg="mod">
          <ac:chgData name="Ben Potts" userId="54da01ff-ecbb-4737-9c63-bf615c932733" providerId="ADAL" clId="{38EFE644-188C-43BB-8C1A-6A19C94003B8}" dt="2023-09-15T17:21:03.516" v="143" actId="14100"/>
          <ac:spMkLst>
            <pc:docMk/>
            <pc:sldMk cId="2280746515" sldId="2146850190"/>
            <ac:spMk id="13" creationId="{255B2B94-52C7-2389-A879-3B80A99F5D2F}"/>
          </ac:spMkLst>
        </pc:spChg>
        <pc:spChg chg="mod">
          <ac:chgData name="Ben Potts" userId="54da01ff-ecbb-4737-9c63-bf615c932733" providerId="ADAL" clId="{38EFE644-188C-43BB-8C1A-6A19C94003B8}" dt="2023-09-18T11:02:39.802" v="6838" actId="20577"/>
          <ac:spMkLst>
            <pc:docMk/>
            <pc:sldMk cId="2280746515" sldId="2146850190"/>
            <ac:spMk id="14" creationId="{18A14A74-ADF8-44F5-8B53-9E0D2BB375CC}"/>
          </ac:spMkLst>
        </pc:spChg>
        <pc:spChg chg="mod">
          <ac:chgData name="Ben Potts" userId="54da01ff-ecbb-4737-9c63-bf615c932733" providerId="ADAL" clId="{38EFE644-188C-43BB-8C1A-6A19C94003B8}" dt="2023-09-15T17:15:04.992" v="67" actId="20577"/>
          <ac:spMkLst>
            <pc:docMk/>
            <pc:sldMk cId="2280746515" sldId="2146850190"/>
            <ac:spMk id="16" creationId="{8F9253A8-E9B5-4F6D-B1F2-CB539B114DF3}"/>
          </ac:spMkLst>
        </pc:spChg>
        <pc:graphicFrameChg chg="mod">
          <ac:chgData name="Ben Potts" userId="54da01ff-ecbb-4737-9c63-bf615c932733" providerId="ADAL" clId="{38EFE644-188C-43BB-8C1A-6A19C94003B8}" dt="2023-09-15T17:12:03.261" v="29"/>
          <ac:graphicFrameMkLst>
            <pc:docMk/>
            <pc:sldMk cId="2280746515" sldId="2146850190"/>
            <ac:graphicFrameMk id="17" creationId="{EA0EAB90-3D83-FBFB-C03E-B233A9103829}"/>
          </ac:graphicFrameMkLst>
        </pc:graphicFrameChg>
        <pc:graphicFrameChg chg="mod">
          <ac:chgData name="Ben Potts" userId="54da01ff-ecbb-4737-9c63-bf615c932733" providerId="ADAL" clId="{38EFE644-188C-43BB-8C1A-6A19C94003B8}" dt="2023-09-15T17:12:07.562" v="30"/>
          <ac:graphicFrameMkLst>
            <pc:docMk/>
            <pc:sldMk cId="2280746515" sldId="2146850190"/>
            <ac:graphicFrameMk id="19" creationId="{980664BC-03F5-1FA7-FD8F-62D6F20B8F20}"/>
          </ac:graphicFrameMkLst>
        </pc:graphicFrameChg>
      </pc:sldChg>
      <pc:sldChg chg="modSp mod">
        <pc:chgData name="Ben Potts" userId="54da01ff-ecbb-4737-9c63-bf615c932733" providerId="ADAL" clId="{38EFE644-188C-43BB-8C1A-6A19C94003B8}" dt="2023-09-18T11:03:42.524" v="6981" actId="20577"/>
        <pc:sldMkLst>
          <pc:docMk/>
          <pc:sldMk cId="1753185671" sldId="2146850191"/>
        </pc:sldMkLst>
        <pc:spChg chg="mod">
          <ac:chgData name="Ben Potts" userId="54da01ff-ecbb-4737-9c63-bf615c932733" providerId="ADAL" clId="{38EFE644-188C-43BB-8C1A-6A19C94003B8}" dt="2023-09-15T17:20:59.033" v="142" actId="14100"/>
          <ac:spMkLst>
            <pc:docMk/>
            <pc:sldMk cId="1753185671" sldId="2146850191"/>
            <ac:spMk id="13" creationId="{255B2B94-52C7-2389-A879-3B80A99F5D2F}"/>
          </ac:spMkLst>
        </pc:spChg>
        <pc:spChg chg="mod">
          <ac:chgData name="Ben Potts" userId="54da01ff-ecbb-4737-9c63-bf615c932733" providerId="ADAL" clId="{38EFE644-188C-43BB-8C1A-6A19C94003B8}" dt="2023-09-18T11:03:42.524" v="6981" actId="20577"/>
          <ac:spMkLst>
            <pc:docMk/>
            <pc:sldMk cId="1753185671" sldId="2146850191"/>
            <ac:spMk id="16" creationId="{8F9253A8-E9B5-4F6D-B1F2-CB539B114DF3}"/>
          </ac:spMkLst>
        </pc:spChg>
      </pc:sldChg>
      <pc:sldChg chg="modSp mod">
        <pc:chgData name="Ben Potts" userId="54da01ff-ecbb-4737-9c63-bf615c932733" providerId="ADAL" clId="{38EFE644-188C-43BB-8C1A-6A19C94003B8}" dt="2023-09-18T11:10:05.151" v="7175" actId="20577"/>
        <pc:sldMkLst>
          <pc:docMk/>
          <pc:sldMk cId="1158914586" sldId="2146850193"/>
        </pc:sldMkLst>
        <pc:spChg chg="mod">
          <ac:chgData name="Ben Potts" userId="54da01ff-ecbb-4737-9c63-bf615c932733" providerId="ADAL" clId="{38EFE644-188C-43BB-8C1A-6A19C94003B8}" dt="2023-09-15T17:20:39.497" v="139" actId="14100"/>
          <ac:spMkLst>
            <pc:docMk/>
            <pc:sldMk cId="1158914586" sldId="2146850193"/>
            <ac:spMk id="3" creationId="{4DDC7017-D16B-1571-DD02-9137D4556696}"/>
          </ac:spMkLst>
        </pc:spChg>
        <pc:spChg chg="mod">
          <ac:chgData name="Ben Potts" userId="54da01ff-ecbb-4737-9c63-bf615c932733" providerId="ADAL" clId="{38EFE644-188C-43BB-8C1A-6A19C94003B8}" dt="2023-09-15T17:17:04.393" v="94" actId="1035"/>
          <ac:spMkLst>
            <pc:docMk/>
            <pc:sldMk cId="1158914586" sldId="2146850193"/>
            <ac:spMk id="11" creationId="{94A7CBEF-FD46-4B8F-1D07-D4A4D0028B97}"/>
          </ac:spMkLst>
        </pc:spChg>
        <pc:spChg chg="mod">
          <ac:chgData name="Ben Potts" userId="54da01ff-ecbb-4737-9c63-bf615c932733" providerId="ADAL" clId="{38EFE644-188C-43BB-8C1A-6A19C94003B8}" dt="2023-09-18T11:10:05.151" v="7175" actId="20577"/>
          <ac:spMkLst>
            <pc:docMk/>
            <pc:sldMk cId="1158914586" sldId="2146850193"/>
            <ac:spMk id="14" creationId="{18A14A74-ADF8-44F5-8B53-9E0D2BB375CC}"/>
          </ac:spMkLst>
        </pc:spChg>
        <pc:spChg chg="mod">
          <ac:chgData name="Ben Potts" userId="54da01ff-ecbb-4737-9c63-bf615c932733" providerId="ADAL" clId="{38EFE644-188C-43BB-8C1A-6A19C94003B8}" dt="2023-09-15T17:16:29.604" v="73" actId="20577"/>
          <ac:spMkLst>
            <pc:docMk/>
            <pc:sldMk cId="1158914586" sldId="2146850193"/>
            <ac:spMk id="16" creationId="{8F9253A8-E9B5-4F6D-B1F2-CB539B114DF3}"/>
          </ac:spMkLst>
        </pc:spChg>
        <pc:spChg chg="mod">
          <ac:chgData name="Ben Potts" userId="54da01ff-ecbb-4737-9c63-bf615c932733" providerId="ADAL" clId="{38EFE644-188C-43BB-8C1A-6A19C94003B8}" dt="2023-09-15T17:17:04.393" v="94" actId="1035"/>
          <ac:spMkLst>
            <pc:docMk/>
            <pc:sldMk cId="1158914586" sldId="2146850193"/>
            <ac:spMk id="24" creationId="{6FB3E810-8EBA-CD41-0391-7FA7D5D8C2A0}"/>
          </ac:spMkLst>
        </pc:spChg>
        <pc:spChg chg="mod">
          <ac:chgData name="Ben Potts" userId="54da01ff-ecbb-4737-9c63-bf615c932733" providerId="ADAL" clId="{38EFE644-188C-43BB-8C1A-6A19C94003B8}" dt="2023-09-15T17:17:04.393" v="94" actId="1035"/>
          <ac:spMkLst>
            <pc:docMk/>
            <pc:sldMk cId="1158914586" sldId="2146850193"/>
            <ac:spMk id="38" creationId="{BCFC45F8-4012-C52C-5E92-20C77702743A}"/>
          </ac:spMkLst>
        </pc:spChg>
        <pc:spChg chg="mod">
          <ac:chgData name="Ben Potts" userId="54da01ff-ecbb-4737-9c63-bf615c932733" providerId="ADAL" clId="{38EFE644-188C-43BB-8C1A-6A19C94003B8}" dt="2023-09-15T17:17:04.393" v="94" actId="1035"/>
          <ac:spMkLst>
            <pc:docMk/>
            <pc:sldMk cId="1158914586" sldId="2146850193"/>
            <ac:spMk id="46" creationId="{3FB49BB5-365C-6701-1582-BB389850A0E6}"/>
          </ac:spMkLst>
        </pc:spChg>
        <pc:spChg chg="mod">
          <ac:chgData name="Ben Potts" userId="54da01ff-ecbb-4737-9c63-bf615c932733" providerId="ADAL" clId="{38EFE644-188C-43BB-8C1A-6A19C94003B8}" dt="2023-09-15T17:17:04.393" v="94" actId="1035"/>
          <ac:spMkLst>
            <pc:docMk/>
            <pc:sldMk cId="1158914586" sldId="2146850193"/>
            <ac:spMk id="47" creationId="{EBE68B6C-4B68-AE97-D842-80CC06628F7F}"/>
          </ac:spMkLst>
        </pc:spChg>
        <pc:spChg chg="mod">
          <ac:chgData name="Ben Potts" userId="54da01ff-ecbb-4737-9c63-bf615c932733" providerId="ADAL" clId="{38EFE644-188C-43BB-8C1A-6A19C94003B8}" dt="2023-09-15T17:17:04.393" v="94" actId="1035"/>
          <ac:spMkLst>
            <pc:docMk/>
            <pc:sldMk cId="1158914586" sldId="2146850193"/>
            <ac:spMk id="49" creationId="{4801037C-A8C8-0D80-2FC2-914450CE9233}"/>
          </ac:spMkLst>
        </pc:spChg>
        <pc:spChg chg="mod">
          <ac:chgData name="Ben Potts" userId="54da01ff-ecbb-4737-9c63-bf615c932733" providerId="ADAL" clId="{38EFE644-188C-43BB-8C1A-6A19C94003B8}" dt="2023-09-15T17:17:04.393" v="94" actId="1035"/>
          <ac:spMkLst>
            <pc:docMk/>
            <pc:sldMk cId="1158914586" sldId="2146850193"/>
            <ac:spMk id="50" creationId="{6597F214-6744-AA18-F7FE-4563EBA7AD3B}"/>
          </ac:spMkLst>
        </pc:spChg>
        <pc:spChg chg="mod">
          <ac:chgData name="Ben Potts" userId="54da01ff-ecbb-4737-9c63-bf615c932733" providerId="ADAL" clId="{38EFE644-188C-43BB-8C1A-6A19C94003B8}" dt="2023-09-15T17:17:04.393" v="94" actId="1035"/>
          <ac:spMkLst>
            <pc:docMk/>
            <pc:sldMk cId="1158914586" sldId="2146850193"/>
            <ac:spMk id="51" creationId="{314F7B51-4F2B-7C47-F388-8D91EE866E20}"/>
          </ac:spMkLst>
        </pc:spChg>
        <pc:spChg chg="mod">
          <ac:chgData name="Ben Potts" userId="54da01ff-ecbb-4737-9c63-bf615c932733" providerId="ADAL" clId="{38EFE644-188C-43BB-8C1A-6A19C94003B8}" dt="2023-09-15T17:17:04.393" v="94" actId="1035"/>
          <ac:spMkLst>
            <pc:docMk/>
            <pc:sldMk cId="1158914586" sldId="2146850193"/>
            <ac:spMk id="54" creationId="{8ADC56E7-45F7-C2EE-D850-CDC289ED2E80}"/>
          </ac:spMkLst>
        </pc:spChg>
        <pc:spChg chg="mod">
          <ac:chgData name="Ben Potts" userId="54da01ff-ecbb-4737-9c63-bf615c932733" providerId="ADAL" clId="{38EFE644-188C-43BB-8C1A-6A19C94003B8}" dt="2023-09-15T17:17:04.393" v="94" actId="1035"/>
          <ac:spMkLst>
            <pc:docMk/>
            <pc:sldMk cId="1158914586" sldId="2146850193"/>
            <ac:spMk id="56" creationId="{A054935B-0341-695C-0136-A4969611DF85}"/>
          </ac:spMkLst>
        </pc:spChg>
        <pc:grpChg chg="mod">
          <ac:chgData name="Ben Potts" userId="54da01ff-ecbb-4737-9c63-bf615c932733" providerId="ADAL" clId="{38EFE644-188C-43BB-8C1A-6A19C94003B8}" dt="2023-09-15T17:17:04.393" v="94" actId="1035"/>
          <ac:grpSpMkLst>
            <pc:docMk/>
            <pc:sldMk cId="1158914586" sldId="2146850193"/>
            <ac:grpSpMk id="42" creationId="{AAF55CBB-B3A5-5CCA-06DA-A1207711C6AB}"/>
          </ac:grpSpMkLst>
        </pc:grpChg>
        <pc:grpChg chg="mod">
          <ac:chgData name="Ben Potts" userId="54da01ff-ecbb-4737-9c63-bf615c932733" providerId="ADAL" clId="{38EFE644-188C-43BB-8C1A-6A19C94003B8}" dt="2023-09-15T17:17:04.393" v="94" actId="1035"/>
          <ac:grpSpMkLst>
            <pc:docMk/>
            <pc:sldMk cId="1158914586" sldId="2146850193"/>
            <ac:grpSpMk id="53" creationId="{72F99DDD-ECC9-70A0-66BA-069673FA068A}"/>
          </ac:grpSpMkLst>
        </pc:grpChg>
        <pc:graphicFrameChg chg="mod">
          <ac:chgData name="Ben Potts" userId="54da01ff-ecbb-4737-9c63-bf615c932733" providerId="ADAL" clId="{38EFE644-188C-43BB-8C1A-6A19C94003B8}" dt="2023-09-15T17:17:04.393" v="94" actId="1035"/>
          <ac:graphicFrameMkLst>
            <pc:docMk/>
            <pc:sldMk cId="1158914586" sldId="2146850193"/>
            <ac:graphicFrameMk id="23" creationId="{43A9EBF3-6C0C-4E0A-049F-4AF72F2D707E}"/>
          </ac:graphicFrameMkLst>
        </pc:graphicFrameChg>
        <pc:graphicFrameChg chg="mod">
          <ac:chgData name="Ben Potts" userId="54da01ff-ecbb-4737-9c63-bf615c932733" providerId="ADAL" clId="{38EFE644-188C-43BB-8C1A-6A19C94003B8}" dt="2023-09-15T17:17:04.393" v="94" actId="1035"/>
          <ac:graphicFrameMkLst>
            <pc:docMk/>
            <pc:sldMk cId="1158914586" sldId="2146850193"/>
            <ac:graphicFrameMk id="45" creationId="{B6E343EB-F02F-89FC-0327-D9DDA5D9AF3B}"/>
          </ac:graphicFrameMkLst>
        </pc:graphicFrameChg>
        <pc:graphicFrameChg chg="mod">
          <ac:chgData name="Ben Potts" userId="54da01ff-ecbb-4737-9c63-bf615c932733" providerId="ADAL" clId="{38EFE644-188C-43BB-8C1A-6A19C94003B8}" dt="2023-09-15T17:17:04.393" v="94" actId="1035"/>
          <ac:graphicFrameMkLst>
            <pc:docMk/>
            <pc:sldMk cId="1158914586" sldId="2146850193"/>
            <ac:graphicFrameMk id="48" creationId="{64B34C55-A312-F1FF-46AD-0A9D8980B1A7}"/>
          </ac:graphicFrameMkLst>
        </pc:graphicFrameChg>
        <pc:graphicFrameChg chg="mod">
          <ac:chgData name="Ben Potts" userId="54da01ff-ecbb-4737-9c63-bf615c932733" providerId="ADAL" clId="{38EFE644-188C-43BB-8C1A-6A19C94003B8}" dt="2023-09-15T17:17:11.715" v="109" actId="1035"/>
          <ac:graphicFrameMkLst>
            <pc:docMk/>
            <pc:sldMk cId="1158914586" sldId="2146850193"/>
            <ac:graphicFrameMk id="59" creationId="{D1B5D916-5675-A52D-47B8-A4C13F2CBFA2}"/>
          </ac:graphicFrameMkLst>
        </pc:graphicFrameChg>
        <pc:graphicFrameChg chg="mod">
          <ac:chgData name="Ben Potts" userId="54da01ff-ecbb-4737-9c63-bf615c932733" providerId="ADAL" clId="{38EFE644-188C-43BB-8C1A-6A19C94003B8}" dt="2023-09-15T17:19:57.252" v="137" actId="167"/>
          <ac:graphicFrameMkLst>
            <pc:docMk/>
            <pc:sldMk cId="1158914586" sldId="2146850193"/>
            <ac:graphicFrameMk id="60" creationId="{0F44241E-132B-867F-3AE6-F8D164122C14}"/>
          </ac:graphicFrameMkLst>
        </pc:graphicFrameChg>
        <pc:graphicFrameChg chg="mod">
          <ac:chgData name="Ben Potts" userId="54da01ff-ecbb-4737-9c63-bf615c932733" providerId="ADAL" clId="{38EFE644-188C-43BB-8C1A-6A19C94003B8}" dt="2023-09-15T17:17:11.715" v="109" actId="1035"/>
          <ac:graphicFrameMkLst>
            <pc:docMk/>
            <pc:sldMk cId="1158914586" sldId="2146850193"/>
            <ac:graphicFrameMk id="61" creationId="{13441B80-A2D2-B834-D80D-5A1C71406378}"/>
          </ac:graphicFrameMkLst>
        </pc:graphicFrameChg>
        <pc:picChg chg="mod">
          <ac:chgData name="Ben Potts" userId="54da01ff-ecbb-4737-9c63-bf615c932733" providerId="ADAL" clId="{38EFE644-188C-43BB-8C1A-6A19C94003B8}" dt="2023-09-15T17:17:04.393" v="94" actId="1035"/>
          <ac:picMkLst>
            <pc:docMk/>
            <pc:sldMk cId="1158914586" sldId="2146850193"/>
            <ac:picMk id="43" creationId="{D93367EC-B68F-A96D-178D-7E7280480E28}"/>
          </ac:picMkLst>
        </pc:picChg>
        <pc:picChg chg="mod">
          <ac:chgData name="Ben Potts" userId="54da01ff-ecbb-4737-9c63-bf615c932733" providerId="ADAL" clId="{38EFE644-188C-43BB-8C1A-6A19C94003B8}" dt="2023-09-15T17:17:04.393" v="94" actId="1035"/>
          <ac:picMkLst>
            <pc:docMk/>
            <pc:sldMk cId="1158914586" sldId="2146850193"/>
            <ac:picMk id="44" creationId="{47D4F5C8-A046-4548-5FC5-FFA7BA95908C}"/>
          </ac:picMkLst>
        </pc:picChg>
        <pc:picChg chg="mod">
          <ac:chgData name="Ben Potts" userId="54da01ff-ecbb-4737-9c63-bf615c932733" providerId="ADAL" clId="{38EFE644-188C-43BB-8C1A-6A19C94003B8}" dt="2023-09-15T17:17:04.393" v="94" actId="1035"/>
          <ac:picMkLst>
            <pc:docMk/>
            <pc:sldMk cId="1158914586" sldId="2146850193"/>
            <ac:picMk id="52" creationId="{4814C05B-1870-F011-5599-A1E61AC3031A}"/>
          </ac:picMkLst>
        </pc:picChg>
        <pc:picChg chg="mod">
          <ac:chgData name="Ben Potts" userId="54da01ff-ecbb-4737-9c63-bf615c932733" providerId="ADAL" clId="{38EFE644-188C-43BB-8C1A-6A19C94003B8}" dt="2023-09-15T17:17:04.393" v="94" actId="1035"/>
          <ac:picMkLst>
            <pc:docMk/>
            <pc:sldMk cId="1158914586" sldId="2146850193"/>
            <ac:picMk id="55" creationId="{3DC61850-E248-A13F-673F-6EC5EC137667}"/>
          </ac:picMkLst>
        </pc:picChg>
        <pc:cxnChg chg="mod">
          <ac:chgData name="Ben Potts" userId="54da01ff-ecbb-4737-9c63-bf615c932733" providerId="ADAL" clId="{38EFE644-188C-43BB-8C1A-6A19C94003B8}" dt="2023-09-15T17:17:04.393" v="94" actId="1035"/>
          <ac:cxnSpMkLst>
            <pc:docMk/>
            <pc:sldMk cId="1158914586" sldId="2146850193"/>
            <ac:cxnSpMk id="57" creationId="{00F9D380-67F1-F694-63E9-82ED1469146E}"/>
          </ac:cxnSpMkLst>
        </pc:cxnChg>
        <pc:cxnChg chg="mod">
          <ac:chgData name="Ben Potts" userId="54da01ff-ecbb-4737-9c63-bf615c932733" providerId="ADAL" clId="{38EFE644-188C-43BB-8C1A-6A19C94003B8}" dt="2023-09-15T17:17:04.393" v="94" actId="1035"/>
          <ac:cxnSpMkLst>
            <pc:docMk/>
            <pc:sldMk cId="1158914586" sldId="2146850193"/>
            <ac:cxnSpMk id="58" creationId="{24C4EED4-E719-BB34-E23F-83130A7CF036}"/>
          </ac:cxnSpMkLst>
        </pc:cxnChg>
      </pc:sldChg>
      <pc:sldChg chg="delSp modSp mod">
        <pc:chgData name="Ben Potts" userId="54da01ff-ecbb-4737-9c63-bf615c932733" providerId="ADAL" clId="{38EFE644-188C-43BB-8C1A-6A19C94003B8}" dt="2023-09-18T11:58:27.441" v="8815" actId="2"/>
        <pc:sldMkLst>
          <pc:docMk/>
          <pc:sldMk cId="2754292689" sldId="2146850200"/>
        </pc:sldMkLst>
        <pc:spChg chg="mod">
          <ac:chgData name="Ben Potts" userId="54da01ff-ecbb-4737-9c63-bf615c932733" providerId="ADAL" clId="{38EFE644-188C-43BB-8C1A-6A19C94003B8}" dt="2023-09-18T11:11:26.538" v="7233" actId="1036"/>
          <ac:spMkLst>
            <pc:docMk/>
            <pc:sldMk cId="2754292689" sldId="2146850200"/>
            <ac:spMk id="8" creationId="{9A01B0F2-3331-2EE5-C071-CAECCC7699EE}"/>
          </ac:spMkLst>
        </pc:spChg>
        <pc:spChg chg="mod">
          <ac:chgData name="Ben Potts" userId="54da01ff-ecbb-4737-9c63-bf615c932733" providerId="ADAL" clId="{38EFE644-188C-43BB-8C1A-6A19C94003B8}" dt="2023-09-18T11:58:27.441" v="8815" actId="2"/>
          <ac:spMkLst>
            <pc:docMk/>
            <pc:sldMk cId="2754292689" sldId="2146850200"/>
            <ac:spMk id="19" creationId="{C61548F7-7AE7-6630-EA94-E65FD4A0B4AA}"/>
          </ac:spMkLst>
        </pc:spChg>
        <pc:spChg chg="mod">
          <ac:chgData name="Ben Potts" userId="54da01ff-ecbb-4737-9c63-bf615c932733" providerId="ADAL" clId="{38EFE644-188C-43BB-8C1A-6A19C94003B8}" dt="2023-09-18T11:11:49.176" v="7263" actId="1037"/>
          <ac:spMkLst>
            <pc:docMk/>
            <pc:sldMk cId="2754292689" sldId="2146850200"/>
            <ac:spMk id="21" creationId="{8217D807-E232-62ED-A300-9FBB082C24C9}"/>
          </ac:spMkLst>
        </pc:spChg>
        <pc:spChg chg="mod">
          <ac:chgData name="Ben Potts" userId="54da01ff-ecbb-4737-9c63-bf615c932733" providerId="ADAL" clId="{38EFE644-188C-43BB-8C1A-6A19C94003B8}" dt="2023-09-18T11:11:26.538" v="7233" actId="1036"/>
          <ac:spMkLst>
            <pc:docMk/>
            <pc:sldMk cId="2754292689" sldId="2146850200"/>
            <ac:spMk id="22" creationId="{1B5F5536-6203-432E-5F39-1C23A03D415E}"/>
          </ac:spMkLst>
        </pc:spChg>
        <pc:spChg chg="mod">
          <ac:chgData name="Ben Potts" userId="54da01ff-ecbb-4737-9c63-bf615c932733" providerId="ADAL" clId="{38EFE644-188C-43BB-8C1A-6A19C94003B8}" dt="2023-09-18T11:11:49.176" v="7263" actId="1037"/>
          <ac:spMkLst>
            <pc:docMk/>
            <pc:sldMk cId="2754292689" sldId="2146850200"/>
            <ac:spMk id="23" creationId="{9F877024-D58C-75CA-BA37-C8E1BAE28A34}"/>
          </ac:spMkLst>
        </pc:spChg>
        <pc:spChg chg="mod">
          <ac:chgData name="Ben Potts" userId="54da01ff-ecbb-4737-9c63-bf615c932733" providerId="ADAL" clId="{38EFE644-188C-43BB-8C1A-6A19C94003B8}" dt="2023-09-18T11:11:26.538" v="7233" actId="1036"/>
          <ac:spMkLst>
            <pc:docMk/>
            <pc:sldMk cId="2754292689" sldId="2146850200"/>
            <ac:spMk id="24" creationId="{264F1AAC-2D97-7D49-9D45-3A54F2EF97FB}"/>
          </ac:spMkLst>
        </pc:spChg>
        <pc:picChg chg="del">
          <ac:chgData name="Ben Potts" userId="54da01ff-ecbb-4737-9c63-bf615c932733" providerId="ADAL" clId="{38EFE644-188C-43BB-8C1A-6A19C94003B8}" dt="2023-09-15T17:19:13.911" v="133" actId="478"/>
          <ac:picMkLst>
            <pc:docMk/>
            <pc:sldMk cId="2754292689" sldId="2146850200"/>
            <ac:picMk id="6" creationId="{66B5837E-41B0-5169-8FE4-4EC43506CCC7}"/>
          </ac:picMkLst>
        </pc:picChg>
      </pc:sldChg>
      <pc:sldChg chg="modSp mod">
        <pc:chgData name="Ben Potts" userId="54da01ff-ecbb-4737-9c63-bf615c932733" providerId="ADAL" clId="{38EFE644-188C-43BB-8C1A-6A19C94003B8}" dt="2023-09-18T12:06:38.340" v="9082" actId="20577"/>
        <pc:sldMkLst>
          <pc:docMk/>
          <pc:sldMk cId="805136045" sldId="2146850209"/>
        </pc:sldMkLst>
        <pc:spChg chg="mod">
          <ac:chgData name="Ben Potts" userId="54da01ff-ecbb-4737-9c63-bf615c932733" providerId="ADAL" clId="{38EFE644-188C-43BB-8C1A-6A19C94003B8}" dt="2023-09-18T12:06:38.340" v="9082" actId="20577"/>
          <ac:spMkLst>
            <pc:docMk/>
            <pc:sldMk cId="805136045" sldId="2146850209"/>
            <ac:spMk id="5" creationId="{A7E4D490-2011-4719-9585-20F75BB2F836}"/>
          </ac:spMkLst>
        </pc:spChg>
      </pc:sldChg>
      <pc:sldChg chg="del">
        <pc:chgData name="Ben Potts" userId="54da01ff-ecbb-4737-9c63-bf615c932733" providerId="ADAL" clId="{38EFE644-188C-43BB-8C1A-6A19C94003B8}" dt="2023-09-15T17:37:26.396" v="459" actId="47"/>
        <pc:sldMkLst>
          <pc:docMk/>
          <pc:sldMk cId="173799748" sldId="2146850220"/>
        </pc:sldMkLst>
      </pc:sldChg>
      <pc:sldChg chg="addSp modSp mod">
        <pc:chgData name="Ben Potts" userId="54da01ff-ecbb-4737-9c63-bf615c932733" providerId="ADAL" clId="{38EFE644-188C-43BB-8C1A-6A19C94003B8}" dt="2023-09-15T17:45:24.927" v="694" actId="1036"/>
        <pc:sldMkLst>
          <pc:docMk/>
          <pc:sldMk cId="166795504" sldId="2146850222"/>
        </pc:sldMkLst>
        <pc:spChg chg="mod">
          <ac:chgData name="Ben Potts" userId="54da01ff-ecbb-4737-9c63-bf615c932733" providerId="ADAL" clId="{38EFE644-188C-43BB-8C1A-6A19C94003B8}" dt="2023-09-15T17:45:24.927" v="694" actId="1036"/>
          <ac:spMkLst>
            <pc:docMk/>
            <pc:sldMk cId="166795504" sldId="2146850222"/>
            <ac:spMk id="3" creationId="{4DDC7017-D16B-1571-DD02-9137D4556696}"/>
          </ac:spMkLst>
        </pc:spChg>
        <pc:spChg chg="mod">
          <ac:chgData name="Ben Potts" userId="54da01ff-ecbb-4737-9c63-bf615c932733" providerId="ADAL" clId="{38EFE644-188C-43BB-8C1A-6A19C94003B8}" dt="2023-09-15T17:42:57.746" v="587" actId="1037"/>
          <ac:spMkLst>
            <pc:docMk/>
            <pc:sldMk cId="166795504" sldId="2146850222"/>
            <ac:spMk id="16" creationId="{0BB9A258-D1F2-B7FD-B919-1BF8AB51FDCD}"/>
          </ac:spMkLst>
        </pc:spChg>
        <pc:spChg chg="add mod">
          <ac:chgData name="Ben Potts" userId="54da01ff-ecbb-4737-9c63-bf615c932733" providerId="ADAL" clId="{38EFE644-188C-43BB-8C1A-6A19C94003B8}" dt="2023-09-15T17:41:26.015" v="573"/>
          <ac:spMkLst>
            <pc:docMk/>
            <pc:sldMk cId="166795504" sldId="2146850222"/>
            <ac:spMk id="19" creationId="{49F41D01-5CBC-91D7-8C80-7CC041FEB895}"/>
          </ac:spMkLst>
        </pc:spChg>
        <pc:spChg chg="mod">
          <ac:chgData name="Ben Potts" userId="54da01ff-ecbb-4737-9c63-bf615c932733" providerId="ADAL" clId="{38EFE644-188C-43BB-8C1A-6A19C94003B8}" dt="2023-09-15T17:41:16.724" v="572" actId="20577"/>
          <ac:spMkLst>
            <pc:docMk/>
            <pc:sldMk cId="166795504" sldId="2146850222"/>
            <ac:spMk id="86" creationId="{333F555D-EF23-6EB1-0AA3-C26661CB9D5E}"/>
          </ac:spMkLst>
        </pc:spChg>
        <pc:spChg chg="mod">
          <ac:chgData name="Ben Potts" userId="54da01ff-ecbb-4737-9c63-bf615c932733" providerId="ADAL" clId="{38EFE644-188C-43BB-8C1A-6A19C94003B8}" dt="2023-09-15T17:44:54.162" v="676" actId="20577"/>
          <ac:spMkLst>
            <pc:docMk/>
            <pc:sldMk cId="166795504" sldId="2146850222"/>
            <ac:spMk id="87" creationId="{AB744104-8723-35B7-A516-8F52E04BF2D8}"/>
          </ac:spMkLst>
        </pc:spChg>
        <pc:graphicFrameChg chg="mod">
          <ac:chgData name="Ben Potts" userId="54da01ff-ecbb-4737-9c63-bf615c932733" providerId="ADAL" clId="{38EFE644-188C-43BB-8C1A-6A19C94003B8}" dt="2023-09-15T17:38:29.711" v="462" actId="14100"/>
          <ac:graphicFrameMkLst>
            <pc:docMk/>
            <pc:sldMk cId="166795504" sldId="2146850222"/>
            <ac:graphicFrameMk id="5" creationId="{5E966EB6-09E9-711C-FD2C-6EDEE8A33B90}"/>
          </ac:graphicFrameMkLst>
        </pc:graphicFrameChg>
        <pc:graphicFrameChg chg="mod">
          <ac:chgData name="Ben Potts" userId="54da01ff-ecbb-4737-9c63-bf615c932733" providerId="ADAL" clId="{38EFE644-188C-43BB-8C1A-6A19C94003B8}" dt="2023-09-15T17:45:23.108" v="693" actId="1035"/>
          <ac:graphicFrameMkLst>
            <pc:docMk/>
            <pc:sldMk cId="166795504" sldId="2146850222"/>
            <ac:graphicFrameMk id="17" creationId="{DAA525CF-A69D-9BC4-8115-2FF7875CE458}"/>
          </ac:graphicFrameMkLst>
        </pc:graphicFrameChg>
        <pc:picChg chg="add mod">
          <ac:chgData name="Ben Potts" userId="54da01ff-ecbb-4737-9c63-bf615c932733" providerId="ADAL" clId="{38EFE644-188C-43BB-8C1A-6A19C94003B8}" dt="2023-09-15T17:43:06.024" v="588"/>
          <ac:picMkLst>
            <pc:docMk/>
            <pc:sldMk cId="166795504" sldId="2146850222"/>
            <ac:picMk id="21" creationId="{A5C6A0EE-0117-74BE-42BC-62AC1F636586}"/>
          </ac:picMkLst>
        </pc:picChg>
        <pc:picChg chg="add mod">
          <ac:chgData name="Ben Potts" userId="54da01ff-ecbb-4737-9c63-bf615c932733" providerId="ADAL" clId="{38EFE644-188C-43BB-8C1A-6A19C94003B8}" dt="2023-09-15T17:43:06.024" v="588"/>
          <ac:picMkLst>
            <pc:docMk/>
            <pc:sldMk cId="166795504" sldId="2146850222"/>
            <ac:picMk id="22" creationId="{A9D2E031-127C-5BBA-EFE2-661400057DB2}"/>
          </ac:picMkLst>
        </pc:picChg>
        <pc:picChg chg="add mod">
          <ac:chgData name="Ben Potts" userId="54da01ff-ecbb-4737-9c63-bf615c932733" providerId="ADAL" clId="{38EFE644-188C-43BB-8C1A-6A19C94003B8}" dt="2023-09-15T17:43:11.566" v="589"/>
          <ac:picMkLst>
            <pc:docMk/>
            <pc:sldMk cId="166795504" sldId="2146850222"/>
            <ac:picMk id="23" creationId="{25EB9533-7613-9585-A00A-19BA11ED1FDD}"/>
          </ac:picMkLst>
        </pc:picChg>
        <pc:cxnChg chg="mod">
          <ac:chgData name="Ben Potts" userId="54da01ff-ecbb-4737-9c63-bf615c932733" providerId="ADAL" clId="{38EFE644-188C-43BB-8C1A-6A19C94003B8}" dt="2023-09-15T17:43:51.293" v="590" actId="1037"/>
          <ac:cxnSpMkLst>
            <pc:docMk/>
            <pc:sldMk cId="166795504" sldId="2146850222"/>
            <ac:cxnSpMk id="13" creationId="{83C8CE93-7670-E495-ABFA-C7F792037866}"/>
          </ac:cxnSpMkLst>
        </pc:cxnChg>
      </pc:sldChg>
      <pc:sldChg chg="del">
        <pc:chgData name="Ben Potts" userId="54da01ff-ecbb-4737-9c63-bf615c932733" providerId="ADAL" clId="{38EFE644-188C-43BB-8C1A-6A19C94003B8}" dt="2023-09-15T17:32:19.287" v="425" actId="47"/>
        <pc:sldMkLst>
          <pc:docMk/>
          <pc:sldMk cId="986690487" sldId="2146850225"/>
        </pc:sldMkLst>
      </pc:sldChg>
      <pc:sldChg chg="delSp modSp add mod">
        <pc:chgData name="Ben Potts" userId="54da01ff-ecbb-4737-9c63-bf615c932733" providerId="ADAL" clId="{38EFE644-188C-43BB-8C1A-6A19C94003B8}" dt="2023-09-18T11:09:12.111" v="7152" actId="20577"/>
        <pc:sldMkLst>
          <pc:docMk/>
          <pc:sldMk cId="2284448266" sldId="2146850225"/>
        </pc:sldMkLst>
        <pc:spChg chg="mod">
          <ac:chgData name="Ben Potts" userId="54da01ff-ecbb-4737-9c63-bf615c932733" providerId="ADAL" clId="{38EFE644-188C-43BB-8C1A-6A19C94003B8}" dt="2023-09-18T10:41:25.036" v="4844" actId="1035"/>
          <ac:spMkLst>
            <pc:docMk/>
            <pc:sldMk cId="2284448266" sldId="2146850225"/>
            <ac:spMk id="2" creationId="{DD144A08-3DFD-7966-278E-E43D6C50DD5E}"/>
          </ac:spMkLst>
        </pc:spChg>
        <pc:spChg chg="mod">
          <ac:chgData name="Ben Potts" userId="54da01ff-ecbb-4737-9c63-bf615c932733" providerId="ADAL" clId="{38EFE644-188C-43BB-8C1A-6A19C94003B8}" dt="2023-09-18T11:05:56.721" v="7094" actId="20577"/>
          <ac:spMkLst>
            <pc:docMk/>
            <pc:sldMk cId="2284448266" sldId="2146850225"/>
            <ac:spMk id="3" creationId="{7257CC2C-D595-AE18-620E-0B9D9A18D54C}"/>
          </ac:spMkLst>
        </pc:spChg>
        <pc:spChg chg="mod">
          <ac:chgData name="Ben Potts" userId="54da01ff-ecbb-4737-9c63-bf615c932733" providerId="ADAL" clId="{38EFE644-188C-43BB-8C1A-6A19C94003B8}" dt="2023-09-18T10:57:03.096" v="6629" actId="1036"/>
          <ac:spMkLst>
            <pc:docMk/>
            <pc:sldMk cId="2284448266" sldId="2146850225"/>
            <ac:spMk id="4" creationId="{F8960A1C-2BCF-2302-51D3-BDDF5EB7E8DB}"/>
          </ac:spMkLst>
        </pc:spChg>
        <pc:spChg chg="mod">
          <ac:chgData name="Ben Potts" userId="54da01ff-ecbb-4737-9c63-bf615c932733" providerId="ADAL" clId="{38EFE644-188C-43BB-8C1A-6A19C94003B8}" dt="2023-09-18T11:07:46.424" v="7146" actId="20577"/>
          <ac:spMkLst>
            <pc:docMk/>
            <pc:sldMk cId="2284448266" sldId="2146850225"/>
            <ac:spMk id="5" creationId="{764218C9-8D89-69D1-B0CA-AD8898E58A74}"/>
          </ac:spMkLst>
        </pc:spChg>
        <pc:spChg chg="del mod">
          <ac:chgData name="Ben Potts" userId="54da01ff-ecbb-4737-9c63-bf615c932733" providerId="ADAL" clId="{38EFE644-188C-43BB-8C1A-6A19C94003B8}" dt="2023-09-18T10:47:48.512" v="5498" actId="478"/>
          <ac:spMkLst>
            <pc:docMk/>
            <pc:sldMk cId="2284448266" sldId="2146850225"/>
            <ac:spMk id="6" creationId="{A580EA6C-C75F-A9A2-A54F-BE1F8EEC7348}"/>
          </ac:spMkLst>
        </pc:spChg>
        <pc:spChg chg="del mod">
          <ac:chgData name="Ben Potts" userId="54da01ff-ecbb-4737-9c63-bf615c932733" providerId="ADAL" clId="{38EFE644-188C-43BB-8C1A-6A19C94003B8}" dt="2023-09-18T10:47:47.152" v="5497" actId="478"/>
          <ac:spMkLst>
            <pc:docMk/>
            <pc:sldMk cId="2284448266" sldId="2146850225"/>
            <ac:spMk id="9" creationId="{DF842404-9E37-5FB9-5274-ACABFF2C6712}"/>
          </ac:spMkLst>
        </pc:spChg>
        <pc:spChg chg="del">
          <ac:chgData name="Ben Potts" userId="54da01ff-ecbb-4737-9c63-bf615c932733" providerId="ADAL" clId="{38EFE644-188C-43BB-8C1A-6A19C94003B8}" dt="2023-09-18T10:35:40.432" v="4196" actId="478"/>
          <ac:spMkLst>
            <pc:docMk/>
            <pc:sldMk cId="2284448266" sldId="2146850225"/>
            <ac:spMk id="10" creationId="{847651D2-733F-D76D-200A-3DA2FE01EED8}"/>
          </ac:spMkLst>
        </pc:spChg>
        <pc:spChg chg="del">
          <ac:chgData name="Ben Potts" userId="54da01ff-ecbb-4737-9c63-bf615c932733" providerId="ADAL" clId="{38EFE644-188C-43BB-8C1A-6A19C94003B8}" dt="2023-09-18T10:35:40.432" v="4196" actId="478"/>
          <ac:spMkLst>
            <pc:docMk/>
            <pc:sldMk cId="2284448266" sldId="2146850225"/>
            <ac:spMk id="11" creationId="{C5BE3F99-849F-A780-E87F-06C6E2245F35}"/>
          </ac:spMkLst>
        </pc:spChg>
        <pc:spChg chg="mod">
          <ac:chgData name="Ben Potts" userId="54da01ff-ecbb-4737-9c63-bf615c932733" providerId="ADAL" clId="{38EFE644-188C-43BB-8C1A-6A19C94003B8}" dt="2023-09-18T10:57:03.096" v="6629" actId="1036"/>
          <ac:spMkLst>
            <pc:docMk/>
            <pc:sldMk cId="2284448266" sldId="2146850225"/>
            <ac:spMk id="12" creationId="{64D6EEF6-99B3-27FB-94BF-1A31C3113140}"/>
          </ac:spMkLst>
        </pc:spChg>
        <pc:spChg chg="mod">
          <ac:chgData name="Ben Potts" userId="54da01ff-ecbb-4737-9c63-bf615c932733" providerId="ADAL" clId="{38EFE644-188C-43BB-8C1A-6A19C94003B8}" dt="2023-09-18T11:00:52.575" v="6821" actId="20577"/>
          <ac:spMkLst>
            <pc:docMk/>
            <pc:sldMk cId="2284448266" sldId="2146850225"/>
            <ac:spMk id="13" creationId="{F9DAA21B-04D1-A72E-C57F-91617E6E93FF}"/>
          </ac:spMkLst>
        </pc:spChg>
        <pc:spChg chg="del">
          <ac:chgData name="Ben Potts" userId="54da01ff-ecbb-4737-9c63-bf615c932733" providerId="ADAL" clId="{38EFE644-188C-43BB-8C1A-6A19C94003B8}" dt="2023-09-18T10:35:32.439" v="4195" actId="478"/>
          <ac:spMkLst>
            <pc:docMk/>
            <pc:sldMk cId="2284448266" sldId="2146850225"/>
            <ac:spMk id="14" creationId="{1ED2D1EA-2133-920C-EBC1-5454022CD4B0}"/>
          </ac:spMkLst>
        </pc:spChg>
        <pc:spChg chg="mod">
          <ac:chgData name="Ben Potts" userId="54da01ff-ecbb-4737-9c63-bf615c932733" providerId="ADAL" clId="{38EFE644-188C-43BB-8C1A-6A19C94003B8}" dt="2023-09-18T11:09:12.111" v="7152" actId="20577"/>
          <ac:spMkLst>
            <pc:docMk/>
            <pc:sldMk cId="2284448266" sldId="2146850225"/>
            <ac:spMk id="17" creationId="{425B2B8F-B213-F2F5-225C-86C52466D90F}"/>
          </ac:spMkLst>
        </pc:spChg>
      </pc:sldChg>
      <pc:sldChg chg="addSp delSp modSp add mod">
        <pc:chgData name="Ben Potts" userId="54da01ff-ecbb-4737-9c63-bf615c932733" providerId="ADAL" clId="{38EFE644-188C-43BB-8C1A-6A19C94003B8}" dt="2023-09-18T10:34:02.120" v="4161" actId="208"/>
        <pc:sldMkLst>
          <pc:docMk/>
          <pc:sldMk cId="2964763122" sldId="2146850226"/>
        </pc:sldMkLst>
        <pc:spChg chg="add del mod">
          <ac:chgData name="Ben Potts" userId="54da01ff-ecbb-4737-9c63-bf615c932733" providerId="ADAL" clId="{38EFE644-188C-43BB-8C1A-6A19C94003B8}" dt="2023-09-18T06:57:11.299" v="1107" actId="478"/>
          <ac:spMkLst>
            <pc:docMk/>
            <pc:sldMk cId="2964763122" sldId="2146850226"/>
            <ac:spMk id="2" creationId="{8C0E9DA6-B541-67A9-AB8B-CA8E5D2D1BBD}"/>
          </ac:spMkLst>
        </pc:spChg>
        <pc:spChg chg="mod">
          <ac:chgData name="Ben Potts" userId="54da01ff-ecbb-4737-9c63-bf615c932733" providerId="ADAL" clId="{38EFE644-188C-43BB-8C1A-6A19C94003B8}" dt="2023-09-18T10:33:48.369" v="4157" actId="20577"/>
          <ac:spMkLst>
            <pc:docMk/>
            <pc:sldMk cId="2964763122" sldId="2146850226"/>
            <ac:spMk id="3" creationId="{5B34CD91-EEC2-2791-9EDC-B3F2DC980290}"/>
          </ac:spMkLst>
        </pc:spChg>
        <pc:spChg chg="mod">
          <ac:chgData name="Ben Potts" userId="54da01ff-ecbb-4737-9c63-bf615c932733" providerId="ADAL" clId="{38EFE644-188C-43BB-8C1A-6A19C94003B8}" dt="2023-09-18T07:17:40.003" v="1244" actId="20577"/>
          <ac:spMkLst>
            <pc:docMk/>
            <pc:sldMk cId="2964763122" sldId="2146850226"/>
            <ac:spMk id="8" creationId="{F0682018-D95B-C894-6F45-3E6CC06BA5A3}"/>
          </ac:spMkLst>
        </pc:spChg>
        <pc:spChg chg="mod">
          <ac:chgData name="Ben Potts" userId="54da01ff-ecbb-4737-9c63-bf615c932733" providerId="ADAL" clId="{38EFE644-188C-43BB-8C1A-6A19C94003B8}" dt="2023-09-15T17:59:49.227" v="859" actId="20577"/>
          <ac:spMkLst>
            <pc:docMk/>
            <pc:sldMk cId="2964763122" sldId="2146850226"/>
            <ac:spMk id="17" creationId="{425B2B8F-B213-F2F5-225C-86C52466D90F}"/>
          </ac:spMkLst>
        </pc:spChg>
        <pc:picChg chg="add del mod">
          <ac:chgData name="Ben Potts" userId="54da01ff-ecbb-4737-9c63-bf615c932733" providerId="ADAL" clId="{38EFE644-188C-43BB-8C1A-6A19C94003B8}" dt="2023-09-18T07:25:51.618" v="1273" actId="478"/>
          <ac:picMkLst>
            <pc:docMk/>
            <pc:sldMk cId="2964763122" sldId="2146850226"/>
            <ac:picMk id="4" creationId="{921B3C85-72D9-0BA1-247A-58FBCA736B3F}"/>
          </ac:picMkLst>
        </pc:picChg>
        <pc:picChg chg="add mod">
          <ac:chgData name="Ben Potts" userId="54da01ff-ecbb-4737-9c63-bf615c932733" providerId="ADAL" clId="{38EFE644-188C-43BB-8C1A-6A19C94003B8}" dt="2023-09-18T10:34:02.120" v="4161" actId="208"/>
          <ac:picMkLst>
            <pc:docMk/>
            <pc:sldMk cId="2964763122" sldId="2146850226"/>
            <ac:picMk id="5" creationId="{86789AA1-B7C9-B4B3-8334-3E640FEE77AA}"/>
          </ac:picMkLst>
        </pc:picChg>
        <pc:picChg chg="del">
          <ac:chgData name="Ben Potts" userId="54da01ff-ecbb-4737-9c63-bf615c932733" providerId="ADAL" clId="{38EFE644-188C-43BB-8C1A-6A19C94003B8}" dt="2023-09-18T07:24:59.305" v="1245" actId="478"/>
          <ac:picMkLst>
            <pc:docMk/>
            <pc:sldMk cId="2964763122" sldId="2146850226"/>
            <ac:picMk id="6" creationId="{16ECB427-D61A-6F24-6A24-D5472FE00194}"/>
          </ac:picMkLst>
        </pc:picChg>
      </pc:sldChg>
      <pc:sldChg chg="del">
        <pc:chgData name="Ben Potts" userId="54da01ff-ecbb-4737-9c63-bf615c932733" providerId="ADAL" clId="{38EFE644-188C-43BB-8C1A-6A19C94003B8}" dt="2023-09-15T17:34:14.351" v="429" actId="2696"/>
        <pc:sldMkLst>
          <pc:docMk/>
          <pc:sldMk cId="2715887778" sldId="2146850227"/>
        </pc:sldMkLst>
      </pc:sldChg>
      <pc:sldChg chg="addSp delSp modSp mod">
        <pc:chgData name="Ben Potts" userId="54da01ff-ecbb-4737-9c63-bf615c932733" providerId="ADAL" clId="{38EFE644-188C-43BB-8C1A-6A19C94003B8}" dt="2023-09-18T11:58:23.173" v="8814" actId="313"/>
        <pc:sldMkLst>
          <pc:docMk/>
          <pc:sldMk cId="2567211698" sldId="2146850229"/>
        </pc:sldMkLst>
        <pc:graphicFrameChg chg="modGraphic">
          <ac:chgData name="Ben Potts" userId="54da01ff-ecbb-4737-9c63-bf615c932733" providerId="ADAL" clId="{38EFE644-188C-43BB-8C1A-6A19C94003B8}" dt="2023-09-18T11:58:23.173" v="8814" actId="313"/>
          <ac:graphicFrameMkLst>
            <pc:docMk/>
            <pc:sldMk cId="2567211698" sldId="2146850229"/>
            <ac:graphicFrameMk id="4" creationId="{BAA7DDDE-881A-B0E0-B066-04C2917F4565}"/>
          </ac:graphicFrameMkLst>
        </pc:graphicFrameChg>
        <pc:picChg chg="add mod">
          <ac:chgData name="Ben Potts" userId="54da01ff-ecbb-4737-9c63-bf615c932733" providerId="ADAL" clId="{38EFE644-188C-43BB-8C1A-6A19C94003B8}" dt="2023-09-15T18:05:02.259" v="942"/>
          <ac:picMkLst>
            <pc:docMk/>
            <pc:sldMk cId="2567211698" sldId="2146850229"/>
            <ac:picMk id="2" creationId="{3E0A158B-93B3-7CA8-D4BB-E643A2F81924}"/>
          </ac:picMkLst>
        </pc:picChg>
        <pc:picChg chg="add mod">
          <ac:chgData name="Ben Potts" userId="54da01ff-ecbb-4737-9c63-bf615c932733" providerId="ADAL" clId="{38EFE644-188C-43BB-8C1A-6A19C94003B8}" dt="2023-09-18T07:31:35.832" v="1408" actId="1036"/>
          <ac:picMkLst>
            <pc:docMk/>
            <pc:sldMk cId="2567211698" sldId="2146850229"/>
            <ac:picMk id="3" creationId="{6D907353-96C9-6CCA-7B51-FBBD8C423B4E}"/>
          </ac:picMkLst>
        </pc:picChg>
        <pc:picChg chg="mod">
          <ac:chgData name="Ben Potts" userId="54da01ff-ecbb-4737-9c63-bf615c932733" providerId="ADAL" clId="{38EFE644-188C-43BB-8C1A-6A19C94003B8}" dt="2023-09-18T07:31:33.778" v="1404" actId="1036"/>
          <ac:picMkLst>
            <pc:docMk/>
            <pc:sldMk cId="2567211698" sldId="2146850229"/>
            <ac:picMk id="6" creationId="{31BF07C1-261D-0833-BC87-9329FEA16860}"/>
          </ac:picMkLst>
        </pc:picChg>
        <pc:picChg chg="mod">
          <ac:chgData name="Ben Potts" userId="54da01ff-ecbb-4737-9c63-bf615c932733" providerId="ADAL" clId="{38EFE644-188C-43BB-8C1A-6A19C94003B8}" dt="2023-09-18T07:31:25.581" v="1364" actId="1036"/>
          <ac:picMkLst>
            <pc:docMk/>
            <pc:sldMk cId="2567211698" sldId="2146850229"/>
            <ac:picMk id="9" creationId="{19A4FBE5-8601-9C59-5CA6-B29B4964C4D3}"/>
          </ac:picMkLst>
        </pc:picChg>
        <pc:picChg chg="mod">
          <ac:chgData name="Ben Potts" userId="54da01ff-ecbb-4737-9c63-bf615c932733" providerId="ADAL" clId="{38EFE644-188C-43BB-8C1A-6A19C94003B8}" dt="2023-09-18T07:31:31.475" v="1389" actId="1036"/>
          <ac:picMkLst>
            <pc:docMk/>
            <pc:sldMk cId="2567211698" sldId="2146850229"/>
            <ac:picMk id="11" creationId="{6A9811C0-FFC7-552F-B444-0075633D0120}"/>
          </ac:picMkLst>
        </pc:picChg>
        <pc:picChg chg="del">
          <ac:chgData name="Ben Potts" userId="54da01ff-ecbb-4737-9c63-bf615c932733" providerId="ADAL" clId="{38EFE644-188C-43BB-8C1A-6A19C94003B8}" dt="2023-09-15T17:07:30.541" v="16" actId="478"/>
          <ac:picMkLst>
            <pc:docMk/>
            <pc:sldMk cId="2567211698" sldId="2146850229"/>
            <ac:picMk id="12" creationId="{128EFDB0-4ACE-7023-CB34-6A0F9CE51629}"/>
          </ac:picMkLst>
        </pc:picChg>
        <pc:picChg chg="mod">
          <ac:chgData name="Ben Potts" userId="54da01ff-ecbb-4737-9c63-bf615c932733" providerId="ADAL" clId="{38EFE644-188C-43BB-8C1A-6A19C94003B8}" dt="2023-09-18T07:31:28.198" v="1375" actId="1036"/>
          <ac:picMkLst>
            <pc:docMk/>
            <pc:sldMk cId="2567211698" sldId="2146850229"/>
            <ac:picMk id="13" creationId="{D540D834-AA95-C4AD-A257-43171E3A339D}"/>
          </ac:picMkLst>
        </pc:picChg>
      </pc:sldChg>
      <pc:sldChg chg="delSp modSp mod">
        <pc:chgData name="Ben Potts" userId="54da01ff-ecbb-4737-9c63-bf615c932733" providerId="ADAL" clId="{38EFE644-188C-43BB-8C1A-6A19C94003B8}" dt="2023-09-15T17:20:49.616" v="141" actId="14100"/>
        <pc:sldMkLst>
          <pc:docMk/>
          <pc:sldMk cId="1497634194" sldId="2146850230"/>
        </pc:sldMkLst>
        <pc:spChg chg="mod">
          <ac:chgData name="Ben Potts" userId="54da01ff-ecbb-4737-9c63-bf615c932733" providerId="ADAL" clId="{38EFE644-188C-43BB-8C1A-6A19C94003B8}" dt="2023-09-15T17:20:49.616" v="141" actId="14100"/>
          <ac:spMkLst>
            <pc:docMk/>
            <pc:sldMk cId="1497634194" sldId="2146850230"/>
            <ac:spMk id="17" creationId="{F8DEF622-6911-27A7-05D0-1E3988C15AC0}"/>
          </ac:spMkLst>
        </pc:spChg>
        <pc:picChg chg="del">
          <ac:chgData name="Ben Potts" userId="54da01ff-ecbb-4737-9c63-bf615c932733" providerId="ADAL" clId="{38EFE644-188C-43BB-8C1A-6A19C94003B8}" dt="2023-09-15T17:20:46.479" v="140" actId="478"/>
          <ac:picMkLst>
            <pc:docMk/>
            <pc:sldMk cId="1497634194" sldId="2146850230"/>
            <ac:picMk id="61" creationId="{F74CF4EA-046B-65BC-1B2B-ABF428131825}"/>
          </ac:picMkLst>
        </pc:picChg>
      </pc:sldChg>
      <pc:sldChg chg="addSp delSp modSp mod">
        <pc:chgData name="Ben Potts" userId="54da01ff-ecbb-4737-9c63-bf615c932733" providerId="ADAL" clId="{38EFE644-188C-43BB-8C1A-6A19C94003B8}" dt="2023-09-15T17:50:23.377" v="714"/>
        <pc:sldMkLst>
          <pc:docMk/>
          <pc:sldMk cId="3918510609" sldId="2146850231"/>
        </pc:sldMkLst>
        <pc:spChg chg="mod">
          <ac:chgData name="Ben Potts" userId="54da01ff-ecbb-4737-9c63-bf615c932733" providerId="ADAL" clId="{38EFE644-188C-43BB-8C1A-6A19C94003B8}" dt="2023-09-15T17:21:53.065" v="146" actId="14100"/>
          <ac:spMkLst>
            <pc:docMk/>
            <pc:sldMk cId="3918510609" sldId="2146850231"/>
            <ac:spMk id="11" creationId="{4377B29E-B65B-D9F8-DC60-0494B7CAAD18}"/>
          </ac:spMkLst>
        </pc:spChg>
        <pc:graphicFrameChg chg="modGraphic">
          <ac:chgData name="Ben Potts" userId="54da01ff-ecbb-4737-9c63-bf615c932733" providerId="ADAL" clId="{38EFE644-188C-43BB-8C1A-6A19C94003B8}" dt="2023-09-15T17:50:23.377" v="714"/>
          <ac:graphicFrameMkLst>
            <pc:docMk/>
            <pc:sldMk cId="3918510609" sldId="2146850231"/>
            <ac:graphicFrameMk id="28" creationId="{1140D898-83F7-81A3-05F3-B562842B2A7F}"/>
          </ac:graphicFrameMkLst>
        </pc:graphicFrameChg>
        <pc:picChg chg="add del">
          <ac:chgData name="Ben Potts" userId="54da01ff-ecbb-4737-9c63-bf615c932733" providerId="ADAL" clId="{38EFE644-188C-43BB-8C1A-6A19C94003B8}" dt="2023-09-15T17:21:53.678" v="147" actId="478"/>
          <ac:picMkLst>
            <pc:docMk/>
            <pc:sldMk cId="3918510609" sldId="2146850231"/>
            <ac:picMk id="2" creationId="{0AEBC2CC-637B-7EAA-5200-1BECBBF3A824}"/>
          </ac:picMkLst>
        </pc:picChg>
      </pc:sldChg>
      <pc:sldChg chg="modSp mod">
        <pc:chgData name="Ben Potts" userId="54da01ff-ecbb-4737-9c63-bf615c932733" providerId="ADAL" clId="{38EFE644-188C-43BB-8C1A-6A19C94003B8}" dt="2023-09-18T11:15:15.999" v="7480" actId="20577"/>
        <pc:sldMkLst>
          <pc:docMk/>
          <pc:sldMk cId="3611699055" sldId="2146850232"/>
        </pc:sldMkLst>
        <pc:spChg chg="mod">
          <ac:chgData name="Ben Potts" userId="54da01ff-ecbb-4737-9c63-bf615c932733" providerId="ADAL" clId="{38EFE644-188C-43BB-8C1A-6A19C94003B8}" dt="2023-09-18T11:15:15.999" v="7480" actId="20577"/>
          <ac:spMkLst>
            <pc:docMk/>
            <pc:sldMk cId="3611699055" sldId="2146850232"/>
            <ac:spMk id="39" creationId="{30A67D50-8DB3-607A-4849-397A6623BD5C}"/>
          </ac:spMkLst>
        </pc:spChg>
      </pc:sldChg>
      <pc:sldChg chg="addSp delSp modSp mod">
        <pc:chgData name="Ben Potts" userId="54da01ff-ecbb-4737-9c63-bf615c932733" providerId="ADAL" clId="{38EFE644-188C-43BB-8C1A-6A19C94003B8}" dt="2023-09-18T07:51:36.901" v="1856" actId="1035"/>
        <pc:sldMkLst>
          <pc:docMk/>
          <pc:sldMk cId="4254418463" sldId="2146850233"/>
        </pc:sldMkLst>
        <pc:spChg chg="add mod">
          <ac:chgData name="Ben Potts" userId="54da01ff-ecbb-4737-9c63-bf615c932733" providerId="ADAL" clId="{38EFE644-188C-43BB-8C1A-6A19C94003B8}" dt="2023-09-18T07:42:26.069" v="1778" actId="164"/>
          <ac:spMkLst>
            <pc:docMk/>
            <pc:sldMk cId="4254418463" sldId="2146850233"/>
            <ac:spMk id="9" creationId="{C1B6ECB8-F3D1-0C76-7EEA-9A7161347C19}"/>
          </ac:spMkLst>
        </pc:spChg>
        <pc:spChg chg="add mod">
          <ac:chgData name="Ben Potts" userId="54da01ff-ecbb-4737-9c63-bf615c932733" providerId="ADAL" clId="{38EFE644-188C-43BB-8C1A-6A19C94003B8}" dt="2023-09-18T07:50:58.990" v="1815" actId="164"/>
          <ac:spMkLst>
            <pc:docMk/>
            <pc:sldMk cId="4254418463" sldId="2146850233"/>
            <ac:spMk id="13" creationId="{8E42C809-58E5-3AF7-163A-23BE642C682B}"/>
          </ac:spMkLst>
        </pc:spChg>
        <pc:spChg chg="add mod">
          <ac:chgData name="Ben Potts" userId="54da01ff-ecbb-4737-9c63-bf615c932733" providerId="ADAL" clId="{38EFE644-188C-43BB-8C1A-6A19C94003B8}" dt="2023-09-18T07:50:58.990" v="1815" actId="164"/>
          <ac:spMkLst>
            <pc:docMk/>
            <pc:sldMk cId="4254418463" sldId="2146850233"/>
            <ac:spMk id="15" creationId="{810385FD-7A1E-2DC4-D490-C1B64BD8D1FB}"/>
          </ac:spMkLst>
        </pc:spChg>
        <pc:grpChg chg="add del mod">
          <ac:chgData name="Ben Potts" userId="54da01ff-ecbb-4737-9c63-bf615c932733" providerId="ADAL" clId="{38EFE644-188C-43BB-8C1A-6A19C94003B8}" dt="2023-09-18T07:49:37.399" v="1779" actId="478"/>
          <ac:grpSpMkLst>
            <pc:docMk/>
            <pc:sldMk cId="4254418463" sldId="2146850233"/>
            <ac:grpSpMk id="10" creationId="{1F159015-FD2F-4C24-7AE9-AD5395373BF2}"/>
          </ac:grpSpMkLst>
        </pc:grpChg>
        <pc:grpChg chg="add mod">
          <ac:chgData name="Ben Potts" userId="54da01ff-ecbb-4737-9c63-bf615c932733" providerId="ADAL" clId="{38EFE644-188C-43BB-8C1A-6A19C94003B8}" dt="2023-09-18T07:51:36.901" v="1856" actId="1035"/>
          <ac:grpSpMkLst>
            <pc:docMk/>
            <pc:sldMk cId="4254418463" sldId="2146850233"/>
            <ac:grpSpMk id="16" creationId="{055C64CF-7518-8E28-7871-231C365377E1}"/>
          </ac:grpSpMkLst>
        </pc:grpChg>
        <pc:picChg chg="mod">
          <ac:chgData name="Ben Potts" userId="54da01ff-ecbb-4737-9c63-bf615c932733" providerId="ADAL" clId="{38EFE644-188C-43BB-8C1A-6A19C94003B8}" dt="2023-09-18T07:42:26.069" v="1778" actId="164"/>
          <ac:picMkLst>
            <pc:docMk/>
            <pc:sldMk cId="4254418463" sldId="2146850233"/>
            <ac:picMk id="2" creationId="{ACEAB704-D3F1-6B99-CA5D-D961E377CFDB}"/>
          </ac:picMkLst>
        </pc:picChg>
        <pc:picChg chg="add mod">
          <ac:chgData name="Ben Potts" userId="54da01ff-ecbb-4737-9c63-bf615c932733" providerId="ADAL" clId="{38EFE644-188C-43BB-8C1A-6A19C94003B8}" dt="2023-09-15T17:23:12.506" v="148"/>
          <ac:picMkLst>
            <pc:docMk/>
            <pc:sldMk cId="4254418463" sldId="2146850233"/>
            <ac:picMk id="5" creationId="{EF655556-AFDB-AC20-0224-581D99637EC3}"/>
          </ac:picMkLst>
        </pc:picChg>
        <pc:picChg chg="add mod">
          <ac:chgData name="Ben Potts" userId="54da01ff-ecbb-4737-9c63-bf615c932733" providerId="ADAL" clId="{38EFE644-188C-43BB-8C1A-6A19C94003B8}" dt="2023-09-18T07:42:26.069" v="1778" actId="164"/>
          <ac:picMkLst>
            <pc:docMk/>
            <pc:sldMk cId="4254418463" sldId="2146850233"/>
            <ac:picMk id="8" creationId="{A6BFE92E-685A-D919-DB73-104E16D89E56}"/>
          </ac:picMkLst>
        </pc:picChg>
        <pc:picChg chg="add mod">
          <ac:chgData name="Ben Potts" userId="54da01ff-ecbb-4737-9c63-bf615c932733" providerId="ADAL" clId="{38EFE644-188C-43BB-8C1A-6A19C94003B8}" dt="2023-09-18T07:50:58.990" v="1815" actId="164"/>
          <ac:picMkLst>
            <pc:docMk/>
            <pc:sldMk cId="4254418463" sldId="2146850233"/>
            <ac:picMk id="11" creationId="{3C198FCA-7D61-BB43-0FD3-DB22C44D3F54}"/>
          </ac:picMkLst>
        </pc:picChg>
      </pc:sldChg>
      <pc:sldChg chg="modSp mod">
        <pc:chgData name="Ben Potts" userId="54da01ff-ecbb-4737-9c63-bf615c932733" providerId="ADAL" clId="{38EFE644-188C-43BB-8C1A-6A19C94003B8}" dt="2023-09-15T17:50:41.626" v="715"/>
        <pc:sldMkLst>
          <pc:docMk/>
          <pc:sldMk cId="1040492628" sldId="2146850234"/>
        </pc:sldMkLst>
        <pc:spChg chg="mod">
          <ac:chgData name="Ben Potts" userId="54da01ff-ecbb-4737-9c63-bf615c932733" providerId="ADAL" clId="{38EFE644-188C-43BB-8C1A-6A19C94003B8}" dt="2023-09-15T17:25:34.905" v="257" actId="20577"/>
          <ac:spMkLst>
            <pc:docMk/>
            <pc:sldMk cId="1040492628" sldId="2146850234"/>
            <ac:spMk id="3" creationId="{D9B412DD-0E52-47C5-A224-BE712B9A3A3C}"/>
          </ac:spMkLst>
        </pc:spChg>
        <pc:graphicFrameChg chg="modGraphic">
          <ac:chgData name="Ben Potts" userId="54da01ff-ecbb-4737-9c63-bf615c932733" providerId="ADAL" clId="{38EFE644-188C-43BB-8C1A-6A19C94003B8}" dt="2023-09-15T17:50:41.626" v="715"/>
          <ac:graphicFrameMkLst>
            <pc:docMk/>
            <pc:sldMk cId="1040492628" sldId="2146850234"/>
            <ac:graphicFrameMk id="18" creationId="{81AC332B-C66C-A40B-16D3-425BE2B51F6E}"/>
          </ac:graphicFrameMkLst>
        </pc:graphicFrameChg>
        <pc:cxnChg chg="mod">
          <ac:chgData name="Ben Potts" userId="54da01ff-ecbb-4737-9c63-bf615c932733" providerId="ADAL" clId="{38EFE644-188C-43BB-8C1A-6A19C94003B8}" dt="2023-09-15T17:49:09.815" v="712" actId="1038"/>
          <ac:cxnSpMkLst>
            <pc:docMk/>
            <pc:sldMk cId="1040492628" sldId="2146850234"/>
            <ac:cxnSpMk id="10" creationId="{14136EEB-6F90-73C2-E61D-23CCC50EE166}"/>
          </ac:cxnSpMkLst>
        </pc:cxnChg>
      </pc:sldChg>
      <pc:sldChg chg="modSp mod ord">
        <pc:chgData name="Ben Potts" userId="54da01ff-ecbb-4737-9c63-bf615c932733" providerId="ADAL" clId="{38EFE644-188C-43BB-8C1A-6A19C94003B8}" dt="2023-09-18T11:19:19.280" v="7576" actId="20577"/>
        <pc:sldMkLst>
          <pc:docMk/>
          <pc:sldMk cId="1039426889" sldId="2146850235"/>
        </pc:sldMkLst>
        <pc:spChg chg="mod">
          <ac:chgData name="Ben Potts" userId="54da01ff-ecbb-4737-9c63-bf615c932733" providerId="ADAL" clId="{38EFE644-188C-43BB-8C1A-6A19C94003B8}" dt="2023-09-18T11:19:19.280" v="7576" actId="20577"/>
          <ac:spMkLst>
            <pc:docMk/>
            <pc:sldMk cId="1039426889" sldId="2146850235"/>
            <ac:spMk id="16" creationId="{8F9253A8-E9B5-4F6D-B1F2-CB539B114DF3}"/>
          </ac:spMkLst>
        </pc:spChg>
      </pc:sldChg>
      <pc:sldChg chg="modSp mod ord">
        <pc:chgData name="Ben Potts" userId="54da01ff-ecbb-4737-9c63-bf615c932733" providerId="ADAL" clId="{38EFE644-188C-43BB-8C1A-6A19C94003B8}" dt="2023-09-15T17:46:47.314" v="699" actId="1035"/>
        <pc:sldMkLst>
          <pc:docMk/>
          <pc:sldMk cId="3616079795" sldId="2146850236"/>
        </pc:sldMkLst>
        <pc:spChg chg="mod">
          <ac:chgData name="Ben Potts" userId="54da01ff-ecbb-4737-9c63-bf615c932733" providerId="ADAL" clId="{38EFE644-188C-43BB-8C1A-6A19C94003B8}" dt="2023-09-15T17:46:47.314" v="699" actId="1035"/>
          <ac:spMkLst>
            <pc:docMk/>
            <pc:sldMk cId="3616079795" sldId="2146850236"/>
            <ac:spMk id="16" creationId="{8F9253A8-E9B5-4F6D-B1F2-CB539B114DF3}"/>
          </ac:spMkLst>
        </pc:spChg>
      </pc:sldChg>
      <pc:sldChg chg="addSp modSp mod">
        <pc:chgData name="Ben Potts" userId="54da01ff-ecbb-4737-9c63-bf615c932733" providerId="ADAL" clId="{38EFE644-188C-43BB-8C1A-6A19C94003B8}" dt="2023-09-15T17:51:11.187" v="718"/>
        <pc:sldMkLst>
          <pc:docMk/>
          <pc:sldMk cId="1817039415" sldId="2146850237"/>
        </pc:sldMkLst>
        <pc:spChg chg="mod">
          <ac:chgData name="Ben Potts" userId="54da01ff-ecbb-4737-9c63-bf615c932733" providerId="ADAL" clId="{38EFE644-188C-43BB-8C1A-6A19C94003B8}" dt="2023-09-15T17:46:42.010" v="698" actId="20577"/>
          <ac:spMkLst>
            <pc:docMk/>
            <pc:sldMk cId="1817039415" sldId="2146850237"/>
            <ac:spMk id="3" creationId="{D9B412DD-0E52-47C5-A224-BE712B9A3A3C}"/>
          </ac:spMkLst>
        </pc:spChg>
        <pc:spChg chg="add mod">
          <ac:chgData name="Ben Potts" userId="54da01ff-ecbb-4737-9c63-bf615c932733" providerId="ADAL" clId="{38EFE644-188C-43BB-8C1A-6A19C94003B8}" dt="2023-09-15T17:32:08.472" v="423"/>
          <ac:spMkLst>
            <pc:docMk/>
            <pc:sldMk cId="1817039415" sldId="2146850237"/>
            <ac:spMk id="7" creationId="{91AA9AC5-3C8B-111D-40C2-F5F05BA18208}"/>
          </ac:spMkLst>
        </pc:spChg>
        <pc:spChg chg="mod">
          <ac:chgData name="Ben Potts" userId="54da01ff-ecbb-4737-9c63-bf615c932733" providerId="ADAL" clId="{38EFE644-188C-43BB-8C1A-6A19C94003B8}" dt="2023-09-15T17:32:34.013" v="428" actId="20577"/>
          <ac:spMkLst>
            <pc:docMk/>
            <pc:sldMk cId="1817039415" sldId="2146850237"/>
            <ac:spMk id="11" creationId="{CD8AA761-36F8-CEA0-208E-65C7D509A08B}"/>
          </ac:spMkLst>
        </pc:spChg>
        <pc:spChg chg="mod">
          <ac:chgData name="Ben Potts" userId="54da01ff-ecbb-4737-9c63-bf615c932733" providerId="ADAL" clId="{38EFE644-188C-43BB-8C1A-6A19C94003B8}" dt="2023-09-15T17:30:12.369" v="374" actId="14100"/>
          <ac:spMkLst>
            <pc:docMk/>
            <pc:sldMk cId="1817039415" sldId="2146850237"/>
            <ac:spMk id="16" creationId="{C0F933A4-62ED-E16F-B3CC-B6636C545974}"/>
          </ac:spMkLst>
        </pc:spChg>
        <pc:graphicFrameChg chg="modGraphic">
          <ac:chgData name="Ben Potts" userId="54da01ff-ecbb-4737-9c63-bf615c932733" providerId="ADAL" clId="{38EFE644-188C-43BB-8C1A-6A19C94003B8}" dt="2023-09-15T17:51:11.187" v="718"/>
          <ac:graphicFrameMkLst>
            <pc:docMk/>
            <pc:sldMk cId="1817039415" sldId="2146850237"/>
            <ac:graphicFrameMk id="18" creationId="{81AC332B-C66C-A40B-16D3-425BE2B51F6E}"/>
          </ac:graphicFrameMkLst>
        </pc:graphicFrameChg>
      </pc:sldChg>
      <pc:sldChg chg="modSp mod">
        <pc:chgData name="Ben Potts" userId="54da01ff-ecbb-4737-9c63-bf615c932733" providerId="ADAL" clId="{38EFE644-188C-43BB-8C1A-6A19C94003B8}" dt="2023-09-15T17:34:32.664" v="452" actId="20577"/>
        <pc:sldMkLst>
          <pc:docMk/>
          <pc:sldMk cId="2458109067" sldId="2146850238"/>
        </pc:sldMkLst>
        <pc:spChg chg="mod">
          <ac:chgData name="Ben Potts" userId="54da01ff-ecbb-4737-9c63-bf615c932733" providerId="ADAL" clId="{38EFE644-188C-43BB-8C1A-6A19C94003B8}" dt="2023-09-15T17:34:32.664" v="452" actId="20577"/>
          <ac:spMkLst>
            <pc:docMk/>
            <pc:sldMk cId="2458109067" sldId="2146850238"/>
            <ac:spMk id="14" creationId="{18A14A74-ADF8-44F5-8B53-9E0D2BB375CC}"/>
          </ac:spMkLst>
        </pc:spChg>
      </pc:sldChg>
      <pc:sldChg chg="modSp mod">
        <pc:chgData name="Ben Potts" userId="54da01ff-ecbb-4737-9c63-bf615c932733" providerId="ADAL" clId="{38EFE644-188C-43BB-8C1A-6A19C94003B8}" dt="2023-09-15T17:36:37.342" v="457" actId="14100"/>
        <pc:sldMkLst>
          <pc:docMk/>
          <pc:sldMk cId="1045606426" sldId="2146850239"/>
        </pc:sldMkLst>
        <pc:spChg chg="mod">
          <ac:chgData name="Ben Potts" userId="54da01ff-ecbb-4737-9c63-bf615c932733" providerId="ADAL" clId="{38EFE644-188C-43BB-8C1A-6A19C94003B8}" dt="2023-09-15T17:36:37.342" v="457" actId="14100"/>
          <ac:spMkLst>
            <pc:docMk/>
            <pc:sldMk cId="1045606426" sldId="2146850239"/>
            <ac:spMk id="11" creationId="{B204E5F6-01AF-6796-D3D4-3FD0D6CE24B4}"/>
          </ac:spMkLst>
        </pc:spChg>
        <pc:spChg chg="mod">
          <ac:chgData name="Ben Potts" userId="54da01ff-ecbb-4737-9c63-bf615c932733" providerId="ADAL" clId="{38EFE644-188C-43BB-8C1A-6A19C94003B8}" dt="2023-09-15T17:34:45.575" v="454"/>
          <ac:spMkLst>
            <pc:docMk/>
            <pc:sldMk cId="1045606426" sldId="2146850239"/>
            <ac:spMk id="14" creationId="{18A14A74-ADF8-44F5-8B53-9E0D2BB375CC}"/>
          </ac:spMkLst>
        </pc:spChg>
      </pc:sldChg>
      <pc:sldChg chg="addSp modSp">
        <pc:chgData name="Ben Potts" userId="54da01ff-ecbb-4737-9c63-bf615c932733" providerId="ADAL" clId="{38EFE644-188C-43BB-8C1A-6A19C94003B8}" dt="2023-09-15T17:42:33.909" v="575"/>
        <pc:sldMkLst>
          <pc:docMk/>
          <pc:sldMk cId="1111423719" sldId="2146850241"/>
        </pc:sldMkLst>
        <pc:picChg chg="add mod">
          <ac:chgData name="Ben Potts" userId="54da01ff-ecbb-4737-9c63-bf615c932733" providerId="ADAL" clId="{38EFE644-188C-43BB-8C1A-6A19C94003B8}" dt="2023-09-15T17:42:33.909" v="575"/>
          <ac:picMkLst>
            <pc:docMk/>
            <pc:sldMk cId="1111423719" sldId="2146850241"/>
            <ac:picMk id="2" creationId="{7666B28E-98A2-048E-D9B6-7ACD890DBCF5}"/>
          </ac:picMkLst>
        </pc:picChg>
      </pc:sldChg>
      <pc:sldChg chg="modSp mod">
        <pc:chgData name="Ben Potts" userId="54da01ff-ecbb-4737-9c63-bf615c932733" providerId="ADAL" clId="{38EFE644-188C-43BB-8C1A-6A19C94003B8}" dt="2023-09-18T11:26:37.829" v="7663" actId="20577"/>
        <pc:sldMkLst>
          <pc:docMk/>
          <pc:sldMk cId="325166700" sldId="2146850243"/>
        </pc:sldMkLst>
        <pc:spChg chg="mod">
          <ac:chgData name="Ben Potts" userId="54da01ff-ecbb-4737-9c63-bf615c932733" providerId="ADAL" clId="{38EFE644-188C-43BB-8C1A-6A19C94003B8}" dt="2023-09-18T11:26:37.829" v="7663" actId="20577"/>
          <ac:spMkLst>
            <pc:docMk/>
            <pc:sldMk cId="325166700" sldId="2146850243"/>
            <ac:spMk id="3" creationId="{4DDC7017-D16B-1571-DD02-9137D4556696}"/>
          </ac:spMkLst>
        </pc:spChg>
      </pc:sldChg>
      <pc:sldChg chg="addSp modSp mod">
        <pc:chgData name="Ben Potts" userId="54da01ff-ecbb-4737-9c63-bf615c932733" providerId="ADAL" clId="{38EFE644-188C-43BB-8C1A-6A19C94003B8}" dt="2023-09-18T11:59:46.576" v="8821" actId="1076"/>
        <pc:sldMkLst>
          <pc:docMk/>
          <pc:sldMk cId="3792008906" sldId="2146850244"/>
        </pc:sldMkLst>
        <pc:spChg chg="mod">
          <ac:chgData name="Ben Potts" userId="54da01ff-ecbb-4737-9c63-bf615c932733" providerId="ADAL" clId="{38EFE644-188C-43BB-8C1A-6A19C94003B8}" dt="2023-09-15T17:54:09.571" v="797" actId="20577"/>
          <ac:spMkLst>
            <pc:docMk/>
            <pc:sldMk cId="3792008906" sldId="2146850244"/>
            <ac:spMk id="2" creationId="{2E4EB305-F448-7DD4-BD02-DA3643921CE3}"/>
          </ac:spMkLst>
        </pc:spChg>
        <pc:spChg chg="mod">
          <ac:chgData name="Ben Potts" userId="54da01ff-ecbb-4737-9c63-bf615c932733" providerId="ADAL" clId="{38EFE644-188C-43BB-8C1A-6A19C94003B8}" dt="2023-09-18T11:59:37.916" v="8819" actId="14100"/>
          <ac:spMkLst>
            <pc:docMk/>
            <pc:sldMk cId="3792008906" sldId="2146850244"/>
            <ac:spMk id="9" creationId="{3DA0AEC9-5C95-08E1-005E-CC34D044EDBD}"/>
          </ac:spMkLst>
        </pc:spChg>
        <pc:spChg chg="mod">
          <ac:chgData name="Ben Potts" userId="54da01ff-ecbb-4737-9c63-bf615c932733" providerId="ADAL" clId="{38EFE644-188C-43BB-8C1A-6A19C94003B8}" dt="2023-09-15T17:53:15.333" v="752" actId="1037"/>
          <ac:spMkLst>
            <pc:docMk/>
            <pc:sldMk cId="3792008906" sldId="2146850244"/>
            <ac:spMk id="17" creationId="{F0D74C7C-1583-9DBD-9875-D27F980F6B78}"/>
          </ac:spMkLst>
        </pc:spChg>
        <pc:graphicFrameChg chg="mod">
          <ac:chgData name="Ben Potts" userId="54da01ff-ecbb-4737-9c63-bf615c932733" providerId="ADAL" clId="{38EFE644-188C-43BB-8C1A-6A19C94003B8}" dt="2023-09-15T17:53:10.465" v="731" actId="1037"/>
          <ac:graphicFrameMkLst>
            <pc:docMk/>
            <pc:sldMk cId="3792008906" sldId="2146850244"/>
            <ac:graphicFrameMk id="4" creationId="{08464E7B-3B1F-1AB2-3FC7-50E1A31B4F7D}"/>
          </ac:graphicFrameMkLst>
        </pc:graphicFrameChg>
        <pc:picChg chg="add mod">
          <ac:chgData name="Ben Potts" userId="54da01ff-ecbb-4737-9c63-bf615c932733" providerId="ADAL" clId="{38EFE644-188C-43BB-8C1A-6A19C94003B8}" dt="2023-09-18T11:59:46.576" v="8821" actId="1076"/>
          <ac:picMkLst>
            <pc:docMk/>
            <pc:sldMk cId="3792008906" sldId="2146850244"/>
            <ac:picMk id="10" creationId="{CD5DB984-80D4-39D2-7D50-78E71C7239A9}"/>
          </ac:picMkLst>
        </pc:picChg>
      </pc:sldChg>
      <pc:sldChg chg="addSp modSp mod">
        <pc:chgData name="Ben Potts" userId="54da01ff-ecbb-4737-9c63-bf615c932733" providerId="ADAL" clId="{38EFE644-188C-43BB-8C1A-6A19C94003B8}" dt="2023-09-18T12:08:10.826" v="9102" actId="1036"/>
        <pc:sldMkLst>
          <pc:docMk/>
          <pc:sldMk cId="1037486268" sldId="2146850246"/>
        </pc:sldMkLst>
        <pc:spChg chg="mod">
          <ac:chgData name="Ben Potts" userId="54da01ff-ecbb-4737-9c63-bf615c932733" providerId="ADAL" clId="{38EFE644-188C-43BB-8C1A-6A19C94003B8}" dt="2023-09-15T17:54:48.227" v="819" actId="20577"/>
          <ac:spMkLst>
            <pc:docMk/>
            <pc:sldMk cId="1037486268" sldId="2146850246"/>
            <ac:spMk id="2" creationId="{8DC1AB13-15E5-CB74-3663-23FB41A3EAC0}"/>
          </ac:spMkLst>
        </pc:spChg>
        <pc:spChg chg="mod">
          <ac:chgData name="Ben Potts" userId="54da01ff-ecbb-4737-9c63-bf615c932733" providerId="ADAL" clId="{38EFE644-188C-43BB-8C1A-6A19C94003B8}" dt="2023-09-18T12:00:47.472" v="8879" actId="20577"/>
          <ac:spMkLst>
            <pc:docMk/>
            <pc:sldMk cId="1037486268" sldId="2146850246"/>
            <ac:spMk id="3" creationId="{6C352684-140D-7DEB-1BC6-58DFBC4E8F0D}"/>
          </ac:spMkLst>
        </pc:spChg>
        <pc:spChg chg="mod">
          <ac:chgData name="Ben Potts" userId="54da01ff-ecbb-4737-9c63-bf615c932733" providerId="ADAL" clId="{38EFE644-188C-43BB-8C1A-6A19C94003B8}" dt="2023-09-18T11:43:52.609" v="8152" actId="1035"/>
          <ac:spMkLst>
            <pc:docMk/>
            <pc:sldMk cId="1037486268" sldId="2146850246"/>
            <ac:spMk id="4" creationId="{7F89A139-0DAD-C2B6-3E56-9BB852E2369D}"/>
          </ac:spMkLst>
        </pc:spChg>
        <pc:spChg chg="mod">
          <ac:chgData name="Ben Potts" userId="54da01ff-ecbb-4737-9c63-bf615c932733" providerId="ADAL" clId="{38EFE644-188C-43BB-8C1A-6A19C94003B8}" dt="2023-09-18T11:43:52.609" v="8152" actId="1035"/>
          <ac:spMkLst>
            <pc:docMk/>
            <pc:sldMk cId="1037486268" sldId="2146850246"/>
            <ac:spMk id="5" creationId="{2750C51C-7D0F-C36D-4112-4E8EBC6ED71D}"/>
          </ac:spMkLst>
        </pc:spChg>
        <pc:spChg chg="mod">
          <ac:chgData name="Ben Potts" userId="54da01ff-ecbb-4737-9c63-bf615c932733" providerId="ADAL" clId="{38EFE644-188C-43BB-8C1A-6A19C94003B8}" dt="2023-09-18T11:43:52.609" v="8152" actId="1035"/>
          <ac:spMkLst>
            <pc:docMk/>
            <pc:sldMk cId="1037486268" sldId="2146850246"/>
            <ac:spMk id="6" creationId="{0CCBFE1E-8714-08A6-190F-752D15D778C1}"/>
          </ac:spMkLst>
        </pc:spChg>
        <pc:spChg chg="mod">
          <ac:chgData name="Ben Potts" userId="54da01ff-ecbb-4737-9c63-bf615c932733" providerId="ADAL" clId="{38EFE644-188C-43BB-8C1A-6A19C94003B8}" dt="2023-09-18T11:46:14.801" v="8253" actId="114"/>
          <ac:spMkLst>
            <pc:docMk/>
            <pc:sldMk cId="1037486268" sldId="2146850246"/>
            <ac:spMk id="7" creationId="{C5F88EC4-62A2-8761-3C73-D91E0AE37301}"/>
          </ac:spMkLst>
        </pc:spChg>
        <pc:spChg chg="mod">
          <ac:chgData name="Ben Potts" userId="54da01ff-ecbb-4737-9c63-bf615c932733" providerId="ADAL" clId="{38EFE644-188C-43BB-8C1A-6A19C94003B8}" dt="2023-09-18T11:43:52.609" v="8152" actId="1035"/>
          <ac:spMkLst>
            <pc:docMk/>
            <pc:sldMk cId="1037486268" sldId="2146850246"/>
            <ac:spMk id="8" creationId="{B2A270ED-C945-4751-2FA5-02028A1160E7}"/>
          </ac:spMkLst>
        </pc:spChg>
        <pc:spChg chg="mod">
          <ac:chgData name="Ben Potts" userId="54da01ff-ecbb-4737-9c63-bf615c932733" providerId="ADAL" clId="{38EFE644-188C-43BB-8C1A-6A19C94003B8}" dt="2023-09-18T11:43:52.609" v="8152" actId="1035"/>
          <ac:spMkLst>
            <pc:docMk/>
            <pc:sldMk cId="1037486268" sldId="2146850246"/>
            <ac:spMk id="9" creationId="{C247363D-97FB-55AF-01B8-818B563D1AFB}"/>
          </ac:spMkLst>
        </pc:spChg>
        <pc:spChg chg="mod">
          <ac:chgData name="Ben Potts" userId="54da01ff-ecbb-4737-9c63-bf615c932733" providerId="ADAL" clId="{38EFE644-188C-43BB-8C1A-6A19C94003B8}" dt="2023-09-18T11:43:52.609" v="8152" actId="1035"/>
          <ac:spMkLst>
            <pc:docMk/>
            <pc:sldMk cId="1037486268" sldId="2146850246"/>
            <ac:spMk id="10" creationId="{B81A6904-60F8-0A59-AFE8-7CB3861CEA0C}"/>
          </ac:spMkLst>
        </pc:spChg>
        <pc:spChg chg="mod">
          <ac:chgData name="Ben Potts" userId="54da01ff-ecbb-4737-9c63-bf615c932733" providerId="ADAL" clId="{38EFE644-188C-43BB-8C1A-6A19C94003B8}" dt="2023-09-18T11:43:52.609" v="8152" actId="1035"/>
          <ac:spMkLst>
            <pc:docMk/>
            <pc:sldMk cId="1037486268" sldId="2146850246"/>
            <ac:spMk id="11" creationId="{0B0767B9-B069-B281-23CD-96DFD38E86F3}"/>
          </ac:spMkLst>
        </pc:spChg>
        <pc:spChg chg="mod">
          <ac:chgData name="Ben Potts" userId="54da01ff-ecbb-4737-9c63-bf615c932733" providerId="ADAL" clId="{38EFE644-188C-43BB-8C1A-6A19C94003B8}" dt="2023-09-18T11:43:52.609" v="8152" actId="1035"/>
          <ac:spMkLst>
            <pc:docMk/>
            <pc:sldMk cId="1037486268" sldId="2146850246"/>
            <ac:spMk id="12" creationId="{97DB16B9-36A5-3BBE-8DC7-03CED700D427}"/>
          </ac:spMkLst>
        </pc:spChg>
        <pc:spChg chg="add mod">
          <ac:chgData name="Ben Potts" userId="54da01ff-ecbb-4737-9c63-bf615c932733" providerId="ADAL" clId="{38EFE644-188C-43BB-8C1A-6A19C94003B8}" dt="2023-09-18T12:08:10.826" v="9102" actId="1036"/>
          <ac:spMkLst>
            <pc:docMk/>
            <pc:sldMk cId="1037486268" sldId="2146850246"/>
            <ac:spMk id="13" creationId="{C723BBDC-07F2-834D-525C-7AE7B5E41A30}"/>
          </ac:spMkLst>
        </pc:spChg>
        <pc:spChg chg="add mod">
          <ac:chgData name="Ben Potts" userId="54da01ff-ecbb-4737-9c63-bf615c932733" providerId="ADAL" clId="{38EFE644-188C-43BB-8C1A-6A19C94003B8}" dt="2023-09-18T11:44:29.084" v="8156" actId="207"/>
          <ac:spMkLst>
            <pc:docMk/>
            <pc:sldMk cId="1037486268" sldId="2146850246"/>
            <ac:spMk id="15" creationId="{9B6FB307-D204-2B13-695C-C294E278F5DA}"/>
          </ac:spMkLst>
        </pc:spChg>
      </pc:sldChg>
      <pc:sldChg chg="addSp delSp modSp add del mod">
        <pc:chgData name="Ben Potts" userId="54da01ff-ecbb-4737-9c63-bf615c932733" providerId="ADAL" clId="{38EFE644-188C-43BB-8C1A-6A19C94003B8}" dt="2023-09-18T07:39:14.018" v="1749" actId="2696"/>
        <pc:sldMkLst>
          <pc:docMk/>
          <pc:sldMk cId="1824738998" sldId="2146850247"/>
        </pc:sldMkLst>
        <pc:spChg chg="add mod">
          <ac:chgData name="Ben Potts" userId="54da01ff-ecbb-4737-9c63-bf615c932733" providerId="ADAL" clId="{38EFE644-188C-43BB-8C1A-6A19C94003B8}" dt="2023-09-15T18:05:59.995" v="995" actId="1076"/>
          <ac:spMkLst>
            <pc:docMk/>
            <pc:sldMk cId="1824738998" sldId="2146850247"/>
            <ac:spMk id="7" creationId="{EF8C7ACE-4929-CEF5-9974-0307870525C6}"/>
          </ac:spMkLst>
        </pc:spChg>
        <pc:spChg chg="mod">
          <ac:chgData name="Ben Potts" userId="54da01ff-ecbb-4737-9c63-bf615c932733" providerId="ADAL" clId="{38EFE644-188C-43BB-8C1A-6A19C94003B8}" dt="2023-09-15T18:01:45.540" v="931" actId="20577"/>
          <ac:spMkLst>
            <pc:docMk/>
            <pc:sldMk cId="1824738998" sldId="2146850247"/>
            <ac:spMk id="17" creationId="{425B2B8F-B213-F2F5-225C-86C52466D90F}"/>
          </ac:spMkLst>
        </pc:spChg>
        <pc:spChg chg="del">
          <ac:chgData name="Ben Potts" userId="54da01ff-ecbb-4737-9c63-bf615c932733" providerId="ADAL" clId="{38EFE644-188C-43BB-8C1A-6A19C94003B8}" dt="2023-09-15T18:01:55.300" v="933" actId="478"/>
          <ac:spMkLst>
            <pc:docMk/>
            <pc:sldMk cId="1824738998" sldId="2146850247"/>
            <ac:spMk id="18" creationId="{2D0FBC89-D842-ACEC-D1FD-DFCB5DD5E21B}"/>
          </ac:spMkLst>
        </pc:spChg>
        <pc:graphicFrameChg chg="del">
          <ac:chgData name="Ben Potts" userId="54da01ff-ecbb-4737-9c63-bf615c932733" providerId="ADAL" clId="{38EFE644-188C-43BB-8C1A-6A19C94003B8}" dt="2023-09-15T18:01:51.362" v="932" actId="478"/>
          <ac:graphicFrameMkLst>
            <pc:docMk/>
            <pc:sldMk cId="1824738998" sldId="2146850247"/>
            <ac:graphicFrameMk id="4" creationId="{BAA7DDDE-881A-B0E0-B066-04C2917F4565}"/>
          </ac:graphicFrameMkLst>
        </pc:graphicFrameChg>
        <pc:graphicFrameChg chg="add mod modGraphic">
          <ac:chgData name="Ben Potts" userId="54da01ff-ecbb-4737-9c63-bf615c932733" providerId="ADAL" clId="{38EFE644-188C-43BB-8C1A-6A19C94003B8}" dt="2023-09-15T18:05:23.722" v="950" actId="20577"/>
          <ac:graphicFrameMkLst>
            <pc:docMk/>
            <pc:sldMk cId="1824738998" sldId="2146850247"/>
            <ac:graphicFrameMk id="5" creationId="{73557AF2-3E36-9118-2FA2-68BC14DF93F5}"/>
          </ac:graphicFrameMkLst>
        </pc:graphicFrameChg>
        <pc:picChg chg="add mod">
          <ac:chgData name="Ben Potts" userId="54da01ff-ecbb-4737-9c63-bf615c932733" providerId="ADAL" clId="{38EFE644-188C-43BB-8C1A-6A19C94003B8}" dt="2023-09-15T18:02:38.833" v="937"/>
          <ac:picMkLst>
            <pc:docMk/>
            <pc:sldMk cId="1824738998" sldId="2146850247"/>
            <ac:picMk id="2" creationId="{3E0A158B-93B3-7CA8-D4BB-E643A2F81924}"/>
          </ac:picMkLst>
        </pc:picChg>
        <pc:picChg chg="add del mod">
          <ac:chgData name="Ben Potts" userId="54da01ff-ecbb-4737-9c63-bf615c932733" providerId="ADAL" clId="{38EFE644-188C-43BB-8C1A-6A19C94003B8}" dt="2023-09-15T18:04:50.264" v="940" actId="478"/>
          <ac:picMkLst>
            <pc:docMk/>
            <pc:sldMk cId="1824738998" sldId="2146850247"/>
            <ac:picMk id="3" creationId="{3E0A158B-93B3-7CA8-D4BB-E643A2F81924}"/>
          </ac:picMkLst>
        </pc:picChg>
        <pc:picChg chg="del">
          <ac:chgData name="Ben Potts" userId="54da01ff-ecbb-4737-9c63-bf615c932733" providerId="ADAL" clId="{38EFE644-188C-43BB-8C1A-6A19C94003B8}" dt="2023-09-15T18:01:51.362" v="932" actId="478"/>
          <ac:picMkLst>
            <pc:docMk/>
            <pc:sldMk cId="1824738998" sldId="2146850247"/>
            <ac:picMk id="6" creationId="{31BF07C1-261D-0833-BC87-9329FEA16860}"/>
          </ac:picMkLst>
        </pc:picChg>
        <pc:picChg chg="del">
          <ac:chgData name="Ben Potts" userId="54da01ff-ecbb-4737-9c63-bf615c932733" providerId="ADAL" clId="{38EFE644-188C-43BB-8C1A-6A19C94003B8}" dt="2023-09-15T18:01:51.362" v="932" actId="478"/>
          <ac:picMkLst>
            <pc:docMk/>
            <pc:sldMk cId="1824738998" sldId="2146850247"/>
            <ac:picMk id="9" creationId="{19A4FBE5-8601-9C59-5CA6-B29B4964C4D3}"/>
          </ac:picMkLst>
        </pc:picChg>
        <pc:picChg chg="del">
          <ac:chgData name="Ben Potts" userId="54da01ff-ecbb-4737-9c63-bf615c932733" providerId="ADAL" clId="{38EFE644-188C-43BB-8C1A-6A19C94003B8}" dt="2023-09-15T18:01:51.362" v="932" actId="478"/>
          <ac:picMkLst>
            <pc:docMk/>
            <pc:sldMk cId="1824738998" sldId="2146850247"/>
            <ac:picMk id="11" creationId="{6A9811C0-FFC7-552F-B444-0075633D0120}"/>
          </ac:picMkLst>
        </pc:picChg>
        <pc:picChg chg="del">
          <ac:chgData name="Ben Potts" userId="54da01ff-ecbb-4737-9c63-bf615c932733" providerId="ADAL" clId="{38EFE644-188C-43BB-8C1A-6A19C94003B8}" dt="2023-09-15T18:01:51.362" v="932" actId="478"/>
          <ac:picMkLst>
            <pc:docMk/>
            <pc:sldMk cId="1824738998" sldId="2146850247"/>
            <ac:picMk id="13" creationId="{D540D834-AA95-C4AD-A257-43171E3A339D}"/>
          </ac:picMkLst>
        </pc:picChg>
        <pc:picChg chg="del">
          <ac:chgData name="Ben Potts" userId="54da01ff-ecbb-4737-9c63-bf615c932733" providerId="ADAL" clId="{38EFE644-188C-43BB-8C1A-6A19C94003B8}" dt="2023-09-15T18:01:51.362" v="932" actId="478"/>
          <ac:picMkLst>
            <pc:docMk/>
            <pc:sldMk cId="1824738998" sldId="2146850247"/>
            <ac:picMk id="15" creationId="{AF268E29-E029-8748-AA86-56C64EBB60DA}"/>
          </ac:picMkLst>
        </pc:picChg>
        <pc:picChg chg="del">
          <ac:chgData name="Ben Potts" userId="54da01ff-ecbb-4737-9c63-bf615c932733" providerId="ADAL" clId="{38EFE644-188C-43BB-8C1A-6A19C94003B8}" dt="2023-09-15T18:01:51.362" v="932" actId="478"/>
          <ac:picMkLst>
            <pc:docMk/>
            <pc:sldMk cId="1824738998" sldId="2146850247"/>
            <ac:picMk id="16" creationId="{CEFA9BA4-C61E-C845-924A-3384886515BD}"/>
          </ac:picMkLst>
        </pc:picChg>
      </pc:sldChg>
      <pc:sldChg chg="del">
        <pc:chgData name="Ben Potts" userId="54da01ff-ecbb-4737-9c63-bf615c932733" providerId="ADAL" clId="{38EFE644-188C-43BB-8C1A-6A19C94003B8}" dt="2023-09-15T17:32:20.440" v="426" actId="47"/>
        <pc:sldMkLst>
          <pc:docMk/>
          <pc:sldMk cId="2703837568" sldId="2146850247"/>
        </pc:sldMkLst>
      </pc:sldChg>
      <pc:sldChg chg="addSp delSp modSp add mod">
        <pc:chgData name="Ben Potts" userId="54da01ff-ecbb-4737-9c63-bf615c932733" providerId="ADAL" clId="{38EFE644-188C-43BB-8C1A-6A19C94003B8}" dt="2023-09-18T12:00:21.527" v="8878" actId="1037"/>
        <pc:sldMkLst>
          <pc:docMk/>
          <pc:sldMk cId="2917687557" sldId="2146850247"/>
        </pc:sldMkLst>
        <pc:spChg chg="mod">
          <ac:chgData name="Ben Potts" userId="54da01ff-ecbb-4737-9c63-bf615c932733" providerId="ADAL" clId="{38EFE644-188C-43BB-8C1A-6A19C94003B8}" dt="2023-09-18T11:30:57.020" v="7720" actId="20577"/>
          <ac:spMkLst>
            <pc:docMk/>
            <pc:sldMk cId="2917687557" sldId="2146850247"/>
            <ac:spMk id="4" creationId="{F9C733EE-A1B9-2433-8CF8-FF2B47CD02FC}"/>
          </ac:spMkLst>
        </pc:spChg>
        <pc:spChg chg="add mod">
          <ac:chgData name="Ben Potts" userId="54da01ff-ecbb-4737-9c63-bf615c932733" providerId="ADAL" clId="{38EFE644-188C-43BB-8C1A-6A19C94003B8}" dt="2023-09-18T12:00:11.546" v="8858" actId="1036"/>
          <ac:spMkLst>
            <pc:docMk/>
            <pc:sldMk cId="2917687557" sldId="2146850247"/>
            <ac:spMk id="8" creationId="{5AF59120-2F39-A679-BB52-F50668E8C3B2}"/>
          </ac:spMkLst>
        </pc:spChg>
        <pc:spChg chg="add mod">
          <ac:chgData name="Ben Potts" userId="54da01ff-ecbb-4737-9c63-bf615c932733" providerId="ADAL" clId="{38EFE644-188C-43BB-8C1A-6A19C94003B8}" dt="2023-09-18T12:00:11.546" v="8858" actId="1036"/>
          <ac:spMkLst>
            <pc:docMk/>
            <pc:sldMk cId="2917687557" sldId="2146850247"/>
            <ac:spMk id="10" creationId="{F1637846-CD6F-1E84-3F27-E544A6051286}"/>
          </ac:spMkLst>
        </pc:spChg>
        <pc:spChg chg="add mod">
          <ac:chgData name="Ben Potts" userId="54da01ff-ecbb-4737-9c63-bf615c932733" providerId="ADAL" clId="{38EFE644-188C-43BB-8C1A-6A19C94003B8}" dt="2023-09-18T12:00:11.546" v="8858" actId="1036"/>
          <ac:spMkLst>
            <pc:docMk/>
            <pc:sldMk cId="2917687557" sldId="2146850247"/>
            <ac:spMk id="11" creationId="{37A5C0B3-9BE1-9A66-A2D0-58D3AF7BA385}"/>
          </ac:spMkLst>
        </pc:spChg>
        <pc:spChg chg="add mod">
          <ac:chgData name="Ben Potts" userId="54da01ff-ecbb-4737-9c63-bf615c932733" providerId="ADAL" clId="{38EFE644-188C-43BB-8C1A-6A19C94003B8}" dt="2023-09-18T12:00:11.546" v="8858" actId="1036"/>
          <ac:spMkLst>
            <pc:docMk/>
            <pc:sldMk cId="2917687557" sldId="2146850247"/>
            <ac:spMk id="12" creationId="{90E5658E-A6F1-B322-3F56-D6B24FCDAFEF}"/>
          </ac:spMkLst>
        </pc:spChg>
        <pc:spChg chg="add mod">
          <ac:chgData name="Ben Potts" userId="54da01ff-ecbb-4737-9c63-bf615c932733" providerId="ADAL" clId="{38EFE644-188C-43BB-8C1A-6A19C94003B8}" dt="2023-09-18T12:00:11.546" v="8858" actId="1036"/>
          <ac:spMkLst>
            <pc:docMk/>
            <pc:sldMk cId="2917687557" sldId="2146850247"/>
            <ac:spMk id="13" creationId="{4BA37570-1067-5483-230C-E576468C6C41}"/>
          </ac:spMkLst>
        </pc:spChg>
        <pc:spChg chg="add mod">
          <ac:chgData name="Ben Potts" userId="54da01ff-ecbb-4737-9c63-bf615c932733" providerId="ADAL" clId="{38EFE644-188C-43BB-8C1A-6A19C94003B8}" dt="2023-09-18T12:00:11.546" v="8858" actId="1036"/>
          <ac:spMkLst>
            <pc:docMk/>
            <pc:sldMk cId="2917687557" sldId="2146850247"/>
            <ac:spMk id="14" creationId="{C92A7125-52D4-576F-1C3A-02A2E023736E}"/>
          </ac:spMkLst>
        </pc:spChg>
        <pc:spChg chg="add mod">
          <ac:chgData name="Ben Potts" userId="54da01ff-ecbb-4737-9c63-bf615c932733" providerId="ADAL" clId="{38EFE644-188C-43BB-8C1A-6A19C94003B8}" dt="2023-09-18T12:00:11.546" v="8858" actId="1036"/>
          <ac:spMkLst>
            <pc:docMk/>
            <pc:sldMk cId="2917687557" sldId="2146850247"/>
            <ac:spMk id="15" creationId="{DA89B1FB-3D66-1D87-F25C-D2DA3771C823}"/>
          </ac:spMkLst>
        </pc:spChg>
        <pc:spChg chg="add mod">
          <ac:chgData name="Ben Potts" userId="54da01ff-ecbb-4737-9c63-bf615c932733" providerId="ADAL" clId="{38EFE644-188C-43BB-8C1A-6A19C94003B8}" dt="2023-09-18T12:00:11.546" v="8858" actId="1036"/>
          <ac:spMkLst>
            <pc:docMk/>
            <pc:sldMk cId="2917687557" sldId="2146850247"/>
            <ac:spMk id="16" creationId="{FCB752F6-F389-389A-1D08-35B0085B424A}"/>
          </ac:spMkLst>
        </pc:spChg>
        <pc:spChg chg="add mod">
          <ac:chgData name="Ben Potts" userId="54da01ff-ecbb-4737-9c63-bf615c932733" providerId="ADAL" clId="{38EFE644-188C-43BB-8C1A-6A19C94003B8}" dt="2023-09-18T12:00:11.546" v="8858" actId="1036"/>
          <ac:spMkLst>
            <pc:docMk/>
            <pc:sldMk cId="2917687557" sldId="2146850247"/>
            <ac:spMk id="19" creationId="{28D7B871-EA7F-994C-A049-2E0117983B31}"/>
          </ac:spMkLst>
        </pc:spChg>
        <pc:spChg chg="add mod">
          <ac:chgData name="Ben Potts" userId="54da01ff-ecbb-4737-9c63-bf615c932733" providerId="ADAL" clId="{38EFE644-188C-43BB-8C1A-6A19C94003B8}" dt="2023-09-18T12:00:11.546" v="8858" actId="1036"/>
          <ac:spMkLst>
            <pc:docMk/>
            <pc:sldMk cId="2917687557" sldId="2146850247"/>
            <ac:spMk id="20" creationId="{6FFFF82A-6B70-FD88-4A4C-6AF82A36C191}"/>
          </ac:spMkLst>
        </pc:spChg>
        <pc:spChg chg="mod">
          <ac:chgData name="Ben Potts" userId="54da01ff-ecbb-4737-9c63-bf615c932733" providerId="ADAL" clId="{38EFE644-188C-43BB-8C1A-6A19C94003B8}" dt="2023-09-18T12:00:11.546" v="8858" actId="1036"/>
          <ac:spMkLst>
            <pc:docMk/>
            <pc:sldMk cId="2917687557" sldId="2146850247"/>
            <ac:spMk id="67" creationId="{12148CEA-6D46-7018-13F2-8562B42D5B88}"/>
          </ac:spMkLst>
        </pc:spChg>
        <pc:spChg chg="mod">
          <ac:chgData name="Ben Potts" userId="54da01ff-ecbb-4737-9c63-bf615c932733" providerId="ADAL" clId="{38EFE644-188C-43BB-8C1A-6A19C94003B8}" dt="2023-09-18T12:00:11.546" v="8858" actId="1036"/>
          <ac:spMkLst>
            <pc:docMk/>
            <pc:sldMk cId="2917687557" sldId="2146850247"/>
            <ac:spMk id="70" creationId="{E5F3BC0B-1032-F68B-13B6-836C36BF0D33}"/>
          </ac:spMkLst>
        </pc:spChg>
        <pc:spChg chg="mod">
          <ac:chgData name="Ben Potts" userId="54da01ff-ecbb-4737-9c63-bf615c932733" providerId="ADAL" clId="{38EFE644-188C-43BB-8C1A-6A19C94003B8}" dt="2023-09-18T12:00:11.546" v="8858" actId="1036"/>
          <ac:spMkLst>
            <pc:docMk/>
            <pc:sldMk cId="2917687557" sldId="2146850247"/>
            <ac:spMk id="72" creationId="{DE1E8898-EFED-A715-FFC1-5A6DD6BEED15}"/>
          </ac:spMkLst>
        </pc:spChg>
        <pc:spChg chg="mod">
          <ac:chgData name="Ben Potts" userId="54da01ff-ecbb-4737-9c63-bf615c932733" providerId="ADAL" clId="{38EFE644-188C-43BB-8C1A-6A19C94003B8}" dt="2023-09-18T12:00:11.546" v="8858" actId="1036"/>
          <ac:spMkLst>
            <pc:docMk/>
            <pc:sldMk cId="2917687557" sldId="2146850247"/>
            <ac:spMk id="73" creationId="{004B8DAC-3A05-D41B-053E-17A82931E831}"/>
          </ac:spMkLst>
        </pc:spChg>
        <pc:spChg chg="mod">
          <ac:chgData name="Ben Potts" userId="54da01ff-ecbb-4737-9c63-bf615c932733" providerId="ADAL" clId="{38EFE644-188C-43BB-8C1A-6A19C94003B8}" dt="2023-09-18T12:00:11.546" v="8858" actId="1036"/>
          <ac:spMkLst>
            <pc:docMk/>
            <pc:sldMk cId="2917687557" sldId="2146850247"/>
            <ac:spMk id="74" creationId="{D0BCD823-005A-B09A-9117-062240087D34}"/>
          </ac:spMkLst>
        </pc:spChg>
        <pc:spChg chg="mod">
          <ac:chgData name="Ben Potts" userId="54da01ff-ecbb-4737-9c63-bf615c932733" providerId="ADAL" clId="{38EFE644-188C-43BB-8C1A-6A19C94003B8}" dt="2023-09-18T12:00:11.546" v="8858" actId="1036"/>
          <ac:spMkLst>
            <pc:docMk/>
            <pc:sldMk cId="2917687557" sldId="2146850247"/>
            <ac:spMk id="75" creationId="{225E63C3-AB49-0F7B-37D8-34A84A452A21}"/>
          </ac:spMkLst>
        </pc:spChg>
        <pc:spChg chg="mod">
          <ac:chgData name="Ben Potts" userId="54da01ff-ecbb-4737-9c63-bf615c932733" providerId="ADAL" clId="{38EFE644-188C-43BB-8C1A-6A19C94003B8}" dt="2023-09-18T12:00:11.546" v="8858" actId="1036"/>
          <ac:spMkLst>
            <pc:docMk/>
            <pc:sldMk cId="2917687557" sldId="2146850247"/>
            <ac:spMk id="76" creationId="{1FD320E6-858E-701B-907A-95EDAB6D6808}"/>
          </ac:spMkLst>
        </pc:spChg>
        <pc:spChg chg="mod">
          <ac:chgData name="Ben Potts" userId="54da01ff-ecbb-4737-9c63-bf615c932733" providerId="ADAL" clId="{38EFE644-188C-43BB-8C1A-6A19C94003B8}" dt="2023-09-18T12:00:11.546" v="8858" actId="1036"/>
          <ac:spMkLst>
            <pc:docMk/>
            <pc:sldMk cId="2917687557" sldId="2146850247"/>
            <ac:spMk id="77" creationId="{B94C971A-E0E1-551F-983D-F69658FE5190}"/>
          </ac:spMkLst>
        </pc:spChg>
        <pc:spChg chg="mod">
          <ac:chgData name="Ben Potts" userId="54da01ff-ecbb-4737-9c63-bf615c932733" providerId="ADAL" clId="{38EFE644-188C-43BB-8C1A-6A19C94003B8}" dt="2023-09-18T12:00:11.546" v="8858" actId="1036"/>
          <ac:spMkLst>
            <pc:docMk/>
            <pc:sldMk cId="2917687557" sldId="2146850247"/>
            <ac:spMk id="78" creationId="{9766E2D4-8D53-3ED7-48F0-F98B45ED87AE}"/>
          </ac:spMkLst>
        </pc:spChg>
        <pc:spChg chg="del">
          <ac:chgData name="Ben Potts" userId="54da01ff-ecbb-4737-9c63-bf615c932733" providerId="ADAL" clId="{38EFE644-188C-43BB-8C1A-6A19C94003B8}" dt="2023-09-18T11:28:46.863" v="7665" actId="478"/>
          <ac:spMkLst>
            <pc:docMk/>
            <pc:sldMk cId="2917687557" sldId="2146850247"/>
            <ac:spMk id="79" creationId="{41EFB8B7-E62A-131E-D9B1-9FA039C079F8}"/>
          </ac:spMkLst>
        </pc:spChg>
        <pc:spChg chg="mod">
          <ac:chgData name="Ben Potts" userId="54da01ff-ecbb-4737-9c63-bf615c932733" providerId="ADAL" clId="{38EFE644-188C-43BB-8C1A-6A19C94003B8}" dt="2023-09-18T12:00:11.546" v="8858" actId="1036"/>
          <ac:spMkLst>
            <pc:docMk/>
            <pc:sldMk cId="2917687557" sldId="2146850247"/>
            <ac:spMk id="81" creationId="{24D3B960-1935-343D-CCD5-4613C62C0631}"/>
          </ac:spMkLst>
        </pc:spChg>
        <pc:spChg chg="mod">
          <ac:chgData name="Ben Potts" userId="54da01ff-ecbb-4737-9c63-bf615c932733" providerId="ADAL" clId="{38EFE644-188C-43BB-8C1A-6A19C94003B8}" dt="2023-09-18T12:00:16.367" v="8866" actId="1035"/>
          <ac:spMkLst>
            <pc:docMk/>
            <pc:sldMk cId="2917687557" sldId="2146850247"/>
            <ac:spMk id="85" creationId="{6F1CB9BD-DAE0-A591-49BC-09D41E204598}"/>
          </ac:spMkLst>
        </pc:spChg>
        <pc:spChg chg="mod">
          <ac:chgData name="Ben Potts" userId="54da01ff-ecbb-4737-9c63-bf615c932733" providerId="ADAL" clId="{38EFE644-188C-43BB-8C1A-6A19C94003B8}" dt="2023-09-18T11:42:08.048" v="8137" actId="20577"/>
          <ac:spMkLst>
            <pc:docMk/>
            <pc:sldMk cId="2917687557" sldId="2146850247"/>
            <ac:spMk id="86" creationId="{333F555D-EF23-6EB1-0AA3-C26661CB9D5E}"/>
          </ac:spMkLst>
        </pc:spChg>
        <pc:spChg chg="mod">
          <ac:chgData name="Ben Potts" userId="54da01ff-ecbb-4737-9c63-bf615c932733" providerId="ADAL" clId="{38EFE644-188C-43BB-8C1A-6A19C94003B8}" dt="2023-09-18T11:41:47.385" v="8116" actId="20577"/>
          <ac:spMkLst>
            <pc:docMk/>
            <pc:sldMk cId="2917687557" sldId="2146850247"/>
            <ac:spMk id="87" creationId="{AB744104-8723-35B7-A516-8F52E04BF2D8}"/>
          </ac:spMkLst>
        </pc:spChg>
        <pc:graphicFrameChg chg="add mod">
          <ac:chgData name="Ben Potts" userId="54da01ff-ecbb-4737-9c63-bf615c932733" providerId="ADAL" clId="{38EFE644-188C-43BB-8C1A-6A19C94003B8}" dt="2023-09-18T12:00:11.546" v="8858" actId="1036"/>
          <ac:graphicFrameMkLst>
            <pc:docMk/>
            <pc:sldMk cId="2917687557" sldId="2146850247"/>
            <ac:graphicFrameMk id="9" creationId="{88F144BA-24FF-9E66-167C-D6E0BDBA1CC2}"/>
          </ac:graphicFrameMkLst>
        </pc:graphicFrameChg>
        <pc:graphicFrameChg chg="del mod">
          <ac:chgData name="Ben Potts" userId="54da01ff-ecbb-4737-9c63-bf615c932733" providerId="ADAL" clId="{38EFE644-188C-43BB-8C1A-6A19C94003B8}" dt="2023-09-18T11:29:23.258" v="7672" actId="478"/>
          <ac:graphicFrameMkLst>
            <pc:docMk/>
            <pc:sldMk cId="2917687557" sldId="2146850247"/>
            <ac:graphicFrameMk id="68" creationId="{1B0D7C1B-63C8-3FD6-0213-DE7C16345019}"/>
          </ac:graphicFrameMkLst>
        </pc:graphicFrameChg>
        <pc:graphicFrameChg chg="del">
          <ac:chgData name="Ben Potts" userId="54da01ff-ecbb-4737-9c63-bf615c932733" providerId="ADAL" clId="{38EFE644-188C-43BB-8C1A-6A19C94003B8}" dt="2023-09-18T11:28:46.863" v="7665" actId="478"/>
          <ac:graphicFrameMkLst>
            <pc:docMk/>
            <pc:sldMk cId="2917687557" sldId="2146850247"/>
            <ac:graphicFrameMk id="69" creationId="{106621A8-7206-014F-8465-18BEA92772FB}"/>
          </ac:graphicFrameMkLst>
        </pc:graphicFrameChg>
        <pc:graphicFrameChg chg="mod">
          <ac:chgData name="Ben Potts" userId="54da01ff-ecbb-4737-9c63-bf615c932733" providerId="ADAL" clId="{38EFE644-188C-43BB-8C1A-6A19C94003B8}" dt="2023-09-18T12:00:11.546" v="8858" actId="1036"/>
          <ac:graphicFrameMkLst>
            <pc:docMk/>
            <pc:sldMk cId="2917687557" sldId="2146850247"/>
            <ac:graphicFrameMk id="71" creationId="{B7F69825-B542-80BF-6D07-5C704E0D8BC7}"/>
          </ac:graphicFrameMkLst>
        </pc:graphicFrameChg>
        <pc:picChg chg="del">
          <ac:chgData name="Ben Potts" userId="54da01ff-ecbb-4737-9c63-bf615c932733" providerId="ADAL" clId="{38EFE644-188C-43BB-8C1A-6A19C94003B8}" dt="2023-09-18T11:28:46.863" v="7665" actId="478"/>
          <ac:picMkLst>
            <pc:docMk/>
            <pc:sldMk cId="2917687557" sldId="2146850247"/>
            <ac:picMk id="5" creationId="{26F95402-F2F2-7DB9-29F5-C5EB8B5244D4}"/>
          </ac:picMkLst>
        </pc:picChg>
        <pc:picChg chg="del">
          <ac:chgData name="Ben Potts" userId="54da01ff-ecbb-4737-9c63-bf615c932733" providerId="ADAL" clId="{38EFE644-188C-43BB-8C1A-6A19C94003B8}" dt="2023-09-18T11:28:46.863" v="7665" actId="478"/>
          <ac:picMkLst>
            <pc:docMk/>
            <pc:sldMk cId="2917687557" sldId="2146850247"/>
            <ac:picMk id="6" creationId="{09AABA1B-9798-8B40-9512-12617771F118}"/>
          </ac:picMkLst>
        </pc:picChg>
        <pc:picChg chg="del">
          <ac:chgData name="Ben Potts" userId="54da01ff-ecbb-4737-9c63-bf615c932733" providerId="ADAL" clId="{38EFE644-188C-43BB-8C1A-6A19C94003B8}" dt="2023-09-18T11:59:05.761" v="8816" actId="478"/>
          <ac:picMkLst>
            <pc:docMk/>
            <pc:sldMk cId="2917687557" sldId="2146850247"/>
            <ac:picMk id="7" creationId="{A45EC065-071F-D647-0BAA-E94180FFDE3D}"/>
          </ac:picMkLst>
        </pc:picChg>
        <pc:picChg chg="add mod">
          <ac:chgData name="Ben Potts" userId="54da01ff-ecbb-4737-9c63-bf615c932733" providerId="ADAL" clId="{38EFE644-188C-43BB-8C1A-6A19C94003B8}" dt="2023-09-18T12:00:21.527" v="8878" actId="1037"/>
          <ac:picMkLst>
            <pc:docMk/>
            <pc:sldMk cId="2917687557" sldId="2146850247"/>
            <ac:picMk id="21" creationId="{0FBFD067-20E5-A73C-723E-47BD3C23A96B}"/>
          </ac:picMkLst>
        </pc:picChg>
        <pc:picChg chg="add mod">
          <ac:chgData name="Ben Potts" userId="54da01ff-ecbb-4737-9c63-bf615c932733" providerId="ADAL" clId="{38EFE644-188C-43BB-8C1A-6A19C94003B8}" dt="2023-09-18T12:00:00.994" v="8833" actId="1076"/>
          <ac:picMkLst>
            <pc:docMk/>
            <pc:sldMk cId="2917687557" sldId="2146850247"/>
            <ac:picMk id="22" creationId="{2F777BE9-CEF7-B6C3-AD03-D9412ED0A50E}"/>
          </ac:picMkLst>
        </pc:picChg>
        <pc:picChg chg="del">
          <ac:chgData name="Ben Potts" userId="54da01ff-ecbb-4737-9c63-bf615c932733" providerId="ADAL" clId="{38EFE644-188C-43BB-8C1A-6A19C94003B8}" dt="2023-09-18T11:28:46.863" v="7665" actId="478"/>
          <ac:picMkLst>
            <pc:docMk/>
            <pc:sldMk cId="2917687557" sldId="2146850247"/>
            <ac:picMk id="82" creationId="{52763E11-A09B-6AA0-8CA2-0A3CF83B0000}"/>
          </ac:picMkLst>
        </pc:picChg>
        <pc:cxnChg chg="add mod">
          <ac:chgData name="Ben Potts" userId="54da01ff-ecbb-4737-9c63-bf615c932733" providerId="ADAL" clId="{38EFE644-188C-43BB-8C1A-6A19C94003B8}" dt="2023-09-18T12:00:11.546" v="8858" actId="1036"/>
          <ac:cxnSpMkLst>
            <pc:docMk/>
            <pc:sldMk cId="2917687557" sldId="2146850247"/>
            <ac:cxnSpMk id="17" creationId="{BADBFB54-3BF9-FA05-7521-D39F8A45475D}"/>
          </ac:cxnSpMkLst>
        </pc:cxnChg>
        <pc:cxnChg chg="mod">
          <ac:chgData name="Ben Potts" userId="54da01ff-ecbb-4737-9c63-bf615c932733" providerId="ADAL" clId="{38EFE644-188C-43BB-8C1A-6A19C94003B8}" dt="2023-09-18T12:00:11.546" v="8858" actId="1036"/>
          <ac:cxnSpMkLst>
            <pc:docMk/>
            <pc:sldMk cId="2917687557" sldId="2146850247"/>
            <ac:cxnSpMk id="80" creationId="{153A0088-0999-EF92-48E5-30A75A63DF35}"/>
          </ac:cxnSpMkLst>
        </pc:cxnChg>
      </pc:sldChg>
      <pc:sldChg chg="del">
        <pc:chgData name="Ben Potts" userId="54da01ff-ecbb-4737-9c63-bf615c932733" providerId="ADAL" clId="{38EFE644-188C-43BB-8C1A-6A19C94003B8}" dt="2023-09-15T17:37:07.339" v="458" actId="47"/>
        <pc:sldMkLst>
          <pc:docMk/>
          <pc:sldMk cId="784636857" sldId="2146850248"/>
        </pc:sldMkLst>
      </pc:sldChg>
      <pc:sldChg chg="del">
        <pc:chgData name="Ben Potts" userId="54da01ff-ecbb-4737-9c63-bf615c932733" providerId="ADAL" clId="{38EFE644-188C-43BB-8C1A-6A19C94003B8}" dt="2023-09-15T17:37:07.339" v="458" actId="47"/>
        <pc:sldMkLst>
          <pc:docMk/>
          <pc:sldMk cId="220617755" sldId="2146850249"/>
        </pc:sldMkLst>
      </pc:sldChg>
      <pc:sldChg chg="del">
        <pc:chgData name="Ben Potts" userId="54da01ff-ecbb-4737-9c63-bf615c932733" providerId="ADAL" clId="{38EFE644-188C-43BB-8C1A-6A19C94003B8}" dt="2023-09-15T17:52:39.787" v="719" actId="47"/>
        <pc:sldMkLst>
          <pc:docMk/>
          <pc:sldMk cId="282537929" sldId="2146850250"/>
        </pc:sldMkLst>
      </pc:sldChg>
      <pc:sldMasterChg chg="delSp">
        <pc:chgData name="Ben Potts" userId="54da01ff-ecbb-4737-9c63-bf615c932733" providerId="ADAL" clId="{38EFE644-188C-43BB-8C1A-6A19C94003B8}" dt="2023-09-15T17:07:48.707" v="17" actId="478"/>
        <pc:sldMasterMkLst>
          <pc:docMk/>
          <pc:sldMasterMk cId="2597930485" sldId="2147483697"/>
        </pc:sldMasterMkLst>
        <pc:picChg chg="del">
          <ac:chgData name="Ben Potts" userId="54da01ff-ecbb-4737-9c63-bf615c932733" providerId="ADAL" clId="{38EFE644-188C-43BB-8C1A-6A19C94003B8}" dt="2023-09-15T17:07:48.707" v="17" actId="478"/>
          <ac:picMkLst>
            <pc:docMk/>
            <pc:sldMasterMk cId="2597930485" sldId="2147483697"/>
            <ac:picMk id="10" creationId="{B9CB2F3E-430B-486B-6C03-F258584B289F}"/>
          </ac:picMkLst>
        </pc:picChg>
      </pc:sldMasterChg>
      <pc:sldMasterChg chg="delSp">
        <pc:chgData name="Ben Potts" userId="54da01ff-ecbb-4737-9c63-bf615c932733" providerId="ADAL" clId="{38EFE644-188C-43BB-8C1A-6A19C94003B8}" dt="2023-09-15T17:07:18.719" v="15" actId="478"/>
        <pc:sldMasterMkLst>
          <pc:docMk/>
          <pc:sldMasterMk cId="3514390856" sldId="2147483786"/>
        </pc:sldMasterMkLst>
        <pc:picChg chg="del">
          <ac:chgData name="Ben Potts" userId="54da01ff-ecbb-4737-9c63-bf615c932733" providerId="ADAL" clId="{38EFE644-188C-43BB-8C1A-6A19C94003B8}" dt="2023-09-15T17:07:18.719" v="15" actId="478"/>
          <ac:picMkLst>
            <pc:docMk/>
            <pc:sldMasterMk cId="3514390856" sldId="2147483786"/>
            <ac:picMk id="9" creationId="{1DEC7C0D-DF0D-D9CB-A128-8F032225C3AA}"/>
          </ac:picMkLst>
        </pc:picChg>
      </pc:sldMasterChg>
      <pc:sldMasterChg chg="delSp">
        <pc:chgData name="Ben Potts" userId="54da01ff-ecbb-4737-9c63-bf615c932733" providerId="ADAL" clId="{38EFE644-188C-43BB-8C1A-6A19C94003B8}" dt="2023-09-15T17:20:22.516" v="138" actId="478"/>
        <pc:sldMasterMkLst>
          <pc:docMk/>
          <pc:sldMasterMk cId="2632817106" sldId="2147483803"/>
        </pc:sldMasterMkLst>
        <pc:picChg chg="del">
          <ac:chgData name="Ben Potts" userId="54da01ff-ecbb-4737-9c63-bf615c932733" providerId="ADAL" clId="{38EFE644-188C-43BB-8C1A-6A19C94003B8}" dt="2023-09-15T17:20:22.516" v="138" actId="478"/>
          <ac:picMkLst>
            <pc:docMk/>
            <pc:sldMasterMk cId="2632817106" sldId="2147483803"/>
            <ac:picMk id="12" creationId="{8F939746-159E-B895-13DB-53971740B0A8}"/>
          </ac:picMkLst>
        </pc:picChg>
      </pc:sldMasterChg>
      <pc:sldMasterChg chg="delSp mod">
        <pc:chgData name="Ben Potts" userId="54da01ff-ecbb-4737-9c63-bf615c932733" providerId="ADAL" clId="{38EFE644-188C-43BB-8C1A-6A19C94003B8}" dt="2023-09-15T17:42:11.104" v="574" actId="478"/>
        <pc:sldMasterMkLst>
          <pc:docMk/>
          <pc:sldMasterMk cId="798289653" sldId="2147483835"/>
        </pc:sldMasterMkLst>
        <pc:picChg chg="del">
          <ac:chgData name="Ben Potts" userId="54da01ff-ecbb-4737-9c63-bf615c932733" providerId="ADAL" clId="{38EFE644-188C-43BB-8C1A-6A19C94003B8}" dt="2023-09-15T17:42:11.104" v="574" actId="478"/>
          <ac:picMkLst>
            <pc:docMk/>
            <pc:sldMasterMk cId="798289653" sldId="2147483835"/>
            <ac:picMk id="7" creationId="{5739A4D5-9B1F-FA9B-8C02-93B45D0AAFFA}"/>
          </ac:picMkLst>
        </pc:picChg>
      </pc:sldMasterChg>
      <pc:sldMasterChg chg="del delSldLayout">
        <pc:chgData name="Ben Potts" userId="54da01ff-ecbb-4737-9c63-bf615c932733" providerId="ADAL" clId="{38EFE644-188C-43BB-8C1A-6A19C94003B8}" dt="2023-09-15T17:32:20.440" v="426" actId="47"/>
        <pc:sldMasterMkLst>
          <pc:docMk/>
          <pc:sldMasterMk cId="2440539562" sldId="2147483882"/>
        </pc:sldMasterMkLst>
        <pc:sldLayoutChg chg="del">
          <pc:chgData name="Ben Potts" userId="54da01ff-ecbb-4737-9c63-bf615c932733" providerId="ADAL" clId="{38EFE644-188C-43BB-8C1A-6A19C94003B8}" dt="2023-09-15T17:32:20.440" v="426" actId="47"/>
          <pc:sldLayoutMkLst>
            <pc:docMk/>
            <pc:sldMasterMk cId="2440539562" sldId="2147483882"/>
            <pc:sldLayoutMk cId="3346667722" sldId="2147483883"/>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2422273518" sldId="2147483884"/>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902566691" sldId="2147483885"/>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3175014751" sldId="2147483886"/>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1336326127" sldId="2147483887"/>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2161478336" sldId="2147483888"/>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2481348723" sldId="2147483889"/>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2451883595" sldId="2147483890"/>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602090828" sldId="2147483891"/>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1814147751" sldId="2147483892"/>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50785483" sldId="2147483893"/>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2113513962" sldId="2147483894"/>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3106788036" sldId="2147483895"/>
          </pc:sldLayoutMkLst>
        </pc:sldLayoutChg>
        <pc:sldLayoutChg chg="del">
          <pc:chgData name="Ben Potts" userId="54da01ff-ecbb-4737-9c63-bf615c932733" providerId="ADAL" clId="{38EFE644-188C-43BB-8C1A-6A19C94003B8}" dt="2023-09-15T17:32:20.440" v="426" actId="47"/>
          <pc:sldLayoutMkLst>
            <pc:docMk/>
            <pc:sldMasterMk cId="2440539562" sldId="2147483882"/>
            <pc:sldLayoutMk cId="2372148493" sldId="214748389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9.xml"/><Relationship Id="rId1" Type="http://schemas.microsoft.com/office/2011/relationships/chartStyle" Target="style19.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1.xml"/><Relationship Id="rId1" Type="http://schemas.microsoft.com/office/2011/relationships/chartStyle" Target="style21.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3.xml"/><Relationship Id="rId1" Type="http://schemas.microsoft.com/office/2011/relationships/chartStyle" Target="style23.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4.xml"/><Relationship Id="rId1" Type="http://schemas.microsoft.com/office/2011/relationships/chartStyle" Target="style2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5.xml"/><Relationship Id="rId1" Type="http://schemas.microsoft.com/office/2011/relationships/chartStyle" Target="style2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6.xml"/><Relationship Id="rId1" Type="http://schemas.microsoft.com/office/2011/relationships/chartStyle" Target="style2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7.xml"/><Relationship Id="rId1" Type="http://schemas.microsoft.com/office/2011/relationships/chartStyle" Target="style2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8.xml"/><Relationship Id="rId1" Type="http://schemas.microsoft.com/office/2011/relationships/chartStyle" Target="style28.xml"/></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38209917271483"/>
          <c:y val="0.1764949429509888"/>
          <c:w val="0.51792493528904215"/>
          <c:h val="0.75573594628343999"/>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Sheet1!$B$2</c:f>
              <c:numCache>
                <c:formatCode>0%</c:formatCode>
                <c:ptCount val="1"/>
                <c:pt idx="0">
                  <c:v>1.4999999999999999E-2</c:v>
                </c:pt>
              </c:numCache>
            </c:numRef>
          </c:val>
          <c:extLst>
            <c:ext xmlns:c16="http://schemas.microsoft.com/office/drawing/2014/chart" uri="{C3380CC4-5D6E-409C-BE32-E72D297353CC}">
              <c16:uniqueId val="{00000000-9788-43E7-9F85-036D25F9EDAA}"/>
            </c:ext>
          </c:extLst>
        </c:ser>
        <c:ser>
          <c:idx val="1"/>
          <c:order val="1"/>
          <c:tx>
            <c:strRef>
              <c:f>Sheet1!$C$1</c:f>
              <c:strCache>
                <c:ptCount val="1"/>
                <c:pt idx="0">
                  <c:v>18-34</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Sheet1!$C$2</c:f>
              <c:numCache>
                <c:formatCode>0%</c:formatCode>
                <c:ptCount val="1"/>
                <c:pt idx="0">
                  <c:v>0.14000000000000001</c:v>
                </c:pt>
              </c:numCache>
            </c:numRef>
          </c:val>
          <c:extLst>
            <c:ext xmlns:c16="http://schemas.microsoft.com/office/drawing/2014/chart" uri="{C3380CC4-5D6E-409C-BE32-E72D297353CC}">
              <c16:uniqueId val="{00000001-9788-43E7-9F85-036D25F9EDAA}"/>
            </c:ext>
          </c:extLst>
        </c:ser>
        <c:ser>
          <c:idx val="2"/>
          <c:order val="2"/>
          <c:tx>
            <c:strRef>
              <c:f>Sheet1!$D$1</c:f>
              <c:strCache>
                <c:ptCount val="1"/>
                <c:pt idx="0">
                  <c:v>35-44</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Sheet1!$D$2</c:f>
              <c:numCache>
                <c:formatCode>0%</c:formatCode>
                <c:ptCount val="1"/>
                <c:pt idx="0">
                  <c:v>0.14499999999999999</c:v>
                </c:pt>
              </c:numCache>
            </c:numRef>
          </c:val>
          <c:extLst>
            <c:ext xmlns:c16="http://schemas.microsoft.com/office/drawing/2014/chart" uri="{C3380CC4-5D6E-409C-BE32-E72D297353CC}">
              <c16:uniqueId val="{00000002-9788-43E7-9F85-036D25F9EDAA}"/>
            </c:ext>
          </c:extLst>
        </c:ser>
        <c:ser>
          <c:idx val="3"/>
          <c:order val="3"/>
          <c:tx>
            <c:strRef>
              <c:f>Sheet1!$E$1</c:f>
              <c:strCache>
                <c:ptCount val="1"/>
                <c:pt idx="0">
                  <c:v>45-54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Sheet1!$E$2</c:f>
              <c:numCache>
                <c:formatCode>0%</c:formatCode>
                <c:ptCount val="1"/>
                <c:pt idx="0">
                  <c:v>0.17</c:v>
                </c:pt>
              </c:numCache>
            </c:numRef>
          </c:val>
          <c:extLst>
            <c:ext xmlns:c16="http://schemas.microsoft.com/office/drawing/2014/chart" uri="{C3380CC4-5D6E-409C-BE32-E72D297353CC}">
              <c16:uniqueId val="{00000003-9788-43E7-9F85-036D25F9EDAA}"/>
            </c:ext>
          </c:extLst>
        </c:ser>
        <c:ser>
          <c:idx val="4"/>
          <c:order val="4"/>
          <c:tx>
            <c:strRef>
              <c:f>Sheet1!$F$1</c:f>
              <c:strCache>
                <c:ptCount val="1"/>
                <c:pt idx="0">
                  <c:v>55-64</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Sheet1!$F$2</c:f>
              <c:numCache>
                <c:formatCode>0%</c:formatCode>
                <c:ptCount val="1"/>
                <c:pt idx="0">
                  <c:v>0.19</c:v>
                </c:pt>
              </c:numCache>
            </c:numRef>
          </c:val>
          <c:extLst>
            <c:ext xmlns:c16="http://schemas.microsoft.com/office/drawing/2014/chart" uri="{C3380CC4-5D6E-409C-BE32-E72D297353CC}">
              <c16:uniqueId val="{00000004-9788-43E7-9F85-036D25F9EDAA}"/>
            </c:ext>
          </c:extLst>
        </c:ser>
        <c:ser>
          <c:idx val="5"/>
          <c:order val="5"/>
          <c:tx>
            <c:strRef>
              <c:f>Sheet1!$G$1</c:f>
              <c:strCache>
                <c:ptCount val="1"/>
                <c:pt idx="0">
                  <c:v>65-74</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Sheet1!$G$2</c:f>
              <c:numCache>
                <c:formatCode>0%</c:formatCode>
                <c:ptCount val="1"/>
                <c:pt idx="0">
                  <c:v>0.16</c:v>
                </c:pt>
              </c:numCache>
            </c:numRef>
          </c:val>
          <c:extLst>
            <c:ext xmlns:c16="http://schemas.microsoft.com/office/drawing/2014/chart" uri="{C3380CC4-5D6E-409C-BE32-E72D297353CC}">
              <c16:uniqueId val="{00000005-9788-43E7-9F85-036D25F9EDAA}"/>
            </c:ext>
          </c:extLst>
        </c:ser>
        <c:ser>
          <c:idx val="6"/>
          <c:order val="6"/>
          <c:tx>
            <c:strRef>
              <c:f>Sheet1!$H$1</c:f>
              <c:strCache>
                <c:ptCount val="1"/>
                <c:pt idx="0">
                  <c:v>75+</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Sheet1!$H$2</c:f>
              <c:numCache>
                <c:formatCode>0%</c:formatCode>
                <c:ptCount val="1"/>
                <c:pt idx="0">
                  <c:v>0.18</c:v>
                </c:pt>
              </c:numCache>
            </c:numRef>
          </c:val>
          <c:extLst>
            <c:ext xmlns:c16="http://schemas.microsoft.com/office/drawing/2014/chart" uri="{C3380CC4-5D6E-409C-BE32-E72D297353CC}">
              <c16:uniqueId val="{00000006-9788-43E7-9F85-036D25F9EDAA}"/>
            </c:ext>
          </c:extLst>
        </c:ser>
        <c:dLbls>
          <c:dLblPos val="ctr"/>
          <c:showLegendKey val="0"/>
          <c:showVal val="1"/>
          <c:showCatName val="0"/>
          <c:showSerName val="0"/>
          <c:showPercent val="0"/>
          <c:showBubbleSize val="0"/>
        </c:dLbls>
        <c:gapWidth val="60"/>
        <c:overlap val="100"/>
        <c:axId val="529724184"/>
        <c:axId val="529724544"/>
        <c:extLst/>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1.4208486178133591E-2"/>
          <c:y val="0.14107142401757231"/>
          <c:w val="0.32801740552756603"/>
          <c:h val="0.8448852725737995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084033363654803"/>
          <c:y val="0.15066084392659193"/>
          <c:w val="0.35572552227739762"/>
          <c:h val="0.55425413230616938"/>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Sheet1!$B$2:$B$2</c:f>
              <c:numCache>
                <c:formatCode>0%</c:formatCode>
                <c:ptCount val="1"/>
                <c:pt idx="0">
                  <c:v>3.0099999999999998E-2</c:v>
                </c:pt>
              </c:numCache>
            </c:numRef>
          </c:val>
          <c:extLst>
            <c:ext xmlns:c16="http://schemas.microsoft.com/office/drawing/2014/chart" uri="{C3380CC4-5D6E-409C-BE32-E72D297353CC}">
              <c16:uniqueId val="{00000000-2359-46D0-99DE-0173625B4044}"/>
            </c:ext>
          </c:extLst>
        </c:ser>
        <c:ser>
          <c:idx val="1"/>
          <c:order val="1"/>
          <c:tx>
            <c:strRef>
              <c:f>Sheet1!$C$1</c:f>
              <c:strCache>
                <c:ptCount val="1"/>
                <c:pt idx="0">
                  <c:v>Other</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Sheet1!$C$2:$C$2</c:f>
              <c:numCache>
                <c:formatCode>0%</c:formatCode>
                <c:ptCount val="1"/>
                <c:pt idx="0">
                  <c:v>7.4999999999999997E-3</c:v>
                </c:pt>
              </c:numCache>
            </c:numRef>
          </c:val>
          <c:extLst>
            <c:ext xmlns:c16="http://schemas.microsoft.com/office/drawing/2014/chart" uri="{C3380CC4-5D6E-409C-BE32-E72D297353CC}">
              <c16:uniqueId val="{00000001-2359-46D0-99DE-0173625B4044}"/>
            </c:ext>
          </c:extLst>
        </c:ser>
        <c:ser>
          <c:idx val="2"/>
          <c:order val="2"/>
          <c:tx>
            <c:strRef>
              <c:f>Sheet1!$D$1</c:f>
              <c:strCache>
                <c:ptCount val="1"/>
                <c:pt idx="0">
                  <c:v>Manufactoring Process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Sheet1!$D$2:$D$2</c:f>
              <c:numCache>
                <c:formatCode>0%</c:formatCode>
                <c:ptCount val="1"/>
                <c:pt idx="0">
                  <c:v>0.15039999999999998</c:v>
                </c:pt>
              </c:numCache>
            </c:numRef>
          </c:val>
          <c:extLst>
            <c:ext xmlns:c16="http://schemas.microsoft.com/office/drawing/2014/chart" uri="{C3380CC4-5D6E-409C-BE32-E72D297353CC}">
              <c16:uniqueId val="{00000002-2359-46D0-99DE-0173625B4044}"/>
            </c:ext>
          </c:extLst>
        </c:ser>
        <c:ser>
          <c:idx val="3"/>
          <c:order val="3"/>
          <c:tx>
            <c:strRef>
              <c:f>Sheet1!$E$1</c:f>
              <c:strCache>
                <c:ptCount val="1"/>
                <c:pt idx="0">
                  <c:v>Ingredients or parts of products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Sheet1!$E$2:$E$2</c:f>
              <c:numCache>
                <c:formatCode>0%</c:formatCode>
                <c:ptCount val="1"/>
                <c:pt idx="0">
                  <c:v>0.1729</c:v>
                </c:pt>
              </c:numCache>
            </c:numRef>
          </c:val>
          <c:extLst>
            <c:ext xmlns:c16="http://schemas.microsoft.com/office/drawing/2014/chart" uri="{C3380CC4-5D6E-409C-BE32-E72D297353CC}">
              <c16:uniqueId val="{00000003-2359-46D0-99DE-0173625B4044}"/>
            </c:ext>
          </c:extLst>
        </c:ser>
        <c:ser>
          <c:idx val="4"/>
          <c:order val="4"/>
          <c:tx>
            <c:strRef>
              <c:f>Sheet1!$F$1</c:f>
              <c:strCache>
                <c:ptCount val="1"/>
                <c:pt idx="0">
                  <c:v>Supply of Services</c:v>
                </c:pt>
              </c:strCache>
            </c:strRef>
          </c:tx>
          <c:spPr>
            <a:solidFill>
              <a:srgbClr val="5959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Sheet1!$F$2:$F$2</c:f>
              <c:numCache>
                <c:formatCode>0%</c:formatCode>
                <c:ptCount val="1"/>
                <c:pt idx="0">
                  <c:v>0.19550000000000001</c:v>
                </c:pt>
              </c:numCache>
            </c:numRef>
          </c:val>
          <c:extLst>
            <c:ext xmlns:c16="http://schemas.microsoft.com/office/drawing/2014/chart" uri="{C3380CC4-5D6E-409C-BE32-E72D297353CC}">
              <c16:uniqueId val="{00000004-2359-46D0-99DE-0173625B4044}"/>
            </c:ext>
          </c:extLst>
        </c:ser>
        <c:ser>
          <c:idx val="5"/>
          <c:order val="5"/>
          <c:tx>
            <c:strRef>
              <c:f>Sheet1!$G$1</c:f>
              <c:strCache>
                <c:ptCount val="1"/>
                <c:pt idx="0">
                  <c:v>Normal Domestic Use</c:v>
                </c:pt>
              </c:strCache>
            </c:strRef>
          </c:tx>
          <c:spPr>
            <a:solidFill>
              <a:schemeClr val="tx1">
                <a:lumMod val="85000"/>
                <a:lumOff val="1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Sheet1!$G$2:$G$2</c:f>
              <c:numCache>
                <c:formatCode>0%</c:formatCode>
                <c:ptCount val="1"/>
                <c:pt idx="0">
                  <c:v>0.44359999999999999</c:v>
                </c:pt>
              </c:numCache>
            </c:numRef>
          </c:val>
          <c:extLst>
            <c:ext xmlns:c16="http://schemas.microsoft.com/office/drawing/2014/chart" uri="{C3380CC4-5D6E-409C-BE32-E72D297353CC}">
              <c16:uniqueId val="{00000005-2359-46D0-99DE-0173625B4044}"/>
            </c:ext>
          </c:extLst>
        </c:ser>
        <c:dLbls>
          <c:dLblPos val="ctr"/>
          <c:showLegendKey val="0"/>
          <c:showVal val="1"/>
          <c:showCatName val="0"/>
          <c:showSerName val="0"/>
          <c:showPercent val="0"/>
          <c:showBubbleSize val="0"/>
        </c:dLbls>
        <c:gapWidth val="60"/>
        <c:overlap val="100"/>
        <c:axId val="529724184"/>
        <c:axId val="529724544"/>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0.28997540132920929"/>
          <c:y val="0.14865630411925265"/>
          <c:w val="0.29514347858604256"/>
          <c:h val="0.543865893526941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340710052591748"/>
          <c:y val="0.17783813924608821"/>
          <c:w val="0.42118795451078567"/>
          <c:h val="0.54802126010984742"/>
        </c:manualLayout>
      </c:layout>
      <c:barChart>
        <c:barDir val="col"/>
        <c:grouping val="percentStacked"/>
        <c:varyColors val="0"/>
        <c:ser>
          <c:idx val="0"/>
          <c:order val="0"/>
          <c:tx>
            <c:strRef>
              <c:f>Sheet1!$A$2</c:f>
              <c:strCache>
                <c:ptCount val="1"/>
                <c:pt idx="0">
                  <c:v>Prefer not to say</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(715)</c:v>
                </c:pt>
              </c:strCache>
            </c:strRef>
          </c:cat>
          <c:val>
            <c:numRef>
              <c:f>Sheet1!$B$2:$B$2</c:f>
              <c:numCache>
                <c:formatCode>0%</c:formatCode>
                <c:ptCount val="1"/>
                <c:pt idx="0">
                  <c:v>4.7899999999999998E-2</c:v>
                </c:pt>
              </c:numCache>
            </c:numRef>
          </c:val>
          <c:extLst>
            <c:ext xmlns:c16="http://schemas.microsoft.com/office/drawing/2014/chart" uri="{C3380CC4-5D6E-409C-BE32-E72D297353CC}">
              <c16:uniqueId val="{00000000-46DB-4948-8376-3BBFD979A9B9}"/>
            </c:ext>
          </c:extLst>
        </c:ser>
        <c:ser>
          <c:idx val="1"/>
          <c:order val="1"/>
          <c:tx>
            <c:strRef>
              <c:f>Sheet1!$A$3</c:f>
              <c:strCache>
                <c:ptCount val="1"/>
                <c:pt idx="0">
                  <c:v>All of the time</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(715)</c:v>
                </c:pt>
              </c:strCache>
            </c:strRef>
          </c:cat>
          <c:val>
            <c:numRef>
              <c:f>Sheet1!$B$3:$B$3</c:f>
              <c:numCache>
                <c:formatCode>0%</c:formatCode>
                <c:ptCount val="1"/>
                <c:pt idx="0">
                  <c:v>3.1800000000000002E-2</c:v>
                </c:pt>
              </c:numCache>
            </c:numRef>
          </c:val>
          <c:extLst>
            <c:ext xmlns:c16="http://schemas.microsoft.com/office/drawing/2014/chart" uri="{C3380CC4-5D6E-409C-BE32-E72D297353CC}">
              <c16:uniqueId val="{00000001-46DB-4948-8376-3BBFD979A9B9}"/>
            </c:ext>
          </c:extLst>
        </c:ser>
        <c:ser>
          <c:idx val="2"/>
          <c:order val="2"/>
          <c:tx>
            <c:strRef>
              <c:f>Sheet1!$A$4</c:f>
              <c:strCache>
                <c:ptCount val="1"/>
                <c:pt idx="0">
                  <c:v>Most of the time</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(715)</c:v>
                </c:pt>
              </c:strCache>
            </c:strRef>
          </c:cat>
          <c:val>
            <c:numRef>
              <c:f>Sheet1!$B$4:$B$4</c:f>
              <c:numCache>
                <c:formatCode>0%</c:formatCode>
                <c:ptCount val="1"/>
                <c:pt idx="0">
                  <c:v>9.9600000000000008E-2</c:v>
                </c:pt>
              </c:numCache>
            </c:numRef>
          </c:val>
          <c:extLst>
            <c:ext xmlns:c16="http://schemas.microsoft.com/office/drawing/2014/chart" uri="{C3380CC4-5D6E-409C-BE32-E72D297353CC}">
              <c16:uniqueId val="{00000002-46DB-4948-8376-3BBFD979A9B9}"/>
            </c:ext>
          </c:extLst>
        </c:ser>
        <c:ser>
          <c:idx val="3"/>
          <c:order val="3"/>
          <c:tx>
            <c:strRef>
              <c:f>Sheet1!$A$5</c:f>
              <c:strCache>
                <c:ptCount val="1"/>
                <c:pt idx="0">
                  <c:v>Sometimes</c:v>
                </c:pt>
              </c:strCache>
            </c:strRef>
          </c:tx>
          <c:spPr>
            <a:solidFill>
              <a:schemeClr val="bg1">
                <a:lumMod val="75000"/>
              </a:schemeClr>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(715)</c:v>
                </c:pt>
              </c:strCache>
            </c:strRef>
          </c:cat>
          <c:val>
            <c:numRef>
              <c:f>Sheet1!$B$5:$B$5</c:f>
              <c:numCache>
                <c:formatCode>0%</c:formatCode>
                <c:ptCount val="1"/>
                <c:pt idx="0">
                  <c:v>0.19390000000000002</c:v>
                </c:pt>
              </c:numCache>
            </c:numRef>
          </c:val>
          <c:extLst>
            <c:ext xmlns:c16="http://schemas.microsoft.com/office/drawing/2014/chart" uri="{C3380CC4-5D6E-409C-BE32-E72D297353CC}">
              <c16:uniqueId val="{00000003-46DB-4948-8376-3BBFD979A9B9}"/>
            </c:ext>
          </c:extLst>
        </c:ser>
        <c:ser>
          <c:idx val="4"/>
          <c:order val="4"/>
          <c:tx>
            <c:strRef>
              <c:f>Sheet1!$A$6</c:f>
              <c:strCache>
                <c:ptCount val="1"/>
                <c:pt idx="0">
                  <c:v>Rarely</c:v>
                </c:pt>
              </c:strCache>
            </c:strRef>
          </c:tx>
          <c:spPr>
            <a:solidFill>
              <a:srgbClr val="4A9B8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Sheet1!$B$1:$B$1</c:f>
              <c:strCache>
                <c:ptCount val="1"/>
                <c:pt idx="0">
                  <c:v>Total
(715)</c:v>
                </c:pt>
              </c:strCache>
            </c:strRef>
          </c:cat>
          <c:val>
            <c:numRef>
              <c:f>Sheet1!$B$6:$B$6</c:f>
              <c:numCache>
                <c:formatCode>0%</c:formatCode>
                <c:ptCount val="1"/>
                <c:pt idx="0">
                  <c:v>0.1827</c:v>
                </c:pt>
              </c:numCache>
            </c:numRef>
          </c:val>
          <c:extLst>
            <c:ext xmlns:c16="http://schemas.microsoft.com/office/drawing/2014/chart" uri="{C3380CC4-5D6E-409C-BE32-E72D297353CC}">
              <c16:uniqueId val="{00000004-46DB-4948-8376-3BBFD979A9B9}"/>
            </c:ext>
          </c:extLst>
        </c:ser>
        <c:ser>
          <c:idx val="5"/>
          <c:order val="5"/>
          <c:tx>
            <c:strRef>
              <c:f>Sheet1!$A$7</c:f>
              <c:strCache>
                <c:ptCount val="1"/>
                <c:pt idx="0">
                  <c:v>Never</c:v>
                </c:pt>
              </c:strCache>
            </c:strRef>
          </c:tx>
          <c:spPr>
            <a:solidFill>
              <a:srgbClr val="316857"/>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Sheet1!$B$1:$B$1</c:f>
              <c:strCache>
                <c:ptCount val="1"/>
                <c:pt idx="0">
                  <c:v>Total
(715)</c:v>
                </c:pt>
              </c:strCache>
            </c:strRef>
          </c:cat>
          <c:val>
            <c:numRef>
              <c:f>Sheet1!$B$7:$B$7</c:f>
              <c:numCache>
                <c:formatCode>0%</c:formatCode>
                <c:ptCount val="1"/>
                <c:pt idx="0">
                  <c:v>0.44400000000000001</c:v>
                </c:pt>
              </c:numCache>
            </c:numRef>
          </c:val>
          <c:extLst>
            <c:ext xmlns:c16="http://schemas.microsoft.com/office/drawing/2014/chart" uri="{C3380CC4-5D6E-409C-BE32-E72D297353CC}">
              <c16:uniqueId val="{00000005-46DB-4948-8376-3BBFD979A9B9}"/>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0.17758513561384925"/>
          <c:w val="0.57172591850205501"/>
          <c:h val="0.55326019136353566"/>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630363409940002"/>
          <c:y val="0.17783813924608821"/>
          <c:w val="0.39829163364655268"/>
          <c:h val="0.54802126010984742"/>
        </c:manualLayout>
      </c:layout>
      <c:barChart>
        <c:barDir val="col"/>
        <c:grouping val="percentStacked"/>
        <c:varyColors val="0"/>
        <c:ser>
          <c:idx val="0"/>
          <c:order val="0"/>
          <c:tx>
            <c:strRef>
              <c:f>Sheet1!$A$2</c:f>
              <c:strCache>
                <c:ptCount val="1"/>
                <c:pt idx="0">
                  <c:v>Prefer not to say</c:v>
                </c:pt>
              </c:strCache>
            </c:strRef>
          </c:tx>
          <c:spPr>
            <a:solidFill>
              <a:schemeClr val="accent5">
                <a:lumMod val="75000"/>
              </a:schemeClr>
            </a:solidFill>
          </c:spPr>
          <c:invertIfNegative val="0"/>
          <c:dLbls>
            <c:dLbl>
              <c:idx val="12"/>
              <c:delete val="1"/>
              <c:extLst>
                <c:ext xmlns:c15="http://schemas.microsoft.com/office/drawing/2012/chart" uri="{CE6537A1-D6FC-4f65-9D91-7224C49458BB}"/>
                <c:ext xmlns:c16="http://schemas.microsoft.com/office/drawing/2014/chart" uri="{C3380CC4-5D6E-409C-BE32-E72D297353CC}">
                  <c16:uniqueId val="{00000000-916F-4729-8092-E4EF8F62D200}"/>
                </c:ext>
              </c:extLst>
            </c:dLbl>
            <c:dLbl>
              <c:idx val="13"/>
              <c:delete val="1"/>
              <c:extLst>
                <c:ext xmlns:c15="http://schemas.microsoft.com/office/drawing/2012/chart" uri="{CE6537A1-D6FC-4f65-9D91-7224C49458BB}"/>
                <c:ext xmlns:c16="http://schemas.microsoft.com/office/drawing/2014/chart" uri="{C3380CC4-5D6E-409C-BE32-E72D297353CC}">
                  <c16:uniqueId val="{00000001-916F-4729-8092-E4EF8F62D200}"/>
                </c:ext>
              </c:extLst>
            </c:dLbl>
            <c:dLbl>
              <c:idx val="14"/>
              <c:delete val="1"/>
              <c:extLst>
                <c:ext xmlns:c15="http://schemas.microsoft.com/office/drawing/2012/chart" uri="{CE6537A1-D6FC-4f65-9D91-7224C49458BB}"/>
                <c:ext xmlns:c16="http://schemas.microsoft.com/office/drawing/2014/chart" uri="{C3380CC4-5D6E-409C-BE32-E72D297353CC}">
                  <c16:uniqueId val="{00000002-916F-4729-8092-E4EF8F62D20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Total
(715)</c:v>
                </c:pt>
              </c:strCache>
            </c:strRef>
          </c:cat>
          <c:val>
            <c:numRef>
              <c:f>Sheet1!$B$2</c:f>
              <c:numCache>
                <c:formatCode>0%</c:formatCode>
                <c:ptCount val="1"/>
                <c:pt idx="0">
                  <c:v>4.7E-2</c:v>
                </c:pt>
              </c:numCache>
            </c:numRef>
          </c:val>
          <c:extLst>
            <c:ext xmlns:c16="http://schemas.microsoft.com/office/drawing/2014/chart" uri="{C3380CC4-5D6E-409C-BE32-E72D297353CC}">
              <c16:uniqueId val="{00000003-916F-4729-8092-E4EF8F62D200}"/>
            </c:ext>
          </c:extLst>
        </c:ser>
        <c:ser>
          <c:idx val="1"/>
          <c:order val="1"/>
          <c:tx>
            <c:strRef>
              <c:f>Sheet1!$A$3</c:f>
              <c:strCache>
                <c:ptCount val="1"/>
                <c:pt idx="0">
                  <c:v>Finding it very difficult</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Total
(715)</c:v>
                </c:pt>
              </c:strCache>
            </c:strRef>
          </c:cat>
          <c:val>
            <c:numRef>
              <c:f>Sheet1!$B$3</c:f>
              <c:numCache>
                <c:formatCode>0%</c:formatCode>
                <c:ptCount val="1"/>
                <c:pt idx="0">
                  <c:v>3.0099999999999998E-2</c:v>
                </c:pt>
              </c:numCache>
            </c:numRef>
          </c:val>
          <c:extLst>
            <c:ext xmlns:c16="http://schemas.microsoft.com/office/drawing/2014/chart" uri="{C3380CC4-5D6E-409C-BE32-E72D297353CC}">
              <c16:uniqueId val="{00000004-916F-4729-8092-E4EF8F62D200}"/>
            </c:ext>
          </c:extLst>
        </c:ser>
        <c:ser>
          <c:idx val="2"/>
          <c:order val="2"/>
          <c:tx>
            <c:strRef>
              <c:f>Sheet1!$A$4</c:f>
              <c:strCache>
                <c:ptCount val="1"/>
                <c:pt idx="0">
                  <c:v>Finding it quite difficult</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Total
(715)</c:v>
                </c:pt>
              </c:strCache>
            </c:strRef>
          </c:cat>
          <c:val>
            <c:numRef>
              <c:f>Sheet1!$B$4</c:f>
              <c:numCache>
                <c:formatCode>0%</c:formatCode>
                <c:ptCount val="1"/>
                <c:pt idx="0">
                  <c:v>9.3599999999999989E-2</c:v>
                </c:pt>
              </c:numCache>
            </c:numRef>
          </c:val>
          <c:extLst>
            <c:ext xmlns:c16="http://schemas.microsoft.com/office/drawing/2014/chart" uri="{C3380CC4-5D6E-409C-BE32-E72D297353CC}">
              <c16:uniqueId val="{00000005-916F-4729-8092-E4EF8F62D200}"/>
            </c:ext>
          </c:extLst>
        </c:ser>
        <c:ser>
          <c:idx val="3"/>
          <c:order val="3"/>
          <c:tx>
            <c:strRef>
              <c:f>Sheet1!$A$5</c:f>
              <c:strCache>
                <c:ptCount val="1"/>
                <c:pt idx="0">
                  <c:v>Just about getting by</c:v>
                </c:pt>
              </c:strCache>
            </c:strRef>
          </c:tx>
          <c:spPr>
            <a:solidFill>
              <a:schemeClr val="bg1">
                <a:lumMod val="75000"/>
              </a:schemeClr>
            </a:solidFill>
          </c:spPr>
          <c:invertIfNegative val="0"/>
          <c:dLbls>
            <c:dLbl>
              <c:idx val="12"/>
              <c:delete val="1"/>
              <c:extLst>
                <c:ext xmlns:c15="http://schemas.microsoft.com/office/drawing/2012/chart" uri="{CE6537A1-D6FC-4f65-9D91-7224C49458BB}"/>
                <c:ext xmlns:c16="http://schemas.microsoft.com/office/drawing/2014/chart" uri="{C3380CC4-5D6E-409C-BE32-E72D297353CC}">
                  <c16:uniqueId val="{00000006-916F-4729-8092-E4EF8F62D200}"/>
                </c:ext>
              </c:extLst>
            </c:dLbl>
            <c:dLbl>
              <c:idx val="13"/>
              <c:delete val="1"/>
              <c:extLst>
                <c:ext xmlns:c15="http://schemas.microsoft.com/office/drawing/2012/chart" uri="{CE6537A1-D6FC-4f65-9D91-7224C49458BB}"/>
                <c:ext xmlns:c16="http://schemas.microsoft.com/office/drawing/2014/chart" uri="{C3380CC4-5D6E-409C-BE32-E72D297353CC}">
                  <c16:uniqueId val="{00000007-916F-4729-8092-E4EF8F62D200}"/>
                </c:ext>
              </c:extLst>
            </c:dLbl>
            <c:dLbl>
              <c:idx val="14"/>
              <c:delete val="1"/>
              <c:extLst>
                <c:ext xmlns:c15="http://schemas.microsoft.com/office/drawing/2012/chart" uri="{CE6537A1-D6FC-4f65-9D91-7224C49458BB}"/>
                <c:ext xmlns:c16="http://schemas.microsoft.com/office/drawing/2014/chart" uri="{C3380CC4-5D6E-409C-BE32-E72D297353CC}">
                  <c16:uniqueId val="{00000008-916F-4729-8092-E4EF8F62D200}"/>
                </c:ext>
              </c:extLst>
            </c:dLbl>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Total
(715)</c:v>
                </c:pt>
              </c:strCache>
            </c:strRef>
          </c:cat>
          <c:val>
            <c:numRef>
              <c:f>Sheet1!$B$5</c:f>
              <c:numCache>
                <c:formatCode>0%</c:formatCode>
                <c:ptCount val="1"/>
                <c:pt idx="0">
                  <c:v>0.28039999999999998</c:v>
                </c:pt>
              </c:numCache>
            </c:numRef>
          </c:val>
          <c:extLst>
            <c:ext xmlns:c16="http://schemas.microsoft.com/office/drawing/2014/chart" uri="{C3380CC4-5D6E-409C-BE32-E72D297353CC}">
              <c16:uniqueId val="{00000009-916F-4729-8092-E4EF8F62D200}"/>
            </c:ext>
          </c:extLst>
        </c:ser>
        <c:ser>
          <c:idx val="4"/>
          <c:order val="4"/>
          <c:tx>
            <c:strRef>
              <c:f>Sheet1!$A$6</c:f>
              <c:strCache>
                <c:ptCount val="1"/>
                <c:pt idx="0">
                  <c:v>Doing alright</c:v>
                </c:pt>
              </c:strCache>
            </c:strRef>
          </c:tx>
          <c:spPr>
            <a:solidFill>
              <a:schemeClr val="accent3">
                <a:lumMod val="75000"/>
              </a:schemeClr>
            </a:solidFill>
          </c:spPr>
          <c:invertIfNegative val="0"/>
          <c:dLbls>
            <c:dLbl>
              <c:idx val="12"/>
              <c:delete val="1"/>
              <c:extLst>
                <c:ext xmlns:c15="http://schemas.microsoft.com/office/drawing/2012/chart" uri="{CE6537A1-D6FC-4f65-9D91-7224C49458BB}"/>
                <c:ext xmlns:c16="http://schemas.microsoft.com/office/drawing/2014/chart" uri="{C3380CC4-5D6E-409C-BE32-E72D297353CC}">
                  <c16:uniqueId val="{0000000A-916F-4729-8092-E4EF8F62D200}"/>
                </c:ext>
              </c:extLst>
            </c:dLbl>
            <c:dLbl>
              <c:idx val="13"/>
              <c:delete val="1"/>
              <c:extLst>
                <c:ext xmlns:c15="http://schemas.microsoft.com/office/drawing/2012/chart" uri="{CE6537A1-D6FC-4f65-9D91-7224C49458BB}"/>
                <c:ext xmlns:c16="http://schemas.microsoft.com/office/drawing/2014/chart" uri="{C3380CC4-5D6E-409C-BE32-E72D297353CC}">
                  <c16:uniqueId val="{0000000B-916F-4729-8092-E4EF8F62D200}"/>
                </c:ext>
              </c:extLst>
            </c:dLbl>
            <c:dLbl>
              <c:idx val="14"/>
              <c:delete val="1"/>
              <c:extLst>
                <c:ext xmlns:c15="http://schemas.microsoft.com/office/drawing/2012/chart" uri="{CE6537A1-D6FC-4f65-9D91-7224C49458BB}"/>
                <c:ext xmlns:c16="http://schemas.microsoft.com/office/drawing/2014/chart" uri="{C3380CC4-5D6E-409C-BE32-E72D297353CC}">
                  <c16:uniqueId val="{0000000C-916F-4729-8092-E4EF8F62D20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f>
              <c:strCache>
                <c:ptCount val="1"/>
                <c:pt idx="0">
                  <c:v>Total
(715)</c:v>
                </c:pt>
              </c:strCache>
            </c:strRef>
          </c:cat>
          <c:val>
            <c:numRef>
              <c:f>Sheet1!$B$6</c:f>
              <c:numCache>
                <c:formatCode>0%</c:formatCode>
                <c:ptCount val="1"/>
                <c:pt idx="0">
                  <c:v>0.3906</c:v>
                </c:pt>
              </c:numCache>
            </c:numRef>
          </c:val>
          <c:extLst>
            <c:ext xmlns:c16="http://schemas.microsoft.com/office/drawing/2014/chart" uri="{C3380CC4-5D6E-409C-BE32-E72D297353CC}">
              <c16:uniqueId val="{0000000D-916F-4729-8092-E4EF8F62D200}"/>
            </c:ext>
          </c:extLst>
        </c:ser>
        <c:ser>
          <c:idx val="5"/>
          <c:order val="5"/>
          <c:tx>
            <c:strRef>
              <c:f>Sheet1!$A$7</c:f>
              <c:strCache>
                <c:ptCount val="1"/>
                <c:pt idx="0">
                  <c:v>Living comfortably/well</c:v>
                </c:pt>
              </c:strCache>
            </c:strRef>
          </c:tx>
          <c:spPr>
            <a:solidFill>
              <a:schemeClr val="accent3">
                <a:lumMod val="50000"/>
              </a:schemeClr>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f>
              <c:strCache>
                <c:ptCount val="1"/>
                <c:pt idx="0">
                  <c:v>Total
(715)</c:v>
                </c:pt>
              </c:strCache>
            </c:strRef>
          </c:cat>
          <c:val>
            <c:numRef>
              <c:f>Sheet1!$B$7</c:f>
              <c:numCache>
                <c:formatCode>0%</c:formatCode>
                <c:ptCount val="1"/>
                <c:pt idx="0">
                  <c:v>0.15839999999999999</c:v>
                </c:pt>
              </c:numCache>
            </c:numRef>
          </c:val>
          <c:extLst>
            <c:ext xmlns:c16="http://schemas.microsoft.com/office/drawing/2014/chart" uri="{C3380CC4-5D6E-409C-BE32-E72D297353CC}">
              <c16:uniqueId val="{0000000E-916F-4729-8092-E4EF8F62D200}"/>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0.17758513561384925"/>
          <c:w val="0.6018913921280048"/>
          <c:h val="0.59180693156240904"/>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340351638810502"/>
          <c:y val="0.17783813924608821"/>
          <c:w val="0.4511920266261486"/>
          <c:h val="0.54802126010984742"/>
        </c:manualLayout>
      </c:layout>
      <c:barChart>
        <c:barDir val="col"/>
        <c:grouping val="percentStacked"/>
        <c:varyColors val="0"/>
        <c:ser>
          <c:idx val="0"/>
          <c:order val="0"/>
          <c:tx>
            <c:strRef>
              <c:f>Sheet1!$A$2</c:f>
              <c:strCache>
                <c:ptCount val="1"/>
                <c:pt idx="0">
                  <c:v>Prefer not to say</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(715)</c:v>
                </c:pt>
              </c:strCache>
            </c:strRef>
          </c:cat>
          <c:val>
            <c:numRef>
              <c:f>Sheet1!$B$2:$B$2</c:f>
              <c:numCache>
                <c:formatCode>0%</c:formatCode>
                <c:ptCount val="1"/>
                <c:pt idx="0">
                  <c:v>3.3300000000000003E-2</c:v>
                </c:pt>
              </c:numCache>
            </c:numRef>
          </c:val>
          <c:extLst>
            <c:ext xmlns:c16="http://schemas.microsoft.com/office/drawing/2014/chart" uri="{C3380CC4-5D6E-409C-BE32-E72D297353CC}">
              <c16:uniqueId val="{00000000-55DE-488B-9DE6-F3031B29631E}"/>
            </c:ext>
          </c:extLst>
        </c:ser>
        <c:ser>
          <c:idx val="1"/>
          <c:order val="1"/>
          <c:tx>
            <c:strRef>
              <c:f>Sheet1!$A$3</c:f>
              <c:strCache>
                <c:ptCount val="1"/>
                <c:pt idx="0">
                  <c:v>A lot worse</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(715)</c:v>
                </c:pt>
              </c:strCache>
            </c:strRef>
          </c:cat>
          <c:val>
            <c:numRef>
              <c:f>Sheet1!$B$3:$B$3</c:f>
              <c:numCache>
                <c:formatCode>0%</c:formatCode>
                <c:ptCount val="1"/>
                <c:pt idx="0">
                  <c:v>0.10619999999999999</c:v>
                </c:pt>
              </c:numCache>
            </c:numRef>
          </c:val>
          <c:extLst>
            <c:ext xmlns:c16="http://schemas.microsoft.com/office/drawing/2014/chart" uri="{C3380CC4-5D6E-409C-BE32-E72D297353CC}">
              <c16:uniqueId val="{00000001-55DE-488B-9DE6-F3031B29631E}"/>
            </c:ext>
          </c:extLst>
        </c:ser>
        <c:ser>
          <c:idx val="2"/>
          <c:order val="2"/>
          <c:tx>
            <c:strRef>
              <c:f>Sheet1!$A$4</c:f>
              <c:strCache>
                <c:ptCount val="1"/>
                <c:pt idx="0">
                  <c:v>A bit worse</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(715)</c:v>
                </c:pt>
              </c:strCache>
            </c:strRef>
          </c:cat>
          <c:val>
            <c:numRef>
              <c:f>Sheet1!$B$4:$B$4</c:f>
              <c:numCache>
                <c:formatCode>0%</c:formatCode>
                <c:ptCount val="1"/>
                <c:pt idx="0">
                  <c:v>0.29499999999999998</c:v>
                </c:pt>
              </c:numCache>
            </c:numRef>
          </c:val>
          <c:extLst>
            <c:ext xmlns:c16="http://schemas.microsoft.com/office/drawing/2014/chart" uri="{C3380CC4-5D6E-409C-BE32-E72D297353CC}">
              <c16:uniqueId val="{00000002-55DE-488B-9DE6-F3031B29631E}"/>
            </c:ext>
          </c:extLst>
        </c:ser>
        <c:ser>
          <c:idx val="3"/>
          <c:order val="3"/>
          <c:tx>
            <c:strRef>
              <c:f>Sheet1!$A$5</c:f>
              <c:strCache>
                <c:ptCount val="1"/>
                <c:pt idx="0">
                  <c:v>Stay the same</c:v>
                </c:pt>
              </c:strCache>
            </c:strRef>
          </c:tx>
          <c:spPr>
            <a:solidFill>
              <a:schemeClr val="bg1">
                <a:lumMod val="75000"/>
              </a:schemeClr>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(715)</c:v>
                </c:pt>
              </c:strCache>
            </c:strRef>
          </c:cat>
          <c:val>
            <c:numRef>
              <c:f>Sheet1!$B$5:$B$5</c:f>
              <c:numCache>
                <c:formatCode>0%</c:formatCode>
                <c:ptCount val="1"/>
                <c:pt idx="0">
                  <c:v>0.31069999999999998</c:v>
                </c:pt>
              </c:numCache>
            </c:numRef>
          </c:val>
          <c:extLst>
            <c:ext xmlns:c16="http://schemas.microsoft.com/office/drawing/2014/chart" uri="{C3380CC4-5D6E-409C-BE32-E72D297353CC}">
              <c16:uniqueId val="{00000003-55DE-488B-9DE6-F3031B29631E}"/>
            </c:ext>
          </c:extLst>
        </c:ser>
        <c:ser>
          <c:idx val="4"/>
          <c:order val="4"/>
          <c:tx>
            <c:strRef>
              <c:f>Sheet1!$A$6</c:f>
              <c:strCache>
                <c:ptCount val="1"/>
                <c:pt idx="0">
                  <c:v>A bit better</c:v>
                </c:pt>
              </c:strCache>
            </c:strRef>
          </c:tx>
          <c:spPr>
            <a:solidFill>
              <a:srgbClr val="4A9B8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Sheet1!$B$1:$B$1</c:f>
              <c:strCache>
                <c:ptCount val="1"/>
                <c:pt idx="0">
                  <c:v>Total
(715)</c:v>
                </c:pt>
              </c:strCache>
            </c:strRef>
          </c:cat>
          <c:val>
            <c:numRef>
              <c:f>Sheet1!$B$6:$B$6</c:f>
              <c:numCache>
                <c:formatCode>0%</c:formatCode>
                <c:ptCount val="1"/>
                <c:pt idx="0">
                  <c:v>0.2122</c:v>
                </c:pt>
              </c:numCache>
            </c:numRef>
          </c:val>
          <c:extLst>
            <c:ext xmlns:c16="http://schemas.microsoft.com/office/drawing/2014/chart" uri="{C3380CC4-5D6E-409C-BE32-E72D297353CC}">
              <c16:uniqueId val="{00000004-55DE-488B-9DE6-F3031B29631E}"/>
            </c:ext>
          </c:extLst>
        </c:ser>
        <c:ser>
          <c:idx val="5"/>
          <c:order val="5"/>
          <c:tx>
            <c:strRef>
              <c:f>Sheet1!$A$7</c:f>
              <c:strCache>
                <c:ptCount val="1"/>
                <c:pt idx="0">
                  <c:v>A lot better</c:v>
                </c:pt>
              </c:strCache>
            </c:strRef>
          </c:tx>
          <c:spPr>
            <a:solidFill>
              <a:srgbClr val="316857"/>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Sheet1!$B$1:$B$1</c:f>
              <c:strCache>
                <c:ptCount val="1"/>
                <c:pt idx="0">
                  <c:v>Total
(715)</c:v>
                </c:pt>
              </c:strCache>
            </c:strRef>
          </c:cat>
          <c:val>
            <c:numRef>
              <c:f>Sheet1!$B$7:$B$7</c:f>
              <c:numCache>
                <c:formatCode>0%</c:formatCode>
                <c:ptCount val="1"/>
                <c:pt idx="0">
                  <c:v>4.2699999999999995E-2</c:v>
                </c:pt>
              </c:numCache>
            </c:numRef>
          </c:val>
          <c:extLst>
            <c:ext xmlns:c16="http://schemas.microsoft.com/office/drawing/2014/chart" uri="{C3380CC4-5D6E-409C-BE32-E72D297353CC}">
              <c16:uniqueId val="{00000005-55DE-488B-9DE6-F3031B29631E}"/>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0.17758513561384925"/>
          <c:w val="0.57341512401044781"/>
          <c:h val="0.55326019136353566"/>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9359338820287"/>
          <c:y val="0.2349394187415344"/>
          <c:w val="0.29433813187185687"/>
          <c:h val="0.54826482163731238"/>
        </c:manualLayout>
      </c:layout>
      <c:barChart>
        <c:barDir val="col"/>
        <c:grouping val="percentStacked"/>
        <c:varyColors val="0"/>
        <c:ser>
          <c:idx val="0"/>
          <c:order val="0"/>
          <c:tx>
            <c:strRef>
              <c:f>Sheet1!$A$2</c:f>
              <c:strCache>
                <c:ptCount val="1"/>
                <c:pt idx="0">
                  <c:v>Don't know / can't say</c:v>
                </c:pt>
              </c:strCache>
            </c:strRef>
          </c:tx>
          <c:spPr>
            <a:solidFill>
              <a:srgbClr val="588894"/>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AFBA-45FB-98DB-F27313CED67B}"/>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Sheet1!$B$2:$D$2</c:f>
              <c:numCache>
                <c:formatCode>0%</c:formatCode>
                <c:ptCount val="3"/>
                <c:pt idx="0">
                  <c:v>5.0000000000000001E-3</c:v>
                </c:pt>
                <c:pt idx="1">
                  <c:v>6.5000000000000006E-3</c:v>
                </c:pt>
                <c:pt idx="2">
                  <c:v>0</c:v>
                </c:pt>
              </c:numCache>
            </c:numRef>
          </c:val>
          <c:extLst>
            <c:ext xmlns:c16="http://schemas.microsoft.com/office/drawing/2014/chart" uri="{C3380CC4-5D6E-409C-BE32-E72D297353CC}">
              <c16:uniqueId val="{00000001-AFBA-45FB-98DB-F27313CED67B}"/>
            </c:ext>
          </c:extLst>
        </c:ser>
        <c:ser>
          <c:idx val="1"/>
          <c:order val="1"/>
          <c:tx>
            <c:strRef>
              <c:f>Sheet1!$A$3</c:f>
              <c:strCache>
                <c:ptCount val="1"/>
                <c:pt idx="0">
                  <c:v>Very difficult</c:v>
                </c:pt>
              </c:strCache>
            </c:strRef>
          </c:tx>
          <c:spPr>
            <a:solidFill>
              <a:srgbClr val="9F12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Sheet1!$B$3:$D$3</c:f>
              <c:numCache>
                <c:formatCode>0%</c:formatCode>
                <c:ptCount val="3"/>
                <c:pt idx="0">
                  <c:v>2.0499999999999997E-2</c:v>
                </c:pt>
                <c:pt idx="1">
                  <c:v>1.3500000000000002E-2</c:v>
                </c:pt>
                <c:pt idx="2">
                  <c:v>4.5100000000000001E-2</c:v>
                </c:pt>
              </c:numCache>
            </c:numRef>
          </c:val>
          <c:extLst>
            <c:ext xmlns:c16="http://schemas.microsoft.com/office/drawing/2014/chart" uri="{C3380CC4-5D6E-409C-BE32-E72D297353CC}">
              <c16:uniqueId val="{00000002-AFBA-45FB-98DB-F27313CED67B}"/>
            </c:ext>
          </c:extLst>
        </c:ser>
        <c:ser>
          <c:idx val="2"/>
          <c:order val="2"/>
          <c:tx>
            <c:strRef>
              <c:f>Sheet1!$A$4</c:f>
              <c:strCache>
                <c:ptCount val="1"/>
                <c:pt idx="0">
                  <c:v>Fairly difficult</c:v>
                </c:pt>
              </c:strCache>
            </c:strRef>
          </c:tx>
          <c:spPr>
            <a:solidFill>
              <a:srgbClr val="EE6B7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Sheet1!$B$4:$D$4</c:f>
              <c:numCache>
                <c:formatCode>0%</c:formatCode>
                <c:ptCount val="3"/>
                <c:pt idx="0">
                  <c:v>0.10189999999999999</c:v>
                </c:pt>
                <c:pt idx="1">
                  <c:v>8.8200000000000001E-2</c:v>
                </c:pt>
                <c:pt idx="2">
                  <c:v>0.15039999999999998</c:v>
                </c:pt>
              </c:numCache>
            </c:numRef>
          </c:val>
          <c:extLst>
            <c:ext xmlns:c16="http://schemas.microsoft.com/office/drawing/2014/chart" uri="{C3380CC4-5D6E-409C-BE32-E72D297353CC}">
              <c16:uniqueId val="{00000003-AFBA-45FB-98DB-F27313CED67B}"/>
            </c:ext>
          </c:extLst>
        </c:ser>
        <c:ser>
          <c:idx val="3"/>
          <c:order val="3"/>
          <c:tx>
            <c:strRef>
              <c:f>Sheet1!$A$5</c:f>
              <c:strCache>
                <c:ptCount val="1"/>
                <c:pt idx="0">
                  <c:v>Neither easy nor difficult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Sheet1!$B$5:$D$5</c:f>
              <c:numCache>
                <c:formatCode>0%</c:formatCode>
                <c:ptCount val="3"/>
                <c:pt idx="0">
                  <c:v>0.41850000000000004</c:v>
                </c:pt>
                <c:pt idx="1">
                  <c:v>0.45169999999999999</c:v>
                </c:pt>
                <c:pt idx="2">
                  <c:v>0.30079999999999996</c:v>
                </c:pt>
              </c:numCache>
            </c:numRef>
          </c:val>
          <c:extLst>
            <c:ext xmlns:c16="http://schemas.microsoft.com/office/drawing/2014/chart" uri="{C3380CC4-5D6E-409C-BE32-E72D297353CC}">
              <c16:uniqueId val="{00000004-AFBA-45FB-98DB-F27313CED67B}"/>
            </c:ext>
          </c:extLst>
        </c:ser>
        <c:ser>
          <c:idx val="4"/>
          <c:order val="4"/>
          <c:tx>
            <c:strRef>
              <c:f>Sheet1!$A$6</c:f>
              <c:strCache>
                <c:ptCount val="1"/>
                <c:pt idx="0">
                  <c:v>Fairly easy</c:v>
                </c:pt>
              </c:strCache>
            </c:strRef>
          </c:tx>
          <c:spPr>
            <a:solidFill>
              <a:srgbClr val="4A9B8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Sheet1!$B$6:$D$6</c:f>
              <c:numCache>
                <c:formatCode>0%</c:formatCode>
                <c:ptCount val="3"/>
                <c:pt idx="0">
                  <c:v>0.26719999999999999</c:v>
                </c:pt>
                <c:pt idx="1">
                  <c:v>0.25569999999999998</c:v>
                </c:pt>
                <c:pt idx="2">
                  <c:v>0.30829999999999996</c:v>
                </c:pt>
              </c:numCache>
            </c:numRef>
          </c:val>
          <c:extLst>
            <c:ext xmlns:c16="http://schemas.microsoft.com/office/drawing/2014/chart" uri="{C3380CC4-5D6E-409C-BE32-E72D297353CC}">
              <c16:uniqueId val="{00000005-AFBA-45FB-98DB-F27313CED67B}"/>
            </c:ext>
          </c:extLst>
        </c:ser>
        <c:ser>
          <c:idx val="5"/>
          <c:order val="5"/>
          <c:tx>
            <c:strRef>
              <c:f>Sheet1!$A$7</c:f>
              <c:strCache>
                <c:ptCount val="1"/>
                <c:pt idx="0">
                  <c:v>Very easy</c:v>
                </c:pt>
              </c:strCache>
            </c:strRef>
          </c:tx>
          <c:spPr>
            <a:solidFill>
              <a:srgbClr val="3168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Sheet1!$B$7:$D$7</c:f>
              <c:numCache>
                <c:formatCode>0%</c:formatCode>
                <c:ptCount val="3"/>
                <c:pt idx="0">
                  <c:v>0.18690000000000001</c:v>
                </c:pt>
                <c:pt idx="1">
                  <c:v>0.1845</c:v>
                </c:pt>
                <c:pt idx="2">
                  <c:v>0.19550000000000001</c:v>
                </c:pt>
              </c:numCache>
            </c:numRef>
          </c:val>
          <c:extLst>
            <c:ext xmlns:c16="http://schemas.microsoft.com/office/drawing/2014/chart" uri="{C3380CC4-5D6E-409C-BE32-E72D297353CC}">
              <c16:uniqueId val="{00000006-AFBA-45FB-98DB-F27313CED67B}"/>
            </c:ext>
          </c:extLst>
        </c:ser>
        <c:dLbls>
          <c:dLblPos val="ctr"/>
          <c:showLegendKey val="0"/>
          <c:showVal val="1"/>
          <c:showCatName val="0"/>
          <c:showSerName val="0"/>
          <c:showPercent val="0"/>
          <c:showBubbleSize val="0"/>
        </c:dLbls>
        <c:gapWidth val="40"/>
        <c:overlap val="100"/>
        <c:axId val="750704832"/>
        <c:axId val="750702208"/>
      </c:barChart>
      <c:catAx>
        <c:axId val="750704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750702208"/>
        <c:crosses val="autoZero"/>
        <c:auto val="1"/>
        <c:lblAlgn val="ctr"/>
        <c:lblOffset val="100"/>
        <c:noMultiLvlLbl val="0"/>
      </c:catAx>
      <c:valAx>
        <c:axId val="750702208"/>
        <c:scaling>
          <c:orientation val="minMax"/>
        </c:scaling>
        <c:delete val="1"/>
        <c:axPos val="l"/>
        <c:numFmt formatCode="0%" sourceLinked="1"/>
        <c:majorTickMark val="out"/>
        <c:minorTickMark val="none"/>
        <c:tickLblPos val="nextTo"/>
        <c:crossAx val="750704832"/>
        <c:crosses val="autoZero"/>
        <c:crossBetween val="between"/>
      </c:valAx>
      <c:spPr>
        <a:noFill/>
        <a:ln>
          <a:noFill/>
        </a:ln>
        <a:effectLst/>
      </c:spPr>
    </c:plotArea>
    <c:legend>
      <c:legendPos val="l"/>
      <c:layout>
        <c:manualLayout>
          <c:xMode val="edge"/>
          <c:yMode val="edge"/>
          <c:x val="6.5969062587412251E-3"/>
          <c:y val="0.23106085751807542"/>
          <c:w val="0.18219336133585151"/>
          <c:h val="0.54463056462103987"/>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Century Gothic" panose="020B0502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04268856778439"/>
          <c:y val="2.2263058192000629E-2"/>
          <c:w val="0.50033893573267596"/>
          <c:h val="0.95547388361599872"/>
        </c:manualLayout>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8"/>
            <c:invertIfNegative val="0"/>
            <c:bubble3D val="0"/>
            <c:spPr>
              <a:solidFill>
                <a:schemeClr val="accent6"/>
              </a:solidFill>
              <a:ln>
                <a:noFill/>
              </a:ln>
              <a:effectLst/>
            </c:spPr>
            <c:extLst>
              <c:ext xmlns:c16="http://schemas.microsoft.com/office/drawing/2014/chart" uri="{C3380CC4-5D6E-409C-BE32-E72D297353CC}">
                <c16:uniqueId val="{00000001-413D-470B-B46E-B76FF0C72251}"/>
              </c:ext>
            </c:extLst>
          </c:dPt>
          <c:dPt>
            <c:idx val="10"/>
            <c:invertIfNegative val="0"/>
            <c:bubble3D val="0"/>
            <c:spPr>
              <a:solidFill>
                <a:schemeClr val="accent6"/>
              </a:solidFill>
              <a:ln>
                <a:noFill/>
              </a:ln>
              <a:effectLst/>
            </c:spPr>
            <c:extLst>
              <c:ext xmlns:c16="http://schemas.microsoft.com/office/drawing/2014/chart" uri="{C3380CC4-5D6E-409C-BE32-E72D297353CC}">
                <c16:uniqueId val="{00000003-413D-470B-B46E-B76FF0C72251}"/>
              </c:ext>
            </c:extLst>
          </c:dPt>
          <c:dPt>
            <c:idx val="11"/>
            <c:invertIfNegative val="0"/>
            <c:bubble3D val="0"/>
            <c:spPr>
              <a:solidFill>
                <a:schemeClr val="accent6"/>
              </a:solidFill>
              <a:ln>
                <a:noFill/>
              </a:ln>
              <a:effectLst/>
            </c:spPr>
            <c:extLst>
              <c:ext xmlns:c16="http://schemas.microsoft.com/office/drawing/2014/chart" uri="{C3380CC4-5D6E-409C-BE32-E72D297353CC}">
                <c16:uniqueId val="{00000005-413D-470B-B46E-B76FF0C72251}"/>
              </c:ext>
            </c:extLst>
          </c:dPt>
          <c:dPt>
            <c:idx val="12"/>
            <c:invertIfNegative val="0"/>
            <c:bubble3D val="0"/>
            <c:spPr>
              <a:solidFill>
                <a:schemeClr val="accent6"/>
              </a:solidFill>
              <a:ln>
                <a:noFill/>
              </a:ln>
              <a:effectLst/>
            </c:spPr>
            <c:extLst>
              <c:ext xmlns:c16="http://schemas.microsoft.com/office/drawing/2014/chart" uri="{C3380CC4-5D6E-409C-BE32-E72D297353CC}">
                <c16:uniqueId val="{00000007-413D-470B-B46E-B76FF0C72251}"/>
              </c:ext>
            </c:extLst>
          </c:dPt>
          <c:dPt>
            <c:idx val="13"/>
            <c:invertIfNegative val="0"/>
            <c:bubble3D val="0"/>
            <c:spPr>
              <a:solidFill>
                <a:schemeClr val="accent6"/>
              </a:solidFill>
              <a:ln>
                <a:noFill/>
              </a:ln>
              <a:effectLst/>
            </c:spPr>
            <c:extLst>
              <c:ext xmlns:c16="http://schemas.microsoft.com/office/drawing/2014/chart" uri="{C3380CC4-5D6E-409C-BE32-E72D297353CC}">
                <c16:uniqueId val="{00000009-413D-470B-B46E-B76FF0C72251}"/>
              </c:ext>
            </c:extLst>
          </c:dPt>
          <c:dPt>
            <c:idx val="14"/>
            <c:invertIfNegative val="0"/>
            <c:bubble3D val="0"/>
            <c:spPr>
              <a:solidFill>
                <a:schemeClr val="accent6"/>
              </a:solidFill>
              <a:ln>
                <a:noFill/>
              </a:ln>
              <a:effectLst/>
            </c:spPr>
            <c:extLst>
              <c:ext xmlns:c16="http://schemas.microsoft.com/office/drawing/2014/chart" uri="{C3380CC4-5D6E-409C-BE32-E72D297353CC}">
                <c16:uniqueId val="{0000000B-413D-470B-B46E-B76FF0C72251}"/>
              </c:ext>
            </c:extLst>
          </c:dPt>
          <c:dPt>
            <c:idx val="15"/>
            <c:invertIfNegative val="0"/>
            <c:bubble3D val="0"/>
            <c:spPr>
              <a:solidFill>
                <a:schemeClr val="accent6"/>
              </a:solidFill>
              <a:ln>
                <a:noFill/>
              </a:ln>
              <a:effectLst/>
            </c:spPr>
            <c:extLst>
              <c:ext xmlns:c16="http://schemas.microsoft.com/office/drawing/2014/chart" uri="{C3380CC4-5D6E-409C-BE32-E72D297353CC}">
                <c16:uniqueId val="{0000000D-413D-470B-B46E-B76FF0C72251}"/>
              </c:ext>
            </c:extLst>
          </c:dPt>
          <c:dPt>
            <c:idx val="16"/>
            <c:invertIfNegative val="0"/>
            <c:bubble3D val="0"/>
            <c:spPr>
              <a:solidFill>
                <a:schemeClr val="accent6"/>
              </a:solidFill>
              <a:ln>
                <a:noFill/>
              </a:ln>
              <a:effectLst/>
            </c:spPr>
            <c:extLst>
              <c:ext xmlns:c16="http://schemas.microsoft.com/office/drawing/2014/chart" uri="{C3380CC4-5D6E-409C-BE32-E72D297353CC}">
                <c16:uniqueId val="{0000000F-413D-470B-B46E-B76FF0C72251}"/>
              </c:ext>
            </c:extLst>
          </c:dPt>
          <c:dPt>
            <c:idx val="19"/>
            <c:invertIfNegative val="0"/>
            <c:bubble3D val="0"/>
            <c:spPr>
              <a:solidFill>
                <a:schemeClr val="accent6"/>
              </a:solidFill>
              <a:ln>
                <a:noFill/>
              </a:ln>
              <a:effectLst/>
            </c:spPr>
            <c:extLst>
              <c:ext xmlns:c16="http://schemas.microsoft.com/office/drawing/2014/chart" uri="{C3380CC4-5D6E-409C-BE32-E72D297353CC}">
                <c16:uniqueId val="{00000011-413D-470B-B46E-B76FF0C72251}"/>
              </c:ext>
            </c:extLst>
          </c:dPt>
          <c:dPt>
            <c:idx val="20"/>
            <c:invertIfNegative val="0"/>
            <c:bubble3D val="0"/>
            <c:spPr>
              <a:solidFill>
                <a:schemeClr val="accent6"/>
              </a:solidFill>
              <a:ln>
                <a:noFill/>
              </a:ln>
              <a:effectLst/>
            </c:spPr>
            <c:extLst>
              <c:ext xmlns:c16="http://schemas.microsoft.com/office/drawing/2014/chart" uri="{C3380CC4-5D6E-409C-BE32-E72D297353CC}">
                <c16:uniqueId val="{00000013-413D-470B-B46E-B76FF0C72251}"/>
              </c:ext>
            </c:extLst>
          </c:dPt>
          <c:dPt>
            <c:idx val="21"/>
            <c:invertIfNegative val="0"/>
            <c:bubble3D val="0"/>
            <c:spPr>
              <a:solidFill>
                <a:schemeClr val="accent6"/>
              </a:solidFill>
              <a:ln>
                <a:noFill/>
              </a:ln>
              <a:effectLst/>
            </c:spPr>
            <c:extLst>
              <c:ext xmlns:c16="http://schemas.microsoft.com/office/drawing/2014/chart" uri="{C3380CC4-5D6E-409C-BE32-E72D297353CC}">
                <c16:uniqueId val="{00000015-413D-470B-B46E-B76FF0C72251}"/>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Total HH (582)</c:v>
                </c:pt>
                <c:pt idx="2">
                  <c:v>Medical (106)</c:v>
                </c:pt>
                <c:pt idx="3">
                  <c:v>Communications (68)</c:v>
                </c:pt>
                <c:pt idx="4">
                  <c:v>Lifestage (109)</c:v>
                </c:pt>
                <c:pt idx="5">
                  <c:v>Any (228)</c:v>
                </c:pt>
                <c:pt idx="7">
                  <c:v>Comfortable/alright (324)</c:v>
                </c:pt>
                <c:pt idx="8">
                  <c:v>Just getting by (157)</c:v>
                </c:pt>
                <c:pt idx="9">
                  <c:v>Difficult (68)</c:v>
                </c:pt>
                <c:pt idx="11">
                  <c:v>18-34 (48)</c:v>
                </c:pt>
                <c:pt idx="12">
                  <c:v>35-54 (181)</c:v>
                </c:pt>
                <c:pt idx="13">
                  <c:v>55+ (344)</c:v>
                </c:pt>
                <c:pt idx="15">
                  <c:v>Male (290)</c:v>
                </c:pt>
                <c:pt idx="16">
                  <c:v>Female (266)</c:v>
                </c:pt>
                <c:pt idx="18">
                  <c:v>ABC1 (374)</c:v>
                </c:pt>
                <c:pt idx="19">
                  <c:v>C2DE (139)</c:v>
                </c:pt>
                <c:pt idx="21">
                  <c:v>Under 15.6k (81)</c:v>
                </c:pt>
                <c:pt idx="22">
                  <c:v>£15.6k to £36.4k (159)</c:v>
                </c:pt>
                <c:pt idx="23">
                  <c:v>£36.4k-to £52k (86)</c:v>
                </c:pt>
                <c:pt idx="24">
                  <c:v>£52k + (91)</c:v>
                </c:pt>
                <c:pt idx="26">
                  <c:v>Yes (252)</c:v>
                </c:pt>
                <c:pt idx="27">
                  <c:v>No (310)</c:v>
                </c:pt>
              </c:strCache>
            </c:strRef>
          </c:cat>
          <c:val>
            <c:numRef>
              <c:f>Sheet1!$B$2:$B$29</c:f>
              <c:numCache>
                <c:formatCode>General</c:formatCode>
                <c:ptCount val="28"/>
                <c:pt idx="0" formatCode="0%">
                  <c:v>0.1017</c:v>
                </c:pt>
                <c:pt idx="2" formatCode="0%">
                  <c:v>0.14649999999999999</c:v>
                </c:pt>
                <c:pt idx="3" formatCode="0%">
                  <c:v>0.14319999999999999</c:v>
                </c:pt>
                <c:pt idx="4" formatCode="0%">
                  <c:v>5.2600000000000001E-2</c:v>
                </c:pt>
                <c:pt idx="5" formatCode="0%">
                  <c:v>9.4499999999999987E-2</c:v>
                </c:pt>
                <c:pt idx="7" formatCode="0%">
                  <c:v>5.1000000000000004E-3</c:v>
                </c:pt>
                <c:pt idx="8" formatCode="0%">
                  <c:v>0.15140000000000001</c:v>
                </c:pt>
                <c:pt idx="9" formatCode="0%">
                  <c:v>0.45390000000000003</c:v>
                </c:pt>
                <c:pt idx="11" formatCode="0%">
                  <c:v>0.22120000000000001</c:v>
                </c:pt>
                <c:pt idx="12" formatCode="0%">
                  <c:v>0.11349999999999999</c:v>
                </c:pt>
                <c:pt idx="13" formatCode="0%">
                  <c:v>5.62E-2</c:v>
                </c:pt>
                <c:pt idx="15" formatCode="0%">
                  <c:v>6.0199999999999997E-2</c:v>
                </c:pt>
                <c:pt idx="16" formatCode="0%">
                  <c:v>0.1283</c:v>
                </c:pt>
                <c:pt idx="18" formatCode="0%">
                  <c:v>7.400000000000001E-2</c:v>
                </c:pt>
                <c:pt idx="19" formatCode="0%">
                  <c:v>0.1862</c:v>
                </c:pt>
                <c:pt idx="21" formatCode="0%">
                  <c:v>0.215</c:v>
                </c:pt>
                <c:pt idx="22" formatCode="0%">
                  <c:v>9.1700000000000004E-2</c:v>
                </c:pt>
                <c:pt idx="23" formatCode="0%">
                  <c:v>0.1285</c:v>
                </c:pt>
                <c:pt idx="24" formatCode="0%">
                  <c:v>3.6900000000000002E-2</c:v>
                </c:pt>
                <c:pt idx="26" formatCode="0%">
                  <c:v>6.8199999999999997E-2</c:v>
                </c:pt>
                <c:pt idx="27" formatCode="0%">
                  <c:v>0.1168</c:v>
                </c:pt>
              </c:numCache>
            </c:numRef>
          </c:val>
          <c:extLst>
            <c:ext xmlns:c16="http://schemas.microsoft.com/office/drawing/2014/chart" uri="{C3380CC4-5D6E-409C-BE32-E72D297353CC}">
              <c16:uniqueId val="{00000016-413D-470B-B46E-B76FF0C72251}"/>
            </c:ext>
          </c:extLst>
        </c:ser>
        <c:dLbls>
          <c:dLblPos val="outEnd"/>
          <c:showLegendKey val="0"/>
          <c:showVal val="1"/>
          <c:showCatName val="0"/>
          <c:showSerName val="0"/>
          <c:showPercent val="0"/>
          <c:showBubbleSize val="0"/>
        </c:dLbls>
        <c:gapWidth val="40"/>
        <c:axId val="1000328640"/>
        <c:axId val="1000328968"/>
      </c:barChart>
      <c:catAx>
        <c:axId val="100032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1000328968"/>
        <c:crosses val="autoZero"/>
        <c:auto val="1"/>
        <c:lblAlgn val="ctr"/>
        <c:lblOffset val="100"/>
        <c:noMultiLvlLbl val="0"/>
      </c:catAx>
      <c:valAx>
        <c:axId val="1000328968"/>
        <c:scaling>
          <c:orientation val="minMax"/>
          <c:max val="1"/>
        </c:scaling>
        <c:delete val="1"/>
        <c:axPos val="t"/>
        <c:numFmt formatCode="0%" sourceLinked="1"/>
        <c:majorTickMark val="out"/>
        <c:minorTickMark val="none"/>
        <c:tickLblPos val="nextTo"/>
        <c:crossAx val="100032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9359338820287"/>
          <c:y val="0.2349394187415344"/>
          <c:w val="0.29433813187185687"/>
          <c:h val="0.54826482163731238"/>
        </c:manualLayout>
      </c:layout>
      <c:barChart>
        <c:barDir val="col"/>
        <c:grouping val="percentStacked"/>
        <c:varyColors val="0"/>
        <c:ser>
          <c:idx val="0"/>
          <c:order val="0"/>
          <c:tx>
            <c:strRef>
              <c:f>Sheet1!$A$2</c:f>
              <c:strCache>
                <c:ptCount val="1"/>
                <c:pt idx="0">
                  <c:v>Don't know / can't say</c:v>
                </c:pt>
              </c:strCache>
            </c:strRef>
          </c:tx>
          <c:spPr>
            <a:solidFill>
              <a:srgbClr val="588894"/>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4289-4CFC-A8EC-C20030424612}"/>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Sheet1!$B$2:$D$2</c:f>
              <c:numCache>
                <c:formatCode>0%</c:formatCode>
                <c:ptCount val="3"/>
                <c:pt idx="0">
                  <c:v>3.1899999999999998E-2</c:v>
                </c:pt>
                <c:pt idx="1">
                  <c:v>3.8699999999999998E-2</c:v>
                </c:pt>
                <c:pt idx="2">
                  <c:v>7.4999999999999997E-3</c:v>
                </c:pt>
              </c:numCache>
            </c:numRef>
          </c:val>
          <c:extLst>
            <c:ext xmlns:c16="http://schemas.microsoft.com/office/drawing/2014/chart" uri="{C3380CC4-5D6E-409C-BE32-E72D297353CC}">
              <c16:uniqueId val="{00000000-87F3-4A20-A3B2-5E924C8FB931}"/>
            </c:ext>
          </c:extLst>
        </c:ser>
        <c:ser>
          <c:idx val="1"/>
          <c:order val="1"/>
          <c:tx>
            <c:strRef>
              <c:f>Sheet1!$A$3</c:f>
              <c:strCache>
                <c:ptCount val="1"/>
                <c:pt idx="0">
                  <c:v>Very difficult</c:v>
                </c:pt>
              </c:strCache>
            </c:strRef>
          </c:tx>
          <c:spPr>
            <a:solidFill>
              <a:srgbClr val="9F12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Sheet1!$B$3:$D$3</c:f>
              <c:numCache>
                <c:formatCode>0%</c:formatCode>
                <c:ptCount val="3"/>
                <c:pt idx="0">
                  <c:v>0.1192</c:v>
                </c:pt>
                <c:pt idx="1">
                  <c:v>0.1295</c:v>
                </c:pt>
                <c:pt idx="2">
                  <c:v>8.2699999999999996E-2</c:v>
                </c:pt>
              </c:numCache>
            </c:numRef>
          </c:val>
          <c:extLst>
            <c:ext xmlns:c16="http://schemas.microsoft.com/office/drawing/2014/chart" uri="{C3380CC4-5D6E-409C-BE32-E72D297353CC}">
              <c16:uniqueId val="{00000005-87F3-4A20-A3B2-5E924C8FB931}"/>
            </c:ext>
          </c:extLst>
        </c:ser>
        <c:ser>
          <c:idx val="2"/>
          <c:order val="2"/>
          <c:tx>
            <c:strRef>
              <c:f>Sheet1!$A$4</c:f>
              <c:strCache>
                <c:ptCount val="1"/>
                <c:pt idx="0">
                  <c:v>Fairly difficult</c:v>
                </c:pt>
              </c:strCache>
            </c:strRef>
          </c:tx>
          <c:spPr>
            <a:solidFill>
              <a:srgbClr val="EE6B7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Sheet1!$B$4:$D$4</c:f>
              <c:numCache>
                <c:formatCode>0%</c:formatCode>
                <c:ptCount val="3"/>
                <c:pt idx="0">
                  <c:v>0.32159999999999994</c:v>
                </c:pt>
                <c:pt idx="1">
                  <c:v>0.34020000000000006</c:v>
                </c:pt>
                <c:pt idx="2">
                  <c:v>0.25559999999999999</c:v>
                </c:pt>
              </c:numCache>
            </c:numRef>
          </c:val>
          <c:extLst>
            <c:ext xmlns:c16="http://schemas.microsoft.com/office/drawing/2014/chart" uri="{C3380CC4-5D6E-409C-BE32-E72D297353CC}">
              <c16:uniqueId val="{00000006-87F3-4A20-A3B2-5E924C8FB931}"/>
            </c:ext>
          </c:extLst>
        </c:ser>
        <c:ser>
          <c:idx val="3"/>
          <c:order val="3"/>
          <c:tx>
            <c:strRef>
              <c:f>Sheet1!$A$5</c:f>
              <c:strCache>
                <c:ptCount val="1"/>
                <c:pt idx="0">
                  <c:v>Neither easy nor difficult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Sheet1!$B$5:$D$5</c:f>
              <c:numCache>
                <c:formatCode>0%</c:formatCode>
                <c:ptCount val="3"/>
                <c:pt idx="0">
                  <c:v>0.33380000000000004</c:v>
                </c:pt>
                <c:pt idx="1">
                  <c:v>0.35159999999999997</c:v>
                </c:pt>
                <c:pt idx="2">
                  <c:v>0.2707</c:v>
                </c:pt>
              </c:numCache>
            </c:numRef>
          </c:val>
          <c:extLst>
            <c:ext xmlns:c16="http://schemas.microsoft.com/office/drawing/2014/chart" uri="{C3380CC4-5D6E-409C-BE32-E72D297353CC}">
              <c16:uniqueId val="{00000007-87F3-4A20-A3B2-5E924C8FB931}"/>
            </c:ext>
          </c:extLst>
        </c:ser>
        <c:ser>
          <c:idx val="4"/>
          <c:order val="4"/>
          <c:tx>
            <c:strRef>
              <c:f>Sheet1!$A$6</c:f>
              <c:strCache>
                <c:ptCount val="1"/>
                <c:pt idx="0">
                  <c:v>Fairly easy</c:v>
                </c:pt>
              </c:strCache>
            </c:strRef>
          </c:tx>
          <c:spPr>
            <a:solidFill>
              <a:srgbClr val="4A9B8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Sheet1!$B$6:$D$6</c:f>
              <c:numCache>
                <c:formatCode>0%</c:formatCode>
                <c:ptCount val="3"/>
                <c:pt idx="0">
                  <c:v>0.1424</c:v>
                </c:pt>
                <c:pt idx="1">
                  <c:v>0.11470000000000001</c:v>
                </c:pt>
                <c:pt idx="2">
                  <c:v>0.24059999999999998</c:v>
                </c:pt>
              </c:numCache>
            </c:numRef>
          </c:val>
          <c:extLst>
            <c:ext xmlns:c16="http://schemas.microsoft.com/office/drawing/2014/chart" uri="{C3380CC4-5D6E-409C-BE32-E72D297353CC}">
              <c16:uniqueId val="{00000008-87F3-4A20-A3B2-5E924C8FB931}"/>
            </c:ext>
          </c:extLst>
        </c:ser>
        <c:ser>
          <c:idx val="5"/>
          <c:order val="5"/>
          <c:tx>
            <c:strRef>
              <c:f>Sheet1!$A$7</c:f>
              <c:strCache>
                <c:ptCount val="1"/>
                <c:pt idx="0">
                  <c:v>Very easy</c:v>
                </c:pt>
              </c:strCache>
            </c:strRef>
          </c:tx>
          <c:spPr>
            <a:solidFill>
              <a:srgbClr val="3168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Sheet1!$B$7:$D$7</c:f>
              <c:numCache>
                <c:formatCode>0%</c:formatCode>
                <c:ptCount val="3"/>
                <c:pt idx="0">
                  <c:v>5.1100000000000007E-2</c:v>
                </c:pt>
                <c:pt idx="1">
                  <c:v>2.52E-2</c:v>
                </c:pt>
                <c:pt idx="2">
                  <c:v>0.1429</c:v>
                </c:pt>
              </c:numCache>
            </c:numRef>
          </c:val>
          <c:extLst>
            <c:ext xmlns:c16="http://schemas.microsoft.com/office/drawing/2014/chart" uri="{C3380CC4-5D6E-409C-BE32-E72D297353CC}">
              <c16:uniqueId val="{00000009-87F3-4A20-A3B2-5E924C8FB931}"/>
            </c:ext>
          </c:extLst>
        </c:ser>
        <c:dLbls>
          <c:dLblPos val="ctr"/>
          <c:showLegendKey val="0"/>
          <c:showVal val="1"/>
          <c:showCatName val="0"/>
          <c:showSerName val="0"/>
          <c:showPercent val="0"/>
          <c:showBubbleSize val="0"/>
        </c:dLbls>
        <c:gapWidth val="40"/>
        <c:overlap val="100"/>
        <c:axId val="750704832"/>
        <c:axId val="750702208"/>
      </c:barChart>
      <c:catAx>
        <c:axId val="750704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750702208"/>
        <c:crosses val="autoZero"/>
        <c:auto val="1"/>
        <c:lblAlgn val="ctr"/>
        <c:lblOffset val="100"/>
        <c:noMultiLvlLbl val="0"/>
      </c:catAx>
      <c:valAx>
        <c:axId val="750702208"/>
        <c:scaling>
          <c:orientation val="minMax"/>
        </c:scaling>
        <c:delete val="1"/>
        <c:axPos val="l"/>
        <c:numFmt formatCode="0%" sourceLinked="1"/>
        <c:majorTickMark val="out"/>
        <c:minorTickMark val="none"/>
        <c:tickLblPos val="nextTo"/>
        <c:crossAx val="750704832"/>
        <c:crosses val="autoZero"/>
        <c:crossBetween val="between"/>
      </c:valAx>
      <c:spPr>
        <a:noFill/>
        <a:ln>
          <a:noFill/>
        </a:ln>
        <a:effectLst/>
      </c:spPr>
    </c:plotArea>
    <c:legend>
      <c:legendPos val="l"/>
      <c:layout>
        <c:manualLayout>
          <c:xMode val="edge"/>
          <c:yMode val="edge"/>
          <c:x val="6.5969062587412251E-3"/>
          <c:y val="0.23106085751807542"/>
          <c:w val="0.18219336133585151"/>
          <c:h val="0.54463056462103987"/>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Century Gothic" panose="020B0502020202020204" pitchFamily="34"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04268856778439"/>
          <c:y val="2.2263058192000629E-2"/>
          <c:w val="0.50033893573267596"/>
          <c:h val="0.95547388361599872"/>
        </c:manualLayout>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8"/>
            <c:invertIfNegative val="0"/>
            <c:bubble3D val="0"/>
            <c:spPr>
              <a:solidFill>
                <a:schemeClr val="accent6"/>
              </a:solidFill>
              <a:ln>
                <a:noFill/>
              </a:ln>
              <a:effectLst/>
            </c:spPr>
            <c:extLst>
              <c:ext xmlns:c16="http://schemas.microsoft.com/office/drawing/2014/chart" uri="{C3380CC4-5D6E-409C-BE32-E72D297353CC}">
                <c16:uniqueId val="{00000001-5F47-448A-9802-02378EF34AA4}"/>
              </c:ext>
            </c:extLst>
          </c:dPt>
          <c:dPt>
            <c:idx val="10"/>
            <c:invertIfNegative val="0"/>
            <c:bubble3D val="0"/>
            <c:spPr>
              <a:solidFill>
                <a:schemeClr val="accent6"/>
              </a:solidFill>
              <a:ln>
                <a:noFill/>
              </a:ln>
              <a:effectLst/>
            </c:spPr>
            <c:extLst>
              <c:ext xmlns:c16="http://schemas.microsoft.com/office/drawing/2014/chart" uri="{C3380CC4-5D6E-409C-BE32-E72D297353CC}">
                <c16:uniqueId val="{00000003-5F47-448A-9802-02378EF34AA4}"/>
              </c:ext>
            </c:extLst>
          </c:dPt>
          <c:dPt>
            <c:idx val="11"/>
            <c:invertIfNegative val="0"/>
            <c:bubble3D val="0"/>
            <c:spPr>
              <a:solidFill>
                <a:schemeClr val="accent6"/>
              </a:solidFill>
              <a:ln>
                <a:noFill/>
              </a:ln>
              <a:effectLst/>
            </c:spPr>
            <c:extLst>
              <c:ext xmlns:c16="http://schemas.microsoft.com/office/drawing/2014/chart" uri="{C3380CC4-5D6E-409C-BE32-E72D297353CC}">
                <c16:uniqueId val="{00000005-5F47-448A-9802-02378EF34AA4}"/>
              </c:ext>
            </c:extLst>
          </c:dPt>
          <c:dPt>
            <c:idx val="12"/>
            <c:invertIfNegative val="0"/>
            <c:bubble3D val="0"/>
            <c:spPr>
              <a:solidFill>
                <a:schemeClr val="accent6"/>
              </a:solidFill>
              <a:ln>
                <a:noFill/>
              </a:ln>
              <a:effectLst/>
            </c:spPr>
            <c:extLst>
              <c:ext xmlns:c16="http://schemas.microsoft.com/office/drawing/2014/chart" uri="{C3380CC4-5D6E-409C-BE32-E72D297353CC}">
                <c16:uniqueId val="{00000007-5F47-448A-9802-02378EF34AA4}"/>
              </c:ext>
            </c:extLst>
          </c:dPt>
          <c:dPt>
            <c:idx val="13"/>
            <c:invertIfNegative val="0"/>
            <c:bubble3D val="0"/>
            <c:spPr>
              <a:solidFill>
                <a:schemeClr val="accent6"/>
              </a:solidFill>
              <a:ln>
                <a:noFill/>
              </a:ln>
              <a:effectLst/>
            </c:spPr>
            <c:extLst>
              <c:ext xmlns:c16="http://schemas.microsoft.com/office/drawing/2014/chart" uri="{C3380CC4-5D6E-409C-BE32-E72D297353CC}">
                <c16:uniqueId val="{00000009-5F47-448A-9802-02378EF34AA4}"/>
              </c:ext>
            </c:extLst>
          </c:dPt>
          <c:dPt>
            <c:idx val="14"/>
            <c:invertIfNegative val="0"/>
            <c:bubble3D val="0"/>
            <c:spPr>
              <a:solidFill>
                <a:schemeClr val="accent6"/>
              </a:solidFill>
              <a:ln>
                <a:noFill/>
              </a:ln>
              <a:effectLst/>
            </c:spPr>
            <c:extLst>
              <c:ext xmlns:c16="http://schemas.microsoft.com/office/drawing/2014/chart" uri="{C3380CC4-5D6E-409C-BE32-E72D297353CC}">
                <c16:uniqueId val="{0000000B-5F47-448A-9802-02378EF34AA4}"/>
              </c:ext>
            </c:extLst>
          </c:dPt>
          <c:dPt>
            <c:idx val="15"/>
            <c:invertIfNegative val="0"/>
            <c:bubble3D val="0"/>
            <c:spPr>
              <a:solidFill>
                <a:schemeClr val="accent6"/>
              </a:solidFill>
              <a:ln>
                <a:noFill/>
              </a:ln>
              <a:effectLst/>
            </c:spPr>
            <c:extLst>
              <c:ext xmlns:c16="http://schemas.microsoft.com/office/drawing/2014/chart" uri="{C3380CC4-5D6E-409C-BE32-E72D297353CC}">
                <c16:uniqueId val="{0000000D-5F47-448A-9802-02378EF34AA4}"/>
              </c:ext>
            </c:extLst>
          </c:dPt>
          <c:dPt>
            <c:idx val="16"/>
            <c:invertIfNegative val="0"/>
            <c:bubble3D val="0"/>
            <c:spPr>
              <a:solidFill>
                <a:schemeClr val="accent6"/>
              </a:solidFill>
              <a:ln>
                <a:noFill/>
              </a:ln>
              <a:effectLst/>
            </c:spPr>
            <c:extLst>
              <c:ext xmlns:c16="http://schemas.microsoft.com/office/drawing/2014/chart" uri="{C3380CC4-5D6E-409C-BE32-E72D297353CC}">
                <c16:uniqueId val="{0000000F-5F47-448A-9802-02378EF34AA4}"/>
              </c:ext>
            </c:extLst>
          </c:dPt>
          <c:dPt>
            <c:idx val="19"/>
            <c:invertIfNegative val="0"/>
            <c:bubble3D val="0"/>
            <c:spPr>
              <a:solidFill>
                <a:schemeClr val="accent6"/>
              </a:solidFill>
              <a:ln>
                <a:noFill/>
              </a:ln>
              <a:effectLst/>
            </c:spPr>
            <c:extLst>
              <c:ext xmlns:c16="http://schemas.microsoft.com/office/drawing/2014/chart" uri="{C3380CC4-5D6E-409C-BE32-E72D297353CC}">
                <c16:uniqueId val="{00000011-5F47-448A-9802-02378EF34AA4}"/>
              </c:ext>
            </c:extLst>
          </c:dPt>
          <c:dPt>
            <c:idx val="20"/>
            <c:invertIfNegative val="0"/>
            <c:bubble3D val="0"/>
            <c:spPr>
              <a:solidFill>
                <a:schemeClr val="accent6"/>
              </a:solidFill>
              <a:ln>
                <a:noFill/>
              </a:ln>
              <a:effectLst/>
            </c:spPr>
            <c:extLst>
              <c:ext xmlns:c16="http://schemas.microsoft.com/office/drawing/2014/chart" uri="{C3380CC4-5D6E-409C-BE32-E72D297353CC}">
                <c16:uniqueId val="{00000017-5F47-448A-9802-02378EF34AA4}"/>
              </c:ext>
            </c:extLst>
          </c:dPt>
          <c:dPt>
            <c:idx val="21"/>
            <c:invertIfNegative val="0"/>
            <c:bubble3D val="0"/>
            <c:spPr>
              <a:solidFill>
                <a:schemeClr val="accent6"/>
              </a:solidFill>
              <a:ln>
                <a:noFill/>
              </a:ln>
              <a:effectLst/>
            </c:spPr>
            <c:extLst>
              <c:ext xmlns:c16="http://schemas.microsoft.com/office/drawing/2014/chart" uri="{C3380CC4-5D6E-409C-BE32-E72D297353CC}">
                <c16:uniqueId val="{00000019-5F47-448A-9802-02378EF34AA4}"/>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Total HH (582)</c:v>
                </c:pt>
                <c:pt idx="2">
                  <c:v>Medical (106)</c:v>
                </c:pt>
                <c:pt idx="3">
                  <c:v>Communications (68)</c:v>
                </c:pt>
                <c:pt idx="4">
                  <c:v>Lifestage (109)</c:v>
                </c:pt>
                <c:pt idx="5">
                  <c:v>Any (228)</c:v>
                </c:pt>
                <c:pt idx="7">
                  <c:v>Comfortable/alright (324)</c:v>
                </c:pt>
                <c:pt idx="8">
                  <c:v>Just getting by (157)</c:v>
                </c:pt>
                <c:pt idx="9">
                  <c:v>Difficult (68)</c:v>
                </c:pt>
                <c:pt idx="11">
                  <c:v>18-34 (48)</c:v>
                </c:pt>
                <c:pt idx="12">
                  <c:v>35-54 (181)</c:v>
                </c:pt>
                <c:pt idx="13">
                  <c:v>55+ (344)</c:v>
                </c:pt>
                <c:pt idx="15">
                  <c:v>Male (290)</c:v>
                </c:pt>
                <c:pt idx="16">
                  <c:v>Female (266)</c:v>
                </c:pt>
                <c:pt idx="18">
                  <c:v>ABC1 (374)</c:v>
                </c:pt>
                <c:pt idx="19">
                  <c:v>C2DE (139)</c:v>
                </c:pt>
                <c:pt idx="21">
                  <c:v>Under 15.6k (81)</c:v>
                </c:pt>
                <c:pt idx="22">
                  <c:v>£15.6k to £36.4k (159)</c:v>
                </c:pt>
                <c:pt idx="23">
                  <c:v>£36.4k-to £52k (86)</c:v>
                </c:pt>
                <c:pt idx="24">
                  <c:v>£52k + (91)</c:v>
                </c:pt>
                <c:pt idx="26">
                  <c:v>Yes (252)</c:v>
                </c:pt>
                <c:pt idx="27">
                  <c:v>No (310)</c:v>
                </c:pt>
              </c:strCache>
            </c:strRef>
          </c:cat>
          <c:val>
            <c:numRef>
              <c:f>Sheet1!$B$2:$B$29</c:f>
              <c:numCache>
                <c:formatCode>General</c:formatCode>
                <c:ptCount val="28"/>
                <c:pt idx="0" formatCode="0%">
                  <c:v>0.46970000000000001</c:v>
                </c:pt>
                <c:pt idx="2" formatCode="0%">
                  <c:v>0.54520000000000002</c:v>
                </c:pt>
                <c:pt idx="3" formatCode="0%">
                  <c:v>0.48460000000000003</c:v>
                </c:pt>
                <c:pt idx="4" formatCode="0%">
                  <c:v>0.34720000000000001</c:v>
                </c:pt>
                <c:pt idx="5" formatCode="0%">
                  <c:v>0.43469999999999998</c:v>
                </c:pt>
                <c:pt idx="7" formatCode="0%">
                  <c:v>0.27289999999999998</c:v>
                </c:pt>
                <c:pt idx="8" formatCode="0%">
                  <c:v>0.69680000000000009</c:v>
                </c:pt>
                <c:pt idx="9" formatCode="0%">
                  <c:v>0.90189999999999992</c:v>
                </c:pt>
                <c:pt idx="11" formatCode="0%">
                  <c:v>0.69779999999999998</c:v>
                </c:pt>
                <c:pt idx="12" formatCode="0%">
                  <c:v>0.59399999999999997</c:v>
                </c:pt>
                <c:pt idx="13" formatCode="0%">
                  <c:v>0.33200000000000002</c:v>
                </c:pt>
                <c:pt idx="15" formatCode="0%">
                  <c:v>0.38400000000000001</c:v>
                </c:pt>
                <c:pt idx="16" formatCode="0%">
                  <c:v>0.54520000000000002</c:v>
                </c:pt>
                <c:pt idx="18" formatCode="0%">
                  <c:v>0.41759999999999997</c:v>
                </c:pt>
                <c:pt idx="19" formatCode="0%">
                  <c:v>0.59119999999999995</c:v>
                </c:pt>
                <c:pt idx="21" formatCode="0%">
                  <c:v>0.60929999999999995</c:v>
                </c:pt>
                <c:pt idx="22" formatCode="0%">
                  <c:v>0.45329999999999998</c:v>
                </c:pt>
                <c:pt idx="23" formatCode="0%">
                  <c:v>0.51290000000000002</c:v>
                </c:pt>
                <c:pt idx="24" formatCode="0%">
                  <c:v>0.33649999999999997</c:v>
                </c:pt>
                <c:pt idx="26" formatCode="0%">
                  <c:v>0.37549999999999994</c:v>
                </c:pt>
                <c:pt idx="27" formatCode="0%">
                  <c:v>0.52959999999999996</c:v>
                </c:pt>
              </c:numCache>
            </c:numRef>
          </c:val>
          <c:extLst>
            <c:ext xmlns:c16="http://schemas.microsoft.com/office/drawing/2014/chart" uri="{C3380CC4-5D6E-409C-BE32-E72D297353CC}">
              <c16:uniqueId val="{0000001A-5F47-448A-9802-02378EF34AA4}"/>
            </c:ext>
          </c:extLst>
        </c:ser>
        <c:dLbls>
          <c:dLblPos val="outEnd"/>
          <c:showLegendKey val="0"/>
          <c:showVal val="1"/>
          <c:showCatName val="0"/>
          <c:showSerName val="0"/>
          <c:showPercent val="0"/>
          <c:showBubbleSize val="0"/>
        </c:dLbls>
        <c:gapWidth val="40"/>
        <c:axId val="1000328640"/>
        <c:axId val="1000328968"/>
      </c:barChart>
      <c:catAx>
        <c:axId val="100032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1000328968"/>
        <c:crosses val="autoZero"/>
        <c:auto val="1"/>
        <c:lblAlgn val="ctr"/>
        <c:lblOffset val="100"/>
        <c:noMultiLvlLbl val="0"/>
      </c:catAx>
      <c:valAx>
        <c:axId val="1000328968"/>
        <c:scaling>
          <c:orientation val="minMax"/>
          <c:max val="1"/>
        </c:scaling>
        <c:delete val="1"/>
        <c:axPos val="t"/>
        <c:numFmt formatCode="0%" sourceLinked="1"/>
        <c:majorTickMark val="out"/>
        <c:minorTickMark val="none"/>
        <c:tickLblPos val="nextTo"/>
        <c:crossAx val="100032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9359338820287"/>
          <c:y val="0.2349394187415344"/>
          <c:w val="0.29433813187185687"/>
          <c:h val="0.54826482163731238"/>
        </c:manualLayout>
      </c:layout>
      <c:barChart>
        <c:barDir val="col"/>
        <c:grouping val="percentStacked"/>
        <c:varyColors val="0"/>
        <c:ser>
          <c:idx val="0"/>
          <c:order val="0"/>
          <c:tx>
            <c:strRef>
              <c:f>Sheet1!$A$2</c:f>
              <c:strCache>
                <c:ptCount val="1"/>
                <c:pt idx="0">
                  <c:v>Don't know / can't say</c:v>
                </c:pt>
              </c:strCache>
            </c:strRef>
          </c:tx>
          <c:spPr>
            <a:solidFill>
              <a:srgbClr val="588894"/>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4289-4CFC-A8EC-C20030424612}"/>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Sheet1!$B$2:$D$2</c:f>
              <c:numCache>
                <c:formatCode>0%</c:formatCode>
                <c:ptCount val="3"/>
                <c:pt idx="0">
                  <c:v>3.1899999999999998E-2</c:v>
                </c:pt>
                <c:pt idx="1">
                  <c:v>3.8699999999999998E-2</c:v>
                </c:pt>
                <c:pt idx="2">
                  <c:v>7.4999999999999997E-3</c:v>
                </c:pt>
              </c:numCache>
            </c:numRef>
          </c:val>
          <c:extLst>
            <c:ext xmlns:c16="http://schemas.microsoft.com/office/drawing/2014/chart" uri="{C3380CC4-5D6E-409C-BE32-E72D297353CC}">
              <c16:uniqueId val="{00000000-87F3-4A20-A3B2-5E924C8FB931}"/>
            </c:ext>
          </c:extLst>
        </c:ser>
        <c:ser>
          <c:idx val="1"/>
          <c:order val="1"/>
          <c:tx>
            <c:strRef>
              <c:f>Sheet1!$A$3</c:f>
              <c:strCache>
                <c:ptCount val="1"/>
                <c:pt idx="0">
                  <c:v>Very difficult</c:v>
                </c:pt>
              </c:strCache>
            </c:strRef>
          </c:tx>
          <c:spPr>
            <a:solidFill>
              <a:srgbClr val="9F12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Sheet1!$B$3:$D$3</c:f>
              <c:numCache>
                <c:formatCode>0%</c:formatCode>
                <c:ptCount val="3"/>
                <c:pt idx="0">
                  <c:v>0.1192</c:v>
                </c:pt>
                <c:pt idx="1">
                  <c:v>0.1295</c:v>
                </c:pt>
                <c:pt idx="2">
                  <c:v>8.2699999999999996E-2</c:v>
                </c:pt>
              </c:numCache>
            </c:numRef>
          </c:val>
          <c:extLst>
            <c:ext xmlns:c16="http://schemas.microsoft.com/office/drawing/2014/chart" uri="{C3380CC4-5D6E-409C-BE32-E72D297353CC}">
              <c16:uniqueId val="{00000005-87F3-4A20-A3B2-5E924C8FB931}"/>
            </c:ext>
          </c:extLst>
        </c:ser>
        <c:ser>
          <c:idx val="2"/>
          <c:order val="2"/>
          <c:tx>
            <c:strRef>
              <c:f>Sheet1!$A$4</c:f>
              <c:strCache>
                <c:ptCount val="1"/>
                <c:pt idx="0">
                  <c:v>Fairly difficult</c:v>
                </c:pt>
              </c:strCache>
            </c:strRef>
          </c:tx>
          <c:spPr>
            <a:solidFill>
              <a:srgbClr val="EE6B7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Sheet1!$B$4:$D$4</c:f>
              <c:numCache>
                <c:formatCode>0%</c:formatCode>
                <c:ptCount val="3"/>
                <c:pt idx="0">
                  <c:v>0.32159999999999994</c:v>
                </c:pt>
                <c:pt idx="1">
                  <c:v>0.34020000000000006</c:v>
                </c:pt>
                <c:pt idx="2">
                  <c:v>0.25559999999999999</c:v>
                </c:pt>
              </c:numCache>
            </c:numRef>
          </c:val>
          <c:extLst>
            <c:ext xmlns:c16="http://schemas.microsoft.com/office/drawing/2014/chart" uri="{C3380CC4-5D6E-409C-BE32-E72D297353CC}">
              <c16:uniqueId val="{00000006-87F3-4A20-A3B2-5E924C8FB931}"/>
            </c:ext>
          </c:extLst>
        </c:ser>
        <c:ser>
          <c:idx val="3"/>
          <c:order val="3"/>
          <c:tx>
            <c:strRef>
              <c:f>Sheet1!$A$5</c:f>
              <c:strCache>
                <c:ptCount val="1"/>
                <c:pt idx="0">
                  <c:v>Neither easy nor difficult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Sheet1!$B$5:$D$5</c:f>
              <c:numCache>
                <c:formatCode>0%</c:formatCode>
                <c:ptCount val="3"/>
                <c:pt idx="0">
                  <c:v>0.33380000000000004</c:v>
                </c:pt>
                <c:pt idx="1">
                  <c:v>0.35159999999999997</c:v>
                </c:pt>
                <c:pt idx="2">
                  <c:v>0.2707</c:v>
                </c:pt>
              </c:numCache>
            </c:numRef>
          </c:val>
          <c:extLst>
            <c:ext xmlns:c16="http://schemas.microsoft.com/office/drawing/2014/chart" uri="{C3380CC4-5D6E-409C-BE32-E72D297353CC}">
              <c16:uniqueId val="{00000007-87F3-4A20-A3B2-5E924C8FB931}"/>
            </c:ext>
          </c:extLst>
        </c:ser>
        <c:ser>
          <c:idx val="4"/>
          <c:order val="4"/>
          <c:tx>
            <c:strRef>
              <c:f>Sheet1!$A$6</c:f>
              <c:strCache>
                <c:ptCount val="1"/>
                <c:pt idx="0">
                  <c:v>Fairly easy</c:v>
                </c:pt>
              </c:strCache>
            </c:strRef>
          </c:tx>
          <c:spPr>
            <a:solidFill>
              <a:srgbClr val="4A9B8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Sheet1!$B$6:$D$6</c:f>
              <c:numCache>
                <c:formatCode>0%</c:formatCode>
                <c:ptCount val="3"/>
                <c:pt idx="0">
                  <c:v>0.1424</c:v>
                </c:pt>
                <c:pt idx="1">
                  <c:v>0.11470000000000001</c:v>
                </c:pt>
                <c:pt idx="2">
                  <c:v>0.24059999999999998</c:v>
                </c:pt>
              </c:numCache>
            </c:numRef>
          </c:val>
          <c:extLst>
            <c:ext xmlns:c16="http://schemas.microsoft.com/office/drawing/2014/chart" uri="{C3380CC4-5D6E-409C-BE32-E72D297353CC}">
              <c16:uniqueId val="{00000008-87F3-4A20-A3B2-5E924C8FB931}"/>
            </c:ext>
          </c:extLst>
        </c:ser>
        <c:ser>
          <c:idx val="5"/>
          <c:order val="5"/>
          <c:tx>
            <c:strRef>
              <c:f>Sheet1!$A$7</c:f>
              <c:strCache>
                <c:ptCount val="1"/>
                <c:pt idx="0">
                  <c:v>Very easy</c:v>
                </c:pt>
              </c:strCache>
            </c:strRef>
          </c:tx>
          <c:spPr>
            <a:solidFill>
              <a:srgbClr val="3168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Sheet1!$B$7:$D$7</c:f>
              <c:numCache>
                <c:formatCode>0%</c:formatCode>
                <c:ptCount val="3"/>
                <c:pt idx="0">
                  <c:v>5.1100000000000007E-2</c:v>
                </c:pt>
                <c:pt idx="1">
                  <c:v>2.52E-2</c:v>
                </c:pt>
                <c:pt idx="2">
                  <c:v>0.1429</c:v>
                </c:pt>
              </c:numCache>
            </c:numRef>
          </c:val>
          <c:extLst>
            <c:ext xmlns:c16="http://schemas.microsoft.com/office/drawing/2014/chart" uri="{C3380CC4-5D6E-409C-BE32-E72D297353CC}">
              <c16:uniqueId val="{00000009-87F3-4A20-A3B2-5E924C8FB931}"/>
            </c:ext>
          </c:extLst>
        </c:ser>
        <c:dLbls>
          <c:dLblPos val="ctr"/>
          <c:showLegendKey val="0"/>
          <c:showVal val="1"/>
          <c:showCatName val="0"/>
          <c:showSerName val="0"/>
          <c:showPercent val="0"/>
          <c:showBubbleSize val="0"/>
        </c:dLbls>
        <c:gapWidth val="40"/>
        <c:overlap val="100"/>
        <c:axId val="750704832"/>
        <c:axId val="750702208"/>
      </c:barChart>
      <c:catAx>
        <c:axId val="750704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750702208"/>
        <c:crosses val="autoZero"/>
        <c:auto val="1"/>
        <c:lblAlgn val="ctr"/>
        <c:lblOffset val="100"/>
        <c:noMultiLvlLbl val="0"/>
      </c:catAx>
      <c:valAx>
        <c:axId val="750702208"/>
        <c:scaling>
          <c:orientation val="minMax"/>
        </c:scaling>
        <c:delete val="1"/>
        <c:axPos val="l"/>
        <c:numFmt formatCode="0%" sourceLinked="1"/>
        <c:majorTickMark val="out"/>
        <c:minorTickMark val="none"/>
        <c:tickLblPos val="nextTo"/>
        <c:crossAx val="750704832"/>
        <c:crosses val="autoZero"/>
        <c:crossBetween val="between"/>
      </c:valAx>
      <c:spPr>
        <a:noFill/>
        <a:ln>
          <a:noFill/>
        </a:ln>
        <a:effectLst/>
      </c:spPr>
    </c:plotArea>
    <c:legend>
      <c:legendPos val="l"/>
      <c:layout>
        <c:manualLayout>
          <c:xMode val="edge"/>
          <c:yMode val="edge"/>
          <c:x val="6.5969062587412251E-3"/>
          <c:y val="0.23106085751807542"/>
          <c:w val="0.18219336133585151"/>
          <c:h val="0.54463056462103987"/>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Century Gothic" panose="020B0502020202020204" pitchFamily="34" charset="0"/>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04268856778439"/>
          <c:y val="2.2263058192000629E-2"/>
          <c:w val="0.50033893573267596"/>
          <c:h val="0.95547388361599872"/>
        </c:manualLayout>
      </c:layout>
      <c:barChart>
        <c:barDir val="bar"/>
        <c:grouping val="clustered"/>
        <c:varyColors val="0"/>
        <c:ser>
          <c:idx val="0"/>
          <c:order val="0"/>
          <c:tx>
            <c:strRef>
              <c:f>Sheet1!$B$1</c:f>
              <c:strCache>
                <c:ptCount val="1"/>
                <c:pt idx="0">
                  <c:v>Series 1</c:v>
                </c:pt>
              </c:strCache>
            </c:strRef>
          </c:tx>
          <c:spPr>
            <a:solidFill>
              <a:srgbClr val="4A9B82"/>
            </a:solidFill>
            <a:ln>
              <a:noFill/>
            </a:ln>
            <a:effectLst/>
          </c:spPr>
          <c:invertIfNegative val="0"/>
          <c:dPt>
            <c:idx val="8"/>
            <c:invertIfNegative val="0"/>
            <c:bubble3D val="0"/>
            <c:spPr>
              <a:solidFill>
                <a:srgbClr val="4A9B82"/>
              </a:solidFill>
              <a:ln>
                <a:noFill/>
              </a:ln>
              <a:effectLst/>
            </c:spPr>
            <c:extLst>
              <c:ext xmlns:c16="http://schemas.microsoft.com/office/drawing/2014/chart" uri="{C3380CC4-5D6E-409C-BE32-E72D297353CC}">
                <c16:uniqueId val="{00000001-5F47-448A-9802-02378EF34AA4}"/>
              </c:ext>
            </c:extLst>
          </c:dPt>
          <c:dPt>
            <c:idx val="10"/>
            <c:invertIfNegative val="0"/>
            <c:bubble3D val="0"/>
            <c:spPr>
              <a:solidFill>
                <a:srgbClr val="4A9B82"/>
              </a:solidFill>
              <a:ln>
                <a:noFill/>
              </a:ln>
              <a:effectLst/>
            </c:spPr>
            <c:extLst>
              <c:ext xmlns:c16="http://schemas.microsoft.com/office/drawing/2014/chart" uri="{C3380CC4-5D6E-409C-BE32-E72D297353CC}">
                <c16:uniqueId val="{00000003-5F47-448A-9802-02378EF34AA4}"/>
              </c:ext>
            </c:extLst>
          </c:dPt>
          <c:dPt>
            <c:idx val="11"/>
            <c:invertIfNegative val="0"/>
            <c:bubble3D val="0"/>
            <c:spPr>
              <a:solidFill>
                <a:srgbClr val="4A9B82"/>
              </a:solidFill>
              <a:ln>
                <a:noFill/>
              </a:ln>
              <a:effectLst/>
            </c:spPr>
            <c:extLst>
              <c:ext xmlns:c16="http://schemas.microsoft.com/office/drawing/2014/chart" uri="{C3380CC4-5D6E-409C-BE32-E72D297353CC}">
                <c16:uniqueId val="{00000005-5F47-448A-9802-02378EF34AA4}"/>
              </c:ext>
            </c:extLst>
          </c:dPt>
          <c:dPt>
            <c:idx val="12"/>
            <c:invertIfNegative val="0"/>
            <c:bubble3D val="0"/>
            <c:spPr>
              <a:solidFill>
                <a:srgbClr val="4A9B82"/>
              </a:solidFill>
              <a:ln>
                <a:noFill/>
              </a:ln>
              <a:effectLst/>
            </c:spPr>
            <c:extLst>
              <c:ext xmlns:c16="http://schemas.microsoft.com/office/drawing/2014/chart" uri="{C3380CC4-5D6E-409C-BE32-E72D297353CC}">
                <c16:uniqueId val="{00000007-5F47-448A-9802-02378EF34AA4}"/>
              </c:ext>
            </c:extLst>
          </c:dPt>
          <c:dPt>
            <c:idx val="13"/>
            <c:invertIfNegative val="0"/>
            <c:bubble3D val="0"/>
            <c:spPr>
              <a:solidFill>
                <a:srgbClr val="4A9B82"/>
              </a:solidFill>
              <a:ln>
                <a:noFill/>
              </a:ln>
              <a:effectLst/>
            </c:spPr>
            <c:extLst>
              <c:ext xmlns:c16="http://schemas.microsoft.com/office/drawing/2014/chart" uri="{C3380CC4-5D6E-409C-BE32-E72D297353CC}">
                <c16:uniqueId val="{00000009-5F47-448A-9802-02378EF34AA4}"/>
              </c:ext>
            </c:extLst>
          </c:dPt>
          <c:dPt>
            <c:idx val="14"/>
            <c:invertIfNegative val="0"/>
            <c:bubble3D val="0"/>
            <c:spPr>
              <a:solidFill>
                <a:srgbClr val="4A9B82"/>
              </a:solidFill>
              <a:ln>
                <a:noFill/>
              </a:ln>
              <a:effectLst/>
            </c:spPr>
            <c:extLst>
              <c:ext xmlns:c16="http://schemas.microsoft.com/office/drawing/2014/chart" uri="{C3380CC4-5D6E-409C-BE32-E72D297353CC}">
                <c16:uniqueId val="{0000000B-5F47-448A-9802-02378EF34AA4}"/>
              </c:ext>
            </c:extLst>
          </c:dPt>
          <c:dPt>
            <c:idx val="15"/>
            <c:invertIfNegative val="0"/>
            <c:bubble3D val="0"/>
            <c:spPr>
              <a:solidFill>
                <a:srgbClr val="4A9B82"/>
              </a:solidFill>
              <a:ln>
                <a:noFill/>
              </a:ln>
              <a:effectLst/>
            </c:spPr>
            <c:extLst>
              <c:ext xmlns:c16="http://schemas.microsoft.com/office/drawing/2014/chart" uri="{C3380CC4-5D6E-409C-BE32-E72D297353CC}">
                <c16:uniqueId val="{0000000D-5F47-448A-9802-02378EF34AA4}"/>
              </c:ext>
            </c:extLst>
          </c:dPt>
          <c:dPt>
            <c:idx val="16"/>
            <c:invertIfNegative val="0"/>
            <c:bubble3D val="0"/>
            <c:spPr>
              <a:solidFill>
                <a:srgbClr val="4A9B82"/>
              </a:solidFill>
              <a:ln>
                <a:noFill/>
              </a:ln>
              <a:effectLst/>
            </c:spPr>
            <c:extLst>
              <c:ext xmlns:c16="http://schemas.microsoft.com/office/drawing/2014/chart" uri="{C3380CC4-5D6E-409C-BE32-E72D297353CC}">
                <c16:uniqueId val="{0000000F-5F47-448A-9802-02378EF34AA4}"/>
              </c:ext>
            </c:extLst>
          </c:dPt>
          <c:dPt>
            <c:idx val="19"/>
            <c:invertIfNegative val="0"/>
            <c:bubble3D val="0"/>
            <c:spPr>
              <a:solidFill>
                <a:srgbClr val="4A9B82"/>
              </a:solidFill>
              <a:ln>
                <a:noFill/>
              </a:ln>
              <a:effectLst/>
            </c:spPr>
            <c:extLst>
              <c:ext xmlns:c16="http://schemas.microsoft.com/office/drawing/2014/chart" uri="{C3380CC4-5D6E-409C-BE32-E72D297353CC}">
                <c16:uniqueId val="{00000011-5F47-448A-9802-02378EF34AA4}"/>
              </c:ext>
            </c:extLst>
          </c:dPt>
          <c:dPt>
            <c:idx val="20"/>
            <c:invertIfNegative val="0"/>
            <c:bubble3D val="0"/>
            <c:spPr>
              <a:solidFill>
                <a:srgbClr val="4A9B82"/>
              </a:solidFill>
              <a:ln>
                <a:noFill/>
              </a:ln>
              <a:effectLst/>
            </c:spPr>
            <c:extLst>
              <c:ext xmlns:c16="http://schemas.microsoft.com/office/drawing/2014/chart" uri="{C3380CC4-5D6E-409C-BE32-E72D297353CC}">
                <c16:uniqueId val="{00000017-5F47-448A-9802-02378EF34AA4}"/>
              </c:ext>
            </c:extLst>
          </c:dPt>
          <c:dPt>
            <c:idx val="21"/>
            <c:invertIfNegative val="0"/>
            <c:bubble3D val="0"/>
            <c:spPr>
              <a:solidFill>
                <a:srgbClr val="4A9B82"/>
              </a:solidFill>
              <a:ln>
                <a:noFill/>
              </a:ln>
              <a:effectLst/>
            </c:spPr>
            <c:extLst>
              <c:ext xmlns:c16="http://schemas.microsoft.com/office/drawing/2014/chart" uri="{C3380CC4-5D6E-409C-BE32-E72D297353CC}">
                <c16:uniqueId val="{00000019-5F47-448A-9802-02378EF34AA4}"/>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Sheet1!$A$2:$A$53</c:f>
              <c:strCache>
                <c:ptCount val="31"/>
                <c:pt idx="0">
                  <c:v>Total HH (582)</c:v>
                </c:pt>
                <c:pt idx="2">
                  <c:v>Medical (106)</c:v>
                </c:pt>
                <c:pt idx="3">
                  <c:v>Communications (68)</c:v>
                </c:pt>
                <c:pt idx="4">
                  <c:v>Lifestage (109)</c:v>
                </c:pt>
                <c:pt idx="5">
                  <c:v>Any (228)</c:v>
                </c:pt>
                <c:pt idx="7">
                  <c:v>Comfortable/alright (324)</c:v>
                </c:pt>
                <c:pt idx="8">
                  <c:v>Just getting by (157)</c:v>
                </c:pt>
                <c:pt idx="9">
                  <c:v>Difficult (68)</c:v>
                </c:pt>
                <c:pt idx="11">
                  <c:v>18-34 (48)</c:v>
                </c:pt>
                <c:pt idx="12">
                  <c:v>35-54 (181)</c:v>
                </c:pt>
                <c:pt idx="13">
                  <c:v>55+ (344)</c:v>
                </c:pt>
                <c:pt idx="15">
                  <c:v>Male (290)</c:v>
                </c:pt>
                <c:pt idx="16">
                  <c:v>Female (266)</c:v>
                </c:pt>
                <c:pt idx="18">
                  <c:v>ABC1 (374)</c:v>
                </c:pt>
                <c:pt idx="19">
                  <c:v>C2DE (139)</c:v>
                </c:pt>
                <c:pt idx="21">
                  <c:v>Under 15.6k (81)</c:v>
                </c:pt>
                <c:pt idx="22">
                  <c:v>£15.6k to £36.4k (159)</c:v>
                </c:pt>
                <c:pt idx="23">
                  <c:v>£36.4k-to £52k (86)</c:v>
                </c:pt>
                <c:pt idx="24">
                  <c:v>£52k + (91)</c:v>
                </c:pt>
                <c:pt idx="26">
                  <c:v>Yes (252)</c:v>
                </c:pt>
                <c:pt idx="27">
                  <c:v>No (310)</c:v>
                </c:pt>
                <c:pt idx="29">
                  <c:v>White (544)</c:v>
                </c:pt>
                <c:pt idx="30">
                  <c:v>Other (13)</c:v>
                </c:pt>
              </c:strCache>
            </c:strRef>
          </c:cat>
          <c:val>
            <c:numRef>
              <c:f>Sheet1!$B$2:$B$32</c:f>
              <c:numCache>
                <c:formatCode>General</c:formatCode>
                <c:ptCount val="31"/>
                <c:pt idx="0" formatCode="0%">
                  <c:v>0.14000000000000001</c:v>
                </c:pt>
                <c:pt idx="2" formatCode="0%">
                  <c:v>6.7299999999999999E-2</c:v>
                </c:pt>
                <c:pt idx="3" formatCode="0%">
                  <c:v>0.15590000000000001</c:v>
                </c:pt>
                <c:pt idx="4" formatCode="0%">
                  <c:v>0.15960000000000002</c:v>
                </c:pt>
                <c:pt idx="5" formatCode="0%">
                  <c:v>0.1323</c:v>
                </c:pt>
                <c:pt idx="7" formatCode="0%">
                  <c:v>0.2394</c:v>
                </c:pt>
                <c:pt idx="8" formatCode="0%">
                  <c:v>0</c:v>
                </c:pt>
                <c:pt idx="9" formatCode="0%">
                  <c:v>1.21E-2</c:v>
                </c:pt>
                <c:pt idx="11" formatCode="0%">
                  <c:v>6.5000000000000002E-2</c:v>
                </c:pt>
                <c:pt idx="12" formatCode="0%">
                  <c:v>0.10619999999999999</c:v>
                </c:pt>
                <c:pt idx="13" formatCode="0%">
                  <c:v>0.18379999999999999</c:v>
                </c:pt>
                <c:pt idx="15" formatCode="0%">
                  <c:v>0.1825</c:v>
                </c:pt>
                <c:pt idx="16" formatCode="0%">
                  <c:v>0.10349999999999999</c:v>
                </c:pt>
                <c:pt idx="18" formatCode="0%">
                  <c:v>0.17600000000000002</c:v>
                </c:pt>
                <c:pt idx="19" formatCode="0%">
                  <c:v>8.2899999999999988E-2</c:v>
                </c:pt>
                <c:pt idx="21" formatCode="0%">
                  <c:v>5.1900000000000002E-2</c:v>
                </c:pt>
                <c:pt idx="22" formatCode="0%">
                  <c:v>0.1469</c:v>
                </c:pt>
                <c:pt idx="23" formatCode="0%">
                  <c:v>8.0100000000000005E-2</c:v>
                </c:pt>
                <c:pt idx="24" formatCode="0%">
                  <c:v>0.2838</c:v>
                </c:pt>
                <c:pt idx="26" formatCode="0%">
                  <c:v>0.1973</c:v>
                </c:pt>
                <c:pt idx="27" formatCode="0%">
                  <c:v>9.4299999999999995E-2</c:v>
                </c:pt>
                <c:pt idx="29" formatCode="0%">
                  <c:v>0.1409</c:v>
                </c:pt>
                <c:pt idx="30" formatCode="0%">
                  <c:v>0.11849999999999999</c:v>
                </c:pt>
              </c:numCache>
            </c:numRef>
          </c:val>
          <c:extLst>
            <c:ext xmlns:c16="http://schemas.microsoft.com/office/drawing/2014/chart" uri="{C3380CC4-5D6E-409C-BE32-E72D297353CC}">
              <c16:uniqueId val="{0000001A-5F47-448A-9802-02378EF34AA4}"/>
            </c:ext>
          </c:extLst>
        </c:ser>
        <c:dLbls>
          <c:dLblPos val="outEnd"/>
          <c:showLegendKey val="0"/>
          <c:showVal val="1"/>
          <c:showCatName val="0"/>
          <c:showSerName val="0"/>
          <c:showPercent val="0"/>
          <c:showBubbleSize val="0"/>
        </c:dLbls>
        <c:gapWidth val="40"/>
        <c:axId val="1000328640"/>
        <c:axId val="1000328968"/>
      </c:barChart>
      <c:catAx>
        <c:axId val="100032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1000328968"/>
        <c:crosses val="autoZero"/>
        <c:auto val="1"/>
        <c:lblAlgn val="ctr"/>
        <c:lblOffset val="100"/>
        <c:noMultiLvlLbl val="0"/>
      </c:catAx>
      <c:valAx>
        <c:axId val="1000328968"/>
        <c:scaling>
          <c:orientation val="minMax"/>
          <c:max val="1"/>
        </c:scaling>
        <c:delete val="1"/>
        <c:axPos val="t"/>
        <c:numFmt formatCode="0%" sourceLinked="1"/>
        <c:majorTickMark val="out"/>
        <c:minorTickMark val="none"/>
        <c:tickLblPos val="nextTo"/>
        <c:crossAx val="100032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018015524812618"/>
          <c:y val="0.15066084392659193"/>
          <c:w val="0.5354275854539241"/>
          <c:h val="0.65237376426037363"/>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(586)</c:v>
                </c:pt>
              </c:strCache>
            </c:strRef>
          </c:cat>
          <c:val>
            <c:numRef>
              <c:f>Sheet1!$B$2:$B$2</c:f>
              <c:numCache>
                <c:formatCode>0%</c:formatCode>
                <c:ptCount val="1"/>
                <c:pt idx="0">
                  <c:v>0.05</c:v>
                </c:pt>
              </c:numCache>
            </c:numRef>
          </c:val>
          <c:extLst>
            <c:ext xmlns:c16="http://schemas.microsoft.com/office/drawing/2014/chart" uri="{C3380CC4-5D6E-409C-BE32-E72D297353CC}">
              <c16:uniqueId val="{00000000-A4E3-4D76-9256-A7CD6EB4ED1B}"/>
            </c:ext>
          </c:extLst>
        </c:ser>
        <c:ser>
          <c:idx val="1"/>
          <c:order val="1"/>
          <c:tx>
            <c:strRef>
              <c:f>Sheet1!$C$1</c:f>
              <c:strCache>
                <c:ptCount val="1"/>
                <c:pt idx="0">
                  <c:v>Other</c:v>
                </c:pt>
              </c:strCache>
            </c:strRef>
          </c:tx>
          <c:spPr>
            <a:solidFill>
              <a:schemeClr val="accent5">
                <a:lumMod val="40000"/>
                <a:lumOff val="60000"/>
              </a:schemeClr>
            </a:solidFill>
            <a:ln>
              <a:noFill/>
            </a:ln>
            <a:effectLst/>
          </c:spPr>
          <c:invertIfNegative val="0"/>
          <c:dLbls>
            <c:delete val="1"/>
          </c:dLbls>
          <c:cat>
            <c:strRef>
              <c:f>Sheet1!$A$2:$A$2</c:f>
              <c:strCache>
                <c:ptCount val="1"/>
                <c:pt idx="0">
                  <c:v>Total
(586)</c:v>
                </c:pt>
              </c:strCache>
            </c:strRef>
          </c:cat>
          <c:val>
            <c:numRef>
              <c:f>Sheet1!$C$2:$C$2</c:f>
              <c:numCache>
                <c:formatCode>0%</c:formatCode>
                <c:ptCount val="1"/>
                <c:pt idx="0">
                  <c:v>0</c:v>
                </c:pt>
              </c:numCache>
            </c:numRef>
          </c:val>
          <c:extLst>
            <c:ext xmlns:c16="http://schemas.microsoft.com/office/drawing/2014/chart" uri="{C3380CC4-5D6E-409C-BE32-E72D297353CC}">
              <c16:uniqueId val="{00000001-A4E3-4D76-9256-A7CD6EB4ED1B}"/>
            </c:ext>
          </c:extLst>
        </c:ser>
        <c:ser>
          <c:idx val="2"/>
          <c:order val="2"/>
          <c:tx>
            <c:strRef>
              <c:f>Sheet1!$D$1</c:f>
              <c:strCache>
                <c:ptCount val="1"/>
                <c:pt idx="0">
                  <c:v>Female</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(586)</c:v>
                </c:pt>
              </c:strCache>
            </c:strRef>
          </c:cat>
          <c:val>
            <c:numRef>
              <c:f>Sheet1!$D$2:$D$2</c:f>
              <c:numCache>
                <c:formatCode>0%</c:formatCode>
                <c:ptCount val="1"/>
                <c:pt idx="0">
                  <c:v>0.48</c:v>
                </c:pt>
              </c:numCache>
            </c:numRef>
          </c:val>
          <c:extLst>
            <c:ext xmlns:c16="http://schemas.microsoft.com/office/drawing/2014/chart" uri="{C3380CC4-5D6E-409C-BE32-E72D297353CC}">
              <c16:uniqueId val="{00000002-A4E3-4D76-9256-A7CD6EB4ED1B}"/>
            </c:ext>
          </c:extLst>
        </c:ser>
        <c:ser>
          <c:idx val="3"/>
          <c:order val="3"/>
          <c:tx>
            <c:strRef>
              <c:f>Sheet1!$E$1</c:f>
              <c:strCache>
                <c:ptCount val="1"/>
                <c:pt idx="0">
                  <c:v>Male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(586)</c:v>
                </c:pt>
              </c:strCache>
            </c:strRef>
          </c:cat>
          <c:val>
            <c:numRef>
              <c:f>Sheet1!$E$2:$E$2</c:f>
              <c:numCache>
                <c:formatCode>0%</c:formatCode>
                <c:ptCount val="1"/>
                <c:pt idx="0">
                  <c:v>0.47</c:v>
                </c:pt>
              </c:numCache>
            </c:numRef>
          </c:val>
          <c:extLst>
            <c:ext xmlns:c16="http://schemas.microsoft.com/office/drawing/2014/chart" uri="{C3380CC4-5D6E-409C-BE32-E72D297353CC}">
              <c16:uniqueId val="{00000003-A4E3-4D76-9256-A7CD6EB4ED1B}"/>
            </c:ext>
          </c:extLst>
        </c:ser>
        <c:dLbls>
          <c:dLblPos val="ctr"/>
          <c:showLegendKey val="0"/>
          <c:showVal val="1"/>
          <c:showCatName val="0"/>
          <c:showSerName val="0"/>
          <c:showPercent val="0"/>
          <c:showBubbleSize val="0"/>
        </c:dLbls>
        <c:gapWidth val="60"/>
        <c:overlap val="100"/>
        <c:axId val="529724184"/>
        <c:axId val="529724544"/>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5.1528740053330219E-2"/>
          <c:y val="0.14865630411925262"/>
          <c:w val="0.24324757111642362"/>
          <c:h val="0.6523711889405465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4313596026082254"/>
          <c:y val="0.18749417943277721"/>
          <c:w val="0.29433813187185687"/>
          <c:h val="0.68275994019458908"/>
        </c:manualLayout>
      </c:layout>
      <c:barChart>
        <c:barDir val="col"/>
        <c:grouping val="percentStacked"/>
        <c:varyColors val="0"/>
        <c:ser>
          <c:idx val="0"/>
          <c:order val="0"/>
          <c:tx>
            <c:strRef>
              <c:f>Sheet1!$A$2</c:f>
              <c:strCache>
                <c:ptCount val="1"/>
                <c:pt idx="0">
                  <c:v>Don't know / can't say</c:v>
                </c:pt>
              </c:strCache>
            </c:strRef>
          </c:tx>
          <c:spPr>
            <a:solidFill>
              <a:srgbClr val="58889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1"/>
                <c:pt idx="0">
                  <c:v>HH
(582)</c:v>
                </c:pt>
              </c:strCache>
              <c:extLst/>
            </c:strRef>
          </c:cat>
          <c:val>
            <c:numRef>
              <c:f>Sheet1!$B$2:$D$2</c:f>
              <c:numCache>
                <c:formatCode>0%</c:formatCode>
                <c:ptCount val="1"/>
                <c:pt idx="0">
                  <c:v>3.8699999999999998E-2</c:v>
                </c:pt>
              </c:numCache>
              <c:extLst/>
            </c:numRef>
          </c:val>
          <c:extLst>
            <c:ext xmlns:c16="http://schemas.microsoft.com/office/drawing/2014/chart" uri="{C3380CC4-5D6E-409C-BE32-E72D297353CC}">
              <c16:uniqueId val="{00000001-13A9-4860-9E8A-6A4CB830E238}"/>
            </c:ext>
          </c:extLst>
        </c:ser>
        <c:ser>
          <c:idx val="1"/>
          <c:order val="1"/>
          <c:tx>
            <c:strRef>
              <c:f>Sheet1!$A$3</c:f>
              <c:strCache>
                <c:ptCount val="1"/>
                <c:pt idx="0">
                  <c:v>Very difficult</c:v>
                </c:pt>
              </c:strCache>
            </c:strRef>
          </c:tx>
          <c:spPr>
            <a:solidFill>
              <a:srgbClr val="9F12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1"/>
                <c:pt idx="0">
                  <c:v>HH
(582)</c:v>
                </c:pt>
              </c:strCache>
              <c:extLst/>
            </c:strRef>
          </c:cat>
          <c:val>
            <c:numRef>
              <c:f>Sheet1!$B$3:$D$3</c:f>
              <c:numCache>
                <c:formatCode>0%</c:formatCode>
                <c:ptCount val="1"/>
                <c:pt idx="0">
                  <c:v>0.1295</c:v>
                </c:pt>
              </c:numCache>
              <c:extLst/>
            </c:numRef>
          </c:val>
          <c:extLst>
            <c:ext xmlns:c16="http://schemas.microsoft.com/office/drawing/2014/chart" uri="{C3380CC4-5D6E-409C-BE32-E72D297353CC}">
              <c16:uniqueId val="{00000002-13A9-4860-9E8A-6A4CB830E238}"/>
            </c:ext>
          </c:extLst>
        </c:ser>
        <c:ser>
          <c:idx val="2"/>
          <c:order val="2"/>
          <c:tx>
            <c:strRef>
              <c:f>Sheet1!$A$4</c:f>
              <c:strCache>
                <c:ptCount val="1"/>
                <c:pt idx="0">
                  <c:v>Fairly difficult</c:v>
                </c:pt>
              </c:strCache>
            </c:strRef>
          </c:tx>
          <c:spPr>
            <a:solidFill>
              <a:srgbClr val="EE6B7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1"/>
                <c:pt idx="0">
                  <c:v>HH
(582)</c:v>
                </c:pt>
              </c:strCache>
              <c:extLst/>
            </c:strRef>
          </c:cat>
          <c:val>
            <c:numRef>
              <c:f>Sheet1!$B$4:$D$4</c:f>
              <c:numCache>
                <c:formatCode>0%</c:formatCode>
                <c:ptCount val="1"/>
                <c:pt idx="0">
                  <c:v>0.34020000000000006</c:v>
                </c:pt>
              </c:numCache>
              <c:extLst/>
            </c:numRef>
          </c:val>
          <c:extLst>
            <c:ext xmlns:c16="http://schemas.microsoft.com/office/drawing/2014/chart" uri="{C3380CC4-5D6E-409C-BE32-E72D297353CC}">
              <c16:uniqueId val="{00000003-13A9-4860-9E8A-6A4CB830E238}"/>
            </c:ext>
          </c:extLst>
        </c:ser>
        <c:ser>
          <c:idx val="3"/>
          <c:order val="3"/>
          <c:tx>
            <c:strRef>
              <c:f>Sheet1!$A$5</c:f>
              <c:strCache>
                <c:ptCount val="1"/>
                <c:pt idx="0">
                  <c:v>Neither easy nor difficult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1"/>
                <c:pt idx="0">
                  <c:v>HH
(582)</c:v>
                </c:pt>
              </c:strCache>
              <c:extLst/>
            </c:strRef>
          </c:cat>
          <c:val>
            <c:numRef>
              <c:f>Sheet1!$B$5:$D$5</c:f>
              <c:numCache>
                <c:formatCode>0%</c:formatCode>
                <c:ptCount val="1"/>
                <c:pt idx="0">
                  <c:v>0.35159999999999997</c:v>
                </c:pt>
              </c:numCache>
              <c:extLst/>
            </c:numRef>
          </c:val>
          <c:extLst>
            <c:ext xmlns:c16="http://schemas.microsoft.com/office/drawing/2014/chart" uri="{C3380CC4-5D6E-409C-BE32-E72D297353CC}">
              <c16:uniqueId val="{00000004-13A9-4860-9E8A-6A4CB830E238}"/>
            </c:ext>
          </c:extLst>
        </c:ser>
        <c:ser>
          <c:idx val="4"/>
          <c:order val="4"/>
          <c:tx>
            <c:strRef>
              <c:f>Sheet1!$A$6</c:f>
              <c:strCache>
                <c:ptCount val="1"/>
                <c:pt idx="0">
                  <c:v>Fairly easy</c:v>
                </c:pt>
              </c:strCache>
            </c:strRef>
          </c:tx>
          <c:spPr>
            <a:solidFill>
              <a:srgbClr val="4A9B8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1"/>
                <c:pt idx="0">
                  <c:v>HH
(582)</c:v>
                </c:pt>
              </c:strCache>
              <c:extLst/>
            </c:strRef>
          </c:cat>
          <c:val>
            <c:numRef>
              <c:f>Sheet1!$B$6:$D$6</c:f>
              <c:numCache>
                <c:formatCode>0%</c:formatCode>
                <c:ptCount val="1"/>
                <c:pt idx="0">
                  <c:v>0.11470000000000001</c:v>
                </c:pt>
              </c:numCache>
              <c:extLst/>
            </c:numRef>
          </c:val>
          <c:extLst>
            <c:ext xmlns:c16="http://schemas.microsoft.com/office/drawing/2014/chart" uri="{C3380CC4-5D6E-409C-BE32-E72D297353CC}">
              <c16:uniqueId val="{00000005-13A9-4860-9E8A-6A4CB830E238}"/>
            </c:ext>
          </c:extLst>
        </c:ser>
        <c:ser>
          <c:idx val="5"/>
          <c:order val="5"/>
          <c:tx>
            <c:strRef>
              <c:f>Sheet1!$A$7</c:f>
              <c:strCache>
                <c:ptCount val="1"/>
                <c:pt idx="0">
                  <c:v>Very easy</c:v>
                </c:pt>
              </c:strCache>
            </c:strRef>
          </c:tx>
          <c:spPr>
            <a:solidFill>
              <a:srgbClr val="3168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1"/>
                <c:pt idx="0">
                  <c:v>HH
(582)</c:v>
                </c:pt>
              </c:strCache>
              <c:extLst/>
            </c:strRef>
          </c:cat>
          <c:val>
            <c:numRef>
              <c:f>Sheet1!$B$7:$D$7</c:f>
              <c:numCache>
                <c:formatCode>0%</c:formatCode>
                <c:ptCount val="1"/>
                <c:pt idx="0">
                  <c:v>2.52E-2</c:v>
                </c:pt>
              </c:numCache>
              <c:extLst/>
            </c:numRef>
          </c:val>
          <c:extLst>
            <c:ext xmlns:c16="http://schemas.microsoft.com/office/drawing/2014/chart" uri="{C3380CC4-5D6E-409C-BE32-E72D297353CC}">
              <c16:uniqueId val="{00000006-13A9-4860-9E8A-6A4CB830E238}"/>
            </c:ext>
          </c:extLst>
        </c:ser>
        <c:dLbls>
          <c:dLblPos val="ctr"/>
          <c:showLegendKey val="0"/>
          <c:showVal val="1"/>
          <c:showCatName val="0"/>
          <c:showSerName val="0"/>
          <c:showPercent val="0"/>
          <c:showBubbleSize val="0"/>
        </c:dLbls>
        <c:gapWidth val="40"/>
        <c:overlap val="100"/>
        <c:axId val="750704832"/>
        <c:axId val="750702208"/>
      </c:barChart>
      <c:catAx>
        <c:axId val="750704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750702208"/>
        <c:crosses val="autoZero"/>
        <c:auto val="1"/>
        <c:lblAlgn val="ctr"/>
        <c:lblOffset val="100"/>
        <c:noMultiLvlLbl val="0"/>
      </c:catAx>
      <c:valAx>
        <c:axId val="750702208"/>
        <c:scaling>
          <c:orientation val="minMax"/>
        </c:scaling>
        <c:delete val="1"/>
        <c:axPos val="l"/>
        <c:numFmt formatCode="0%" sourceLinked="1"/>
        <c:majorTickMark val="out"/>
        <c:minorTickMark val="none"/>
        <c:tickLblPos val="nextTo"/>
        <c:crossAx val="750704832"/>
        <c:crosses val="autoZero"/>
        <c:crossBetween val="between"/>
      </c:valAx>
      <c:spPr>
        <a:noFill/>
        <a:ln>
          <a:noFill/>
        </a:ln>
        <a:effectLst/>
      </c:spPr>
    </c:plotArea>
    <c:legend>
      <c:legendPos val="l"/>
      <c:layout>
        <c:manualLayout>
          <c:xMode val="edge"/>
          <c:yMode val="edge"/>
          <c:x val="6.5969062587412251E-3"/>
          <c:y val="0.19039372251324688"/>
          <c:w val="0.63839349859393923"/>
          <c:h val="0.66324339484032901"/>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400">
          <a:solidFill>
            <a:schemeClr val="bg1"/>
          </a:solidFill>
          <a:latin typeface="Century Gothic" panose="020B0502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867862897553891E-2"/>
          <c:y val="0.11114579352553873"/>
          <c:w val="0.97590565931256734"/>
          <c:h val="0.63399857268751902"/>
        </c:manualLayout>
      </c:layout>
      <c:barChart>
        <c:barDir val="col"/>
        <c:grouping val="clustered"/>
        <c:varyColors val="0"/>
        <c:ser>
          <c:idx val="0"/>
          <c:order val="0"/>
          <c:tx>
            <c:strRef>
              <c:f>Sheet1!$A$2</c:f>
              <c:strCache>
                <c:ptCount val="1"/>
                <c:pt idx="0">
                  <c:v>Total
(478)</c:v>
                </c:pt>
              </c:strCache>
            </c:strRef>
          </c:tx>
          <c:spPr>
            <a:solidFill>
              <a:schemeClr val="tx2"/>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Sheet1!$B$1:$L$1</c:f>
              <c:strCache>
                <c:ptCount val="11"/>
                <c:pt idx="0">
                  <c:v>Spending less on non-essentials</c:v>
                </c:pt>
                <c:pt idx="1">
                  <c:v>Spending less on food shopping and essentials</c:v>
                </c:pt>
                <c:pt idx="2">
                  <c:v>Using less fuel such as gas or electricity in my home</c:v>
                </c:pt>
                <c:pt idx="3">
                  <c:v>Using my savings</c:v>
                </c:pt>
                <c:pt idx="4">
                  <c:v>Using less water</c:v>
                </c:pt>
                <c:pt idx="5">
                  <c:v>Eat out less</c:v>
                </c:pt>
                <c:pt idx="6">
                  <c:v>Shopping around more</c:v>
                </c:pt>
                <c:pt idx="7">
                  <c:v>Cutting back on non-essential journeys in my vehicle</c:v>
                </c:pt>
                <c:pt idx="8">
                  <c:v>Using credit more than usual, for example, credit cards, loans, or overdrafts</c:v>
                </c:pt>
                <c:pt idx="9">
                  <c:v>Ask family and friends for financial support</c:v>
                </c:pt>
                <c:pt idx="10">
                  <c:v>Don’t know</c:v>
                </c:pt>
              </c:strCache>
            </c:strRef>
          </c:cat>
          <c:val>
            <c:numRef>
              <c:f>Sheet1!$B$2:$L$2</c:f>
              <c:numCache>
                <c:formatCode>0%</c:formatCode>
                <c:ptCount val="11"/>
                <c:pt idx="0">
                  <c:v>0.56579999999999997</c:v>
                </c:pt>
                <c:pt idx="1">
                  <c:v>0.36849999999999999</c:v>
                </c:pt>
                <c:pt idx="2">
                  <c:v>0.33590000000000003</c:v>
                </c:pt>
                <c:pt idx="3">
                  <c:v>0.26989999999999997</c:v>
                </c:pt>
                <c:pt idx="4">
                  <c:v>0.26150000000000001</c:v>
                </c:pt>
                <c:pt idx="5">
                  <c:v>0.254</c:v>
                </c:pt>
                <c:pt idx="6">
                  <c:v>0.2457</c:v>
                </c:pt>
                <c:pt idx="7">
                  <c:v>0.21739999999999998</c:v>
                </c:pt>
                <c:pt idx="8">
                  <c:v>0.12189999999999999</c:v>
                </c:pt>
                <c:pt idx="9">
                  <c:v>9.0500000000000011E-2</c:v>
                </c:pt>
                <c:pt idx="10">
                  <c:v>6.59E-2</c:v>
                </c:pt>
              </c:numCache>
            </c:numRef>
          </c:val>
          <c:extLst>
            <c:ext xmlns:c16="http://schemas.microsoft.com/office/drawing/2014/chart" uri="{C3380CC4-5D6E-409C-BE32-E72D297353CC}">
              <c16:uniqueId val="{00000000-1260-4559-B338-00C0595B1EE2}"/>
            </c:ext>
          </c:extLst>
        </c:ser>
        <c:ser>
          <c:idx val="1"/>
          <c:order val="1"/>
          <c:tx>
            <c:strRef>
              <c:f>Sheet1!$A$3</c:f>
              <c:strCache>
                <c:ptCount val="1"/>
                <c:pt idx="0">
                  <c:v>Vulnerable
(188)</c:v>
                </c:pt>
              </c:strCache>
            </c:strRef>
          </c:tx>
          <c:spPr>
            <a:solidFill>
              <a:schemeClr val="accent1">
                <a:lumMod val="40000"/>
                <a:lumOff val="60000"/>
              </a:scheme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Sheet1!$B$1:$L$1</c:f>
              <c:strCache>
                <c:ptCount val="11"/>
                <c:pt idx="0">
                  <c:v>Spending less on non-essentials</c:v>
                </c:pt>
                <c:pt idx="1">
                  <c:v>Spending less on food shopping and essentials</c:v>
                </c:pt>
                <c:pt idx="2">
                  <c:v>Using less fuel such as gas or electricity in my home</c:v>
                </c:pt>
                <c:pt idx="3">
                  <c:v>Using my savings</c:v>
                </c:pt>
                <c:pt idx="4">
                  <c:v>Using less water</c:v>
                </c:pt>
                <c:pt idx="5">
                  <c:v>Eat out less</c:v>
                </c:pt>
                <c:pt idx="6">
                  <c:v>Shopping around more</c:v>
                </c:pt>
                <c:pt idx="7">
                  <c:v>Cutting back on non-essential journeys in my vehicle</c:v>
                </c:pt>
                <c:pt idx="8">
                  <c:v>Using credit more than usual, for example, credit cards, loans, or overdrafts</c:v>
                </c:pt>
                <c:pt idx="9">
                  <c:v>Ask family and friends for financial support</c:v>
                </c:pt>
                <c:pt idx="10">
                  <c:v>Don’t know</c:v>
                </c:pt>
              </c:strCache>
            </c:strRef>
          </c:cat>
          <c:val>
            <c:numRef>
              <c:f>Sheet1!$B$3:$L$3</c:f>
              <c:numCache>
                <c:formatCode>0%</c:formatCode>
                <c:ptCount val="11"/>
                <c:pt idx="0">
                  <c:v>0.52680000000000005</c:v>
                </c:pt>
                <c:pt idx="1">
                  <c:v>0.3569</c:v>
                </c:pt>
                <c:pt idx="2">
                  <c:v>0.34259999999999996</c:v>
                </c:pt>
                <c:pt idx="3">
                  <c:v>0.31489999999999996</c:v>
                </c:pt>
                <c:pt idx="4">
                  <c:v>0.28079999999999999</c:v>
                </c:pt>
                <c:pt idx="5">
                  <c:v>0.26069999999999999</c:v>
                </c:pt>
                <c:pt idx="6">
                  <c:v>0.23600000000000002</c:v>
                </c:pt>
                <c:pt idx="7">
                  <c:v>0.25019999999999998</c:v>
                </c:pt>
                <c:pt idx="8">
                  <c:v>0.11289999999999999</c:v>
                </c:pt>
                <c:pt idx="9">
                  <c:v>0.1094</c:v>
                </c:pt>
                <c:pt idx="10">
                  <c:v>7.3899999999999993E-2</c:v>
                </c:pt>
              </c:numCache>
            </c:numRef>
          </c:val>
          <c:extLst>
            <c:ext xmlns:c16="http://schemas.microsoft.com/office/drawing/2014/chart" uri="{C3380CC4-5D6E-409C-BE32-E72D297353CC}">
              <c16:uniqueId val="{00000001-1260-4559-B338-00C0595B1EE2}"/>
            </c:ext>
          </c:extLst>
        </c:ser>
        <c:ser>
          <c:idx val="2"/>
          <c:order val="2"/>
          <c:tx>
            <c:strRef>
              <c:f>Sheet1!$A$4</c:f>
              <c:strCache>
                <c:ptCount val="1"/>
                <c:pt idx="0">
                  <c:v>Struggling
(67)</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Sheet1!$B$1:$L$1</c:f>
              <c:strCache>
                <c:ptCount val="11"/>
                <c:pt idx="0">
                  <c:v>Spending less on non-essentials</c:v>
                </c:pt>
                <c:pt idx="1">
                  <c:v>Spending less on food shopping and essentials</c:v>
                </c:pt>
                <c:pt idx="2">
                  <c:v>Using less fuel such as gas or electricity in my home</c:v>
                </c:pt>
                <c:pt idx="3">
                  <c:v>Using my savings</c:v>
                </c:pt>
                <c:pt idx="4">
                  <c:v>Using less water</c:v>
                </c:pt>
                <c:pt idx="5">
                  <c:v>Eat out less</c:v>
                </c:pt>
                <c:pt idx="6">
                  <c:v>Shopping around more</c:v>
                </c:pt>
                <c:pt idx="7">
                  <c:v>Cutting back on non-essential journeys in my vehicle</c:v>
                </c:pt>
                <c:pt idx="8">
                  <c:v>Using credit more than usual, for example, credit cards, loans, or overdrafts</c:v>
                </c:pt>
                <c:pt idx="9">
                  <c:v>Ask family and friends for financial support</c:v>
                </c:pt>
                <c:pt idx="10">
                  <c:v>Don’t know</c:v>
                </c:pt>
              </c:strCache>
            </c:strRef>
          </c:cat>
          <c:val>
            <c:numRef>
              <c:f>Sheet1!$B$4:$L$4</c:f>
              <c:numCache>
                <c:formatCode>0%</c:formatCode>
                <c:ptCount val="11"/>
                <c:pt idx="0">
                  <c:v>0.47539999999999999</c:v>
                </c:pt>
                <c:pt idx="1">
                  <c:v>0.55820000000000003</c:v>
                </c:pt>
                <c:pt idx="2">
                  <c:v>0.46869999999999995</c:v>
                </c:pt>
                <c:pt idx="3">
                  <c:v>0.1913</c:v>
                </c:pt>
                <c:pt idx="4">
                  <c:v>0.35359999999999997</c:v>
                </c:pt>
                <c:pt idx="5">
                  <c:v>0.2792</c:v>
                </c:pt>
                <c:pt idx="6">
                  <c:v>0.24230000000000002</c:v>
                </c:pt>
                <c:pt idx="7">
                  <c:v>0.28249999999999997</c:v>
                </c:pt>
                <c:pt idx="8">
                  <c:v>0.33069999999999999</c:v>
                </c:pt>
                <c:pt idx="9">
                  <c:v>0.33710000000000001</c:v>
                </c:pt>
                <c:pt idx="10">
                  <c:v>2.18E-2</c:v>
                </c:pt>
              </c:numCache>
            </c:numRef>
          </c:val>
          <c:extLst>
            <c:ext xmlns:c16="http://schemas.microsoft.com/office/drawing/2014/chart" uri="{C3380CC4-5D6E-409C-BE32-E72D297353CC}">
              <c16:uniqueId val="{00000003-1260-4559-B338-00C0595B1EE2}"/>
            </c:ext>
          </c:extLst>
        </c:ser>
        <c:dLbls>
          <c:dLblPos val="outEnd"/>
          <c:showLegendKey val="0"/>
          <c:showVal val="1"/>
          <c:showCatName val="0"/>
          <c:showSerName val="0"/>
          <c:showPercent val="0"/>
          <c:showBubbleSize val="0"/>
        </c:dLbls>
        <c:gapWidth val="75"/>
        <c:axId val="92785400"/>
        <c:axId val="92785792"/>
      </c:barChart>
      <c:catAx>
        <c:axId val="92785400"/>
        <c:scaling>
          <c:orientation val="minMax"/>
        </c:scaling>
        <c:delete val="0"/>
        <c:axPos val="b"/>
        <c:numFmt formatCode="General" sourceLinked="0"/>
        <c:majorTickMark val="out"/>
        <c:minorTickMark val="none"/>
        <c:tickLblPos val="nextTo"/>
        <c:spPr>
          <a:ln>
            <a:noFill/>
          </a:ln>
        </c:spPr>
        <c:txPr>
          <a:bodyPr/>
          <a:lstStyle/>
          <a:p>
            <a:pPr algn="ctr">
              <a:defRPr sz="1100"/>
            </a:pPr>
            <a:endParaRPr lang="en-US"/>
          </a:p>
        </c:txPr>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t"/>
      <c:layout>
        <c:manualLayout>
          <c:xMode val="edge"/>
          <c:yMode val="edge"/>
          <c:x val="0.29731812480995662"/>
          <c:y val="1.7910439341666782E-2"/>
          <c:w val="0.37755100321841867"/>
          <c:h val="9.5366743275711235E-2"/>
        </c:manualLayout>
      </c:layout>
      <c:overlay val="0"/>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13709193937472"/>
          <c:y val="4.0171209964397388E-2"/>
          <c:w val="0.78566781364849536"/>
          <c:h val="0.89058909878375703"/>
        </c:manualLayout>
      </c:layout>
      <c:barChart>
        <c:barDir val="col"/>
        <c:grouping val="percentStacked"/>
        <c:varyColors val="0"/>
        <c:ser>
          <c:idx val="0"/>
          <c:order val="0"/>
          <c:tx>
            <c:strRef>
              <c:f>Sheet1!$A$2</c:f>
              <c:strCache>
                <c:ptCount val="1"/>
                <c:pt idx="0">
                  <c:v>I don’t know enough at the moment to give an answer</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(582)</c:v>
                </c:pt>
                <c:pt idx="4">
                  <c:v>Total
(228)</c:v>
                </c:pt>
                <c:pt idx="6">
                  <c:v>Total
(68)</c:v>
                </c:pt>
                <c:pt idx="8">
                  <c:v>Total
(133)</c:v>
                </c:pt>
              </c:strCache>
            </c:strRef>
          </c:cat>
          <c:val>
            <c:numRef>
              <c:f>Sheet1!$B$2:$J$2</c:f>
              <c:numCache>
                <c:formatCode>General</c:formatCode>
                <c:ptCount val="9"/>
                <c:pt idx="0" formatCode="0%">
                  <c:v>0.39039999999999997</c:v>
                </c:pt>
                <c:pt idx="2" formatCode="0%">
                  <c:v>0.44530000000000003</c:v>
                </c:pt>
                <c:pt idx="4" formatCode="0%">
                  <c:v>0.42849999999999999</c:v>
                </c:pt>
                <c:pt idx="6" formatCode="0%">
                  <c:v>0.49840000000000001</c:v>
                </c:pt>
                <c:pt idx="8" formatCode="0%">
                  <c:v>0.19550000000000001</c:v>
                </c:pt>
              </c:numCache>
            </c:numRef>
          </c:val>
          <c:extLst>
            <c:ext xmlns:c16="http://schemas.microsoft.com/office/drawing/2014/chart" uri="{C3380CC4-5D6E-409C-BE32-E72D297353CC}">
              <c16:uniqueId val="{00000000-2837-4CD6-965B-ECB9A7D162D6}"/>
            </c:ext>
          </c:extLst>
        </c:ser>
        <c:ser>
          <c:idx val="1"/>
          <c:order val="1"/>
          <c:tx>
            <c:strRef>
              <c:f>Sheet1!$A$3</c:f>
              <c:strCache>
                <c:ptCount val="1"/>
                <c:pt idx="0">
                  <c:v>Starting later, putting more of the increases onto younger and future bill-payers</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(582)</c:v>
                </c:pt>
                <c:pt idx="4">
                  <c:v>Total
(228)</c:v>
                </c:pt>
                <c:pt idx="6">
                  <c:v>Total
(68)</c:v>
                </c:pt>
                <c:pt idx="8">
                  <c:v>Total
(133)</c:v>
                </c:pt>
              </c:strCache>
            </c:strRef>
          </c:cat>
          <c:val>
            <c:numRef>
              <c:f>Sheet1!$B$3:$J$3</c:f>
              <c:numCache>
                <c:formatCode>General</c:formatCode>
                <c:ptCount val="9"/>
                <c:pt idx="0" formatCode="0%">
                  <c:v>0.14230000000000001</c:v>
                </c:pt>
                <c:pt idx="2" formatCode="0%">
                  <c:v>0.1104</c:v>
                </c:pt>
                <c:pt idx="4" formatCode="0%">
                  <c:v>0.13220000000000001</c:v>
                </c:pt>
                <c:pt idx="6" formatCode="0%">
                  <c:v>0.15190000000000001</c:v>
                </c:pt>
                <c:pt idx="8" formatCode="0%">
                  <c:v>0.25559999999999999</c:v>
                </c:pt>
              </c:numCache>
            </c:numRef>
          </c:val>
          <c:extLst>
            <c:ext xmlns:c16="http://schemas.microsoft.com/office/drawing/2014/chart" uri="{C3380CC4-5D6E-409C-BE32-E72D297353CC}">
              <c16:uniqueId val="{00000001-2837-4CD6-965B-ECB9A7D162D6}"/>
            </c:ext>
          </c:extLst>
        </c:ser>
        <c:ser>
          <c:idx val="2"/>
          <c:order val="2"/>
          <c:tx>
            <c:strRef>
              <c:f>Sheet1!$A$4</c:f>
              <c:strCache>
                <c:ptCount val="1"/>
                <c:pt idx="0">
                  <c:v>Starting sooner, spreading increases across different generations of bill-payers</c:v>
                </c:pt>
              </c:strCache>
            </c:strRef>
          </c:tx>
          <c:spPr>
            <a:solidFill>
              <a:schemeClr val="accent3"/>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(582)</c:v>
                </c:pt>
                <c:pt idx="4">
                  <c:v>Total
(228)</c:v>
                </c:pt>
                <c:pt idx="6">
                  <c:v>Total
(68)</c:v>
                </c:pt>
                <c:pt idx="8">
                  <c:v>Total
(133)</c:v>
                </c:pt>
              </c:strCache>
            </c:strRef>
          </c:cat>
          <c:val>
            <c:numRef>
              <c:f>Sheet1!$B$4:$J$4</c:f>
              <c:numCache>
                <c:formatCode>General</c:formatCode>
                <c:ptCount val="9"/>
                <c:pt idx="0" formatCode="0%">
                  <c:v>0.46729999999999999</c:v>
                </c:pt>
                <c:pt idx="2" formatCode="0%">
                  <c:v>0.44429999999999997</c:v>
                </c:pt>
                <c:pt idx="4" formatCode="0%">
                  <c:v>0.43930000000000002</c:v>
                </c:pt>
                <c:pt idx="6" formatCode="0%">
                  <c:v>0.35009999999999997</c:v>
                </c:pt>
                <c:pt idx="8" formatCode="0%">
                  <c:v>0.54890000000000005</c:v>
                </c:pt>
              </c:numCache>
            </c:numRef>
          </c:val>
          <c:extLst>
            <c:ext xmlns:c16="http://schemas.microsoft.com/office/drawing/2014/chart" uri="{C3380CC4-5D6E-409C-BE32-E72D297353CC}">
              <c16:uniqueId val="{00000002-2837-4CD6-965B-ECB9A7D162D6}"/>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4.817822208905987E-2"/>
          <c:w val="0.1688765530253909"/>
          <c:h val="0.86407821938674645"/>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142114364781748"/>
          <c:y val="0.2349394187415344"/>
          <c:w val="0.59775301760748989"/>
          <c:h val="0.54826482163731238"/>
        </c:manualLayout>
      </c:layout>
      <c:barChart>
        <c:barDir val="col"/>
        <c:grouping val="percentStacked"/>
        <c:varyColors val="0"/>
        <c:ser>
          <c:idx val="0"/>
          <c:order val="0"/>
          <c:tx>
            <c:strRef>
              <c:f>Sheet1!$A$2</c:f>
              <c:strCache>
                <c:ptCount val="1"/>
                <c:pt idx="0">
                  <c:v>Don't know / can't say</c:v>
                </c:pt>
              </c:strCache>
            </c:strRef>
          </c:tx>
          <c:spPr>
            <a:solidFill>
              <a:srgbClr val="588894"/>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C3C6-40FC-BE69-B6B514009A84}"/>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Sheet1!$B$2:$D$2</c:f>
              <c:numCache>
                <c:formatCode>0%</c:formatCode>
                <c:ptCount val="3"/>
                <c:pt idx="0">
                  <c:v>3.49E-2</c:v>
                </c:pt>
                <c:pt idx="1">
                  <c:v>4.0500000000000001E-2</c:v>
                </c:pt>
                <c:pt idx="2">
                  <c:v>1.4999999999999999E-2</c:v>
                </c:pt>
              </c:numCache>
            </c:numRef>
          </c:val>
          <c:extLst>
            <c:ext xmlns:c16="http://schemas.microsoft.com/office/drawing/2014/chart" uri="{C3380CC4-5D6E-409C-BE32-E72D297353CC}">
              <c16:uniqueId val="{00000001-C3C6-40FC-BE69-B6B514009A84}"/>
            </c:ext>
          </c:extLst>
        </c:ser>
        <c:ser>
          <c:idx val="1"/>
          <c:order val="1"/>
          <c:tx>
            <c:strRef>
              <c:f>Sheet1!$A$3</c:f>
              <c:strCache>
                <c:ptCount val="1"/>
                <c:pt idx="0">
                  <c:v>Very difficult</c:v>
                </c:pt>
              </c:strCache>
            </c:strRef>
          </c:tx>
          <c:spPr>
            <a:solidFill>
              <a:srgbClr val="9F12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Sheet1!$B$3:$D$3</c:f>
              <c:numCache>
                <c:formatCode>0%</c:formatCode>
                <c:ptCount val="3"/>
                <c:pt idx="0">
                  <c:v>5.4800000000000001E-2</c:v>
                </c:pt>
                <c:pt idx="1">
                  <c:v>5.96E-2</c:v>
                </c:pt>
                <c:pt idx="2">
                  <c:v>3.7599999999999995E-2</c:v>
                </c:pt>
              </c:numCache>
            </c:numRef>
          </c:val>
          <c:extLst>
            <c:ext xmlns:c16="http://schemas.microsoft.com/office/drawing/2014/chart" uri="{C3380CC4-5D6E-409C-BE32-E72D297353CC}">
              <c16:uniqueId val="{00000002-C3C6-40FC-BE69-B6B514009A84}"/>
            </c:ext>
          </c:extLst>
        </c:ser>
        <c:ser>
          <c:idx val="2"/>
          <c:order val="2"/>
          <c:tx>
            <c:strRef>
              <c:f>Sheet1!$A$4</c:f>
              <c:strCache>
                <c:ptCount val="1"/>
                <c:pt idx="0">
                  <c:v>Fairly difficult</c:v>
                </c:pt>
              </c:strCache>
            </c:strRef>
          </c:tx>
          <c:spPr>
            <a:solidFill>
              <a:srgbClr val="EE6B7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Sheet1!$B$4:$D$4</c:f>
              <c:numCache>
                <c:formatCode>0%</c:formatCode>
                <c:ptCount val="3"/>
                <c:pt idx="0">
                  <c:v>0.23480000000000001</c:v>
                </c:pt>
                <c:pt idx="1">
                  <c:v>0.21840000000000001</c:v>
                </c:pt>
                <c:pt idx="2">
                  <c:v>0.29320000000000002</c:v>
                </c:pt>
              </c:numCache>
            </c:numRef>
          </c:val>
          <c:extLst>
            <c:ext xmlns:c16="http://schemas.microsoft.com/office/drawing/2014/chart" uri="{C3380CC4-5D6E-409C-BE32-E72D297353CC}">
              <c16:uniqueId val="{00000003-C3C6-40FC-BE69-B6B514009A84}"/>
            </c:ext>
          </c:extLst>
        </c:ser>
        <c:ser>
          <c:idx val="3"/>
          <c:order val="3"/>
          <c:tx>
            <c:strRef>
              <c:f>Sheet1!$A$5</c:f>
              <c:strCache>
                <c:ptCount val="1"/>
                <c:pt idx="0">
                  <c:v>Neither easy nor difficult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Sheet1!$B$5:$D$5</c:f>
              <c:numCache>
                <c:formatCode>0%</c:formatCode>
                <c:ptCount val="3"/>
                <c:pt idx="0">
                  <c:v>0.39429999999999998</c:v>
                </c:pt>
                <c:pt idx="1">
                  <c:v>0.43340000000000001</c:v>
                </c:pt>
                <c:pt idx="2">
                  <c:v>0.25559999999999999</c:v>
                </c:pt>
              </c:numCache>
            </c:numRef>
          </c:val>
          <c:extLst>
            <c:ext xmlns:c16="http://schemas.microsoft.com/office/drawing/2014/chart" uri="{C3380CC4-5D6E-409C-BE32-E72D297353CC}">
              <c16:uniqueId val="{00000004-C3C6-40FC-BE69-B6B514009A84}"/>
            </c:ext>
          </c:extLst>
        </c:ser>
        <c:ser>
          <c:idx val="4"/>
          <c:order val="4"/>
          <c:tx>
            <c:strRef>
              <c:f>Sheet1!$A$6</c:f>
              <c:strCache>
                <c:ptCount val="1"/>
                <c:pt idx="0">
                  <c:v>Fairly easy</c:v>
                </c:pt>
              </c:strCache>
            </c:strRef>
          </c:tx>
          <c:spPr>
            <a:solidFill>
              <a:srgbClr val="4A9B8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Sheet1!$B$6:$D$6</c:f>
              <c:numCache>
                <c:formatCode>0%</c:formatCode>
                <c:ptCount val="3"/>
                <c:pt idx="0">
                  <c:v>0.2223</c:v>
                </c:pt>
                <c:pt idx="1">
                  <c:v>0.19600000000000001</c:v>
                </c:pt>
                <c:pt idx="2">
                  <c:v>0.31579999999999997</c:v>
                </c:pt>
              </c:numCache>
            </c:numRef>
          </c:val>
          <c:extLst>
            <c:ext xmlns:c16="http://schemas.microsoft.com/office/drawing/2014/chart" uri="{C3380CC4-5D6E-409C-BE32-E72D297353CC}">
              <c16:uniqueId val="{00000005-C3C6-40FC-BE69-B6B514009A84}"/>
            </c:ext>
          </c:extLst>
        </c:ser>
        <c:ser>
          <c:idx val="5"/>
          <c:order val="5"/>
          <c:tx>
            <c:strRef>
              <c:f>Sheet1!$A$7</c:f>
              <c:strCache>
                <c:ptCount val="1"/>
                <c:pt idx="0">
                  <c:v>Very easy</c:v>
                </c:pt>
              </c:strCache>
            </c:strRef>
          </c:tx>
          <c:spPr>
            <a:solidFill>
              <a:srgbClr val="3168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Sheet1!$B$7:$D$7</c:f>
              <c:numCache>
                <c:formatCode>0%</c:formatCode>
                <c:ptCount val="3"/>
                <c:pt idx="0">
                  <c:v>5.8899999999999994E-2</c:v>
                </c:pt>
                <c:pt idx="1">
                  <c:v>5.2199999999999996E-2</c:v>
                </c:pt>
                <c:pt idx="2">
                  <c:v>8.2699999999999996E-2</c:v>
                </c:pt>
              </c:numCache>
            </c:numRef>
          </c:val>
          <c:extLst>
            <c:ext xmlns:c16="http://schemas.microsoft.com/office/drawing/2014/chart" uri="{C3380CC4-5D6E-409C-BE32-E72D297353CC}">
              <c16:uniqueId val="{00000006-C3C6-40FC-BE69-B6B514009A84}"/>
            </c:ext>
          </c:extLst>
        </c:ser>
        <c:dLbls>
          <c:dLblPos val="ctr"/>
          <c:showLegendKey val="0"/>
          <c:showVal val="1"/>
          <c:showCatName val="0"/>
          <c:showSerName val="0"/>
          <c:showPercent val="0"/>
          <c:showBubbleSize val="0"/>
        </c:dLbls>
        <c:gapWidth val="40"/>
        <c:overlap val="100"/>
        <c:axId val="750704832"/>
        <c:axId val="750702208"/>
      </c:barChart>
      <c:catAx>
        <c:axId val="750704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750702208"/>
        <c:crosses val="autoZero"/>
        <c:auto val="1"/>
        <c:lblAlgn val="ctr"/>
        <c:lblOffset val="100"/>
        <c:noMultiLvlLbl val="0"/>
      </c:catAx>
      <c:valAx>
        <c:axId val="750702208"/>
        <c:scaling>
          <c:orientation val="minMax"/>
        </c:scaling>
        <c:delete val="1"/>
        <c:axPos val="l"/>
        <c:numFmt formatCode="0%" sourceLinked="1"/>
        <c:majorTickMark val="out"/>
        <c:minorTickMark val="none"/>
        <c:tickLblPos val="nextTo"/>
        <c:crossAx val="750704832"/>
        <c:crosses val="autoZero"/>
        <c:crossBetween val="between"/>
      </c:valAx>
      <c:spPr>
        <a:noFill/>
        <a:ln>
          <a:noFill/>
        </a:ln>
        <a:effectLst/>
      </c:spPr>
    </c:plotArea>
    <c:legend>
      <c:legendPos val="l"/>
      <c:layout>
        <c:manualLayout>
          <c:xMode val="edge"/>
          <c:yMode val="edge"/>
          <c:x val="6.5969062587412251E-3"/>
          <c:y val="0.23106085751807542"/>
          <c:w val="0.29246035171567542"/>
          <c:h val="0.54463056462103987"/>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Century Gothic" panose="020B0502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04268856778439"/>
          <c:y val="2.2263058192000629E-2"/>
          <c:w val="0.50033893573267596"/>
          <c:h val="0.95547388361599872"/>
        </c:manualLayout>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8"/>
            <c:invertIfNegative val="0"/>
            <c:bubble3D val="0"/>
            <c:spPr>
              <a:solidFill>
                <a:schemeClr val="accent6"/>
              </a:solidFill>
              <a:ln>
                <a:noFill/>
              </a:ln>
              <a:effectLst/>
            </c:spPr>
            <c:extLst>
              <c:ext xmlns:c16="http://schemas.microsoft.com/office/drawing/2014/chart" uri="{C3380CC4-5D6E-409C-BE32-E72D297353CC}">
                <c16:uniqueId val="{00000001-F734-41AC-BB10-6062B2301795}"/>
              </c:ext>
            </c:extLst>
          </c:dPt>
          <c:dPt>
            <c:idx val="10"/>
            <c:invertIfNegative val="0"/>
            <c:bubble3D val="0"/>
            <c:spPr>
              <a:solidFill>
                <a:schemeClr val="accent6"/>
              </a:solidFill>
              <a:ln>
                <a:noFill/>
              </a:ln>
              <a:effectLst/>
            </c:spPr>
            <c:extLst>
              <c:ext xmlns:c16="http://schemas.microsoft.com/office/drawing/2014/chart" uri="{C3380CC4-5D6E-409C-BE32-E72D297353CC}">
                <c16:uniqueId val="{00000003-F734-41AC-BB10-6062B2301795}"/>
              </c:ext>
            </c:extLst>
          </c:dPt>
          <c:dPt>
            <c:idx val="11"/>
            <c:invertIfNegative val="0"/>
            <c:bubble3D val="0"/>
            <c:spPr>
              <a:solidFill>
                <a:schemeClr val="accent6"/>
              </a:solidFill>
              <a:ln>
                <a:noFill/>
              </a:ln>
              <a:effectLst/>
            </c:spPr>
            <c:extLst>
              <c:ext xmlns:c16="http://schemas.microsoft.com/office/drawing/2014/chart" uri="{C3380CC4-5D6E-409C-BE32-E72D297353CC}">
                <c16:uniqueId val="{00000005-F734-41AC-BB10-6062B2301795}"/>
              </c:ext>
            </c:extLst>
          </c:dPt>
          <c:dPt>
            <c:idx val="12"/>
            <c:invertIfNegative val="0"/>
            <c:bubble3D val="0"/>
            <c:spPr>
              <a:solidFill>
                <a:schemeClr val="accent6"/>
              </a:solidFill>
              <a:ln>
                <a:noFill/>
              </a:ln>
              <a:effectLst/>
            </c:spPr>
            <c:extLst>
              <c:ext xmlns:c16="http://schemas.microsoft.com/office/drawing/2014/chart" uri="{C3380CC4-5D6E-409C-BE32-E72D297353CC}">
                <c16:uniqueId val="{00000007-F734-41AC-BB10-6062B2301795}"/>
              </c:ext>
            </c:extLst>
          </c:dPt>
          <c:dPt>
            <c:idx val="13"/>
            <c:invertIfNegative val="0"/>
            <c:bubble3D val="0"/>
            <c:spPr>
              <a:solidFill>
                <a:schemeClr val="accent6"/>
              </a:solidFill>
              <a:ln>
                <a:noFill/>
              </a:ln>
              <a:effectLst/>
            </c:spPr>
            <c:extLst>
              <c:ext xmlns:c16="http://schemas.microsoft.com/office/drawing/2014/chart" uri="{C3380CC4-5D6E-409C-BE32-E72D297353CC}">
                <c16:uniqueId val="{00000009-F734-41AC-BB10-6062B2301795}"/>
              </c:ext>
            </c:extLst>
          </c:dPt>
          <c:dPt>
            <c:idx val="14"/>
            <c:invertIfNegative val="0"/>
            <c:bubble3D val="0"/>
            <c:spPr>
              <a:solidFill>
                <a:schemeClr val="accent6"/>
              </a:solidFill>
              <a:ln>
                <a:noFill/>
              </a:ln>
              <a:effectLst/>
            </c:spPr>
            <c:extLst>
              <c:ext xmlns:c16="http://schemas.microsoft.com/office/drawing/2014/chart" uri="{C3380CC4-5D6E-409C-BE32-E72D297353CC}">
                <c16:uniqueId val="{0000000B-F734-41AC-BB10-6062B2301795}"/>
              </c:ext>
            </c:extLst>
          </c:dPt>
          <c:dPt>
            <c:idx val="15"/>
            <c:invertIfNegative val="0"/>
            <c:bubble3D val="0"/>
            <c:spPr>
              <a:solidFill>
                <a:schemeClr val="accent6"/>
              </a:solidFill>
              <a:ln>
                <a:noFill/>
              </a:ln>
              <a:effectLst/>
            </c:spPr>
            <c:extLst>
              <c:ext xmlns:c16="http://schemas.microsoft.com/office/drawing/2014/chart" uri="{C3380CC4-5D6E-409C-BE32-E72D297353CC}">
                <c16:uniqueId val="{0000000D-F734-41AC-BB10-6062B2301795}"/>
              </c:ext>
            </c:extLst>
          </c:dPt>
          <c:dPt>
            <c:idx val="16"/>
            <c:invertIfNegative val="0"/>
            <c:bubble3D val="0"/>
            <c:spPr>
              <a:solidFill>
                <a:schemeClr val="accent6"/>
              </a:solidFill>
              <a:ln>
                <a:noFill/>
              </a:ln>
              <a:effectLst/>
            </c:spPr>
            <c:extLst>
              <c:ext xmlns:c16="http://schemas.microsoft.com/office/drawing/2014/chart" uri="{C3380CC4-5D6E-409C-BE32-E72D297353CC}">
                <c16:uniqueId val="{0000000F-F734-41AC-BB10-6062B2301795}"/>
              </c:ext>
            </c:extLst>
          </c:dPt>
          <c:dPt>
            <c:idx val="19"/>
            <c:invertIfNegative val="0"/>
            <c:bubble3D val="0"/>
            <c:spPr>
              <a:solidFill>
                <a:schemeClr val="accent6"/>
              </a:solidFill>
              <a:ln>
                <a:noFill/>
              </a:ln>
              <a:effectLst/>
            </c:spPr>
            <c:extLst>
              <c:ext xmlns:c16="http://schemas.microsoft.com/office/drawing/2014/chart" uri="{C3380CC4-5D6E-409C-BE32-E72D297353CC}">
                <c16:uniqueId val="{00000011-F734-41AC-BB10-6062B2301795}"/>
              </c:ext>
            </c:extLst>
          </c:dPt>
          <c:dPt>
            <c:idx val="20"/>
            <c:invertIfNegative val="0"/>
            <c:bubble3D val="0"/>
            <c:spPr>
              <a:solidFill>
                <a:schemeClr val="accent6"/>
              </a:solidFill>
              <a:ln>
                <a:noFill/>
              </a:ln>
              <a:effectLst/>
            </c:spPr>
            <c:extLst>
              <c:ext xmlns:c16="http://schemas.microsoft.com/office/drawing/2014/chart" uri="{C3380CC4-5D6E-409C-BE32-E72D297353CC}">
                <c16:uniqueId val="{00000013-F734-41AC-BB10-6062B2301795}"/>
              </c:ext>
            </c:extLst>
          </c:dPt>
          <c:dPt>
            <c:idx val="21"/>
            <c:invertIfNegative val="0"/>
            <c:bubble3D val="0"/>
            <c:spPr>
              <a:solidFill>
                <a:schemeClr val="accent6"/>
              </a:solidFill>
              <a:ln>
                <a:noFill/>
              </a:ln>
              <a:effectLst/>
            </c:spPr>
            <c:extLst>
              <c:ext xmlns:c16="http://schemas.microsoft.com/office/drawing/2014/chart" uri="{C3380CC4-5D6E-409C-BE32-E72D297353CC}">
                <c16:uniqueId val="{00000015-F734-41AC-BB10-6062B2301795}"/>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Total HH (582)</c:v>
                </c:pt>
                <c:pt idx="2">
                  <c:v>Medical (106)</c:v>
                </c:pt>
                <c:pt idx="3">
                  <c:v>Communications (68)</c:v>
                </c:pt>
                <c:pt idx="4">
                  <c:v>Lifestage (109)</c:v>
                </c:pt>
                <c:pt idx="5">
                  <c:v>Any (228)</c:v>
                </c:pt>
                <c:pt idx="7">
                  <c:v>Comfortable/alright (324)</c:v>
                </c:pt>
                <c:pt idx="8">
                  <c:v>Just getting by (157)</c:v>
                </c:pt>
                <c:pt idx="9">
                  <c:v>Difficult (68)</c:v>
                </c:pt>
                <c:pt idx="11">
                  <c:v>18-34 (48)</c:v>
                </c:pt>
                <c:pt idx="12">
                  <c:v>35-54 (181)</c:v>
                </c:pt>
                <c:pt idx="13">
                  <c:v>55+ (344)</c:v>
                </c:pt>
                <c:pt idx="15">
                  <c:v>Male (290)</c:v>
                </c:pt>
                <c:pt idx="16">
                  <c:v>Female (266)</c:v>
                </c:pt>
                <c:pt idx="18">
                  <c:v>ABC1 (374)</c:v>
                </c:pt>
                <c:pt idx="19">
                  <c:v>C2DE (139)</c:v>
                </c:pt>
                <c:pt idx="21">
                  <c:v>Under 15.6k (81)</c:v>
                </c:pt>
                <c:pt idx="22">
                  <c:v>£15.6k to £36.4k (159)</c:v>
                </c:pt>
                <c:pt idx="23">
                  <c:v>£36.4k-to £52k (86)</c:v>
                </c:pt>
                <c:pt idx="24">
                  <c:v>£52k + (91)</c:v>
                </c:pt>
                <c:pt idx="26">
                  <c:v>Yes (252)</c:v>
                </c:pt>
                <c:pt idx="27">
                  <c:v>No (310)</c:v>
                </c:pt>
              </c:strCache>
            </c:strRef>
          </c:cat>
          <c:val>
            <c:numRef>
              <c:f>Sheet1!$B$2:$B$29</c:f>
              <c:numCache>
                <c:formatCode>General</c:formatCode>
                <c:ptCount val="28"/>
                <c:pt idx="0" formatCode="0%">
                  <c:v>0.28000000000000003</c:v>
                </c:pt>
                <c:pt idx="2" formatCode="0%">
                  <c:v>0.35</c:v>
                </c:pt>
                <c:pt idx="3" formatCode="0%">
                  <c:v>0.3</c:v>
                </c:pt>
                <c:pt idx="4" formatCode="0%">
                  <c:v>0.23</c:v>
                </c:pt>
                <c:pt idx="5" formatCode="0%">
                  <c:v>0.28000000000000003</c:v>
                </c:pt>
                <c:pt idx="7" formatCode="0%">
                  <c:v>0.13</c:v>
                </c:pt>
                <c:pt idx="8" formatCode="0%">
                  <c:v>0.42</c:v>
                </c:pt>
                <c:pt idx="9" formatCode="0%">
                  <c:v>0.63</c:v>
                </c:pt>
                <c:pt idx="11" formatCode="0%">
                  <c:v>0.39</c:v>
                </c:pt>
                <c:pt idx="12" formatCode="0%">
                  <c:v>0.32</c:v>
                </c:pt>
                <c:pt idx="13" formatCode="0%">
                  <c:v>0.21</c:v>
                </c:pt>
                <c:pt idx="15" formatCode="0%">
                  <c:v>0.22</c:v>
                </c:pt>
                <c:pt idx="16" formatCode="0%">
                  <c:v>0.31</c:v>
                </c:pt>
                <c:pt idx="18" formatCode="0%">
                  <c:v>0.23</c:v>
                </c:pt>
                <c:pt idx="19" formatCode="0%">
                  <c:v>0.39</c:v>
                </c:pt>
                <c:pt idx="21" formatCode="0%">
                  <c:v>0.36</c:v>
                </c:pt>
                <c:pt idx="22" formatCode="0%">
                  <c:v>0.27</c:v>
                </c:pt>
                <c:pt idx="23" formatCode="0%">
                  <c:v>0.28999999999999998</c:v>
                </c:pt>
                <c:pt idx="24" formatCode="0%">
                  <c:v>0.11</c:v>
                </c:pt>
                <c:pt idx="26" formatCode="0%">
                  <c:v>0.22</c:v>
                </c:pt>
                <c:pt idx="27" formatCode="0%">
                  <c:v>0.31</c:v>
                </c:pt>
              </c:numCache>
            </c:numRef>
          </c:val>
          <c:extLst>
            <c:ext xmlns:c16="http://schemas.microsoft.com/office/drawing/2014/chart" uri="{C3380CC4-5D6E-409C-BE32-E72D297353CC}">
              <c16:uniqueId val="{00000016-F734-41AC-BB10-6062B2301795}"/>
            </c:ext>
          </c:extLst>
        </c:ser>
        <c:dLbls>
          <c:dLblPos val="outEnd"/>
          <c:showLegendKey val="0"/>
          <c:showVal val="1"/>
          <c:showCatName val="0"/>
          <c:showSerName val="0"/>
          <c:showPercent val="0"/>
          <c:showBubbleSize val="0"/>
        </c:dLbls>
        <c:gapWidth val="40"/>
        <c:axId val="1000328640"/>
        <c:axId val="1000328968"/>
      </c:barChart>
      <c:catAx>
        <c:axId val="100032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1000328968"/>
        <c:crosses val="autoZero"/>
        <c:auto val="1"/>
        <c:lblAlgn val="ctr"/>
        <c:lblOffset val="100"/>
        <c:noMultiLvlLbl val="0"/>
      </c:catAx>
      <c:valAx>
        <c:axId val="1000328968"/>
        <c:scaling>
          <c:orientation val="minMax"/>
          <c:max val="1"/>
        </c:scaling>
        <c:delete val="1"/>
        <c:axPos val="t"/>
        <c:numFmt formatCode="0%" sourceLinked="1"/>
        <c:majorTickMark val="out"/>
        <c:minorTickMark val="none"/>
        <c:tickLblPos val="nextTo"/>
        <c:crossAx val="100032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45254670501933"/>
          <c:y val="5.1184564306932648E-2"/>
          <c:w val="0.53597644061153193"/>
          <c:h val="0.71157177808776395"/>
        </c:manualLayout>
      </c:layout>
      <c:barChart>
        <c:barDir val="bar"/>
        <c:grouping val="clustered"/>
        <c:varyColors val="0"/>
        <c:ser>
          <c:idx val="0"/>
          <c:order val="0"/>
          <c:tx>
            <c:strRef>
              <c:f>Sheet1!$B$1</c:f>
              <c:strCache>
                <c:ptCount val="1"/>
                <c:pt idx="0">
                  <c:v>NHH (133)</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Water supply interruptions, lasting longer than 3 hours</c:v>
                </c:pt>
                <c:pt idx="2">
                  <c:v>The appearance, taste and smell of tap water</c:v>
                </c:pt>
                <c:pt idx="3">
                  <c:v>Reducing leaks</c:v>
                </c:pt>
              </c:strCache>
            </c:strRef>
          </c:cat>
          <c:val>
            <c:numRef>
              <c:f>Sheet1!$B$2:$B$5</c:f>
              <c:numCache>
                <c:formatCode>0%</c:formatCode>
                <c:ptCount val="4"/>
                <c:pt idx="0">
                  <c:v>1.4999999999999999E-2</c:v>
                </c:pt>
                <c:pt idx="1">
                  <c:v>0.24060000000000001</c:v>
                </c:pt>
                <c:pt idx="2">
                  <c:v>0.39100000000000001</c:v>
                </c:pt>
                <c:pt idx="3">
                  <c:v>0.35339999999999999</c:v>
                </c:pt>
              </c:numCache>
            </c:numRef>
          </c:val>
          <c:extLst>
            <c:ext xmlns:c16="http://schemas.microsoft.com/office/drawing/2014/chart" uri="{C3380CC4-5D6E-409C-BE32-E72D297353CC}">
              <c16:uniqueId val="{00000000-F34B-4892-B1D4-EC1DE1840D6A}"/>
            </c:ext>
          </c:extLst>
        </c:ser>
        <c:ser>
          <c:idx val="1"/>
          <c:order val="1"/>
          <c:tx>
            <c:strRef>
              <c:f>Sheet1!$C$1</c:f>
              <c:strCache>
                <c:ptCount val="1"/>
                <c:pt idx="0">
                  <c:v>Struggling financially (68)</c:v>
                </c:pt>
              </c:strCache>
            </c:strRef>
          </c:tx>
          <c:spPr>
            <a:solidFill>
              <a:schemeClr val="accent6"/>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Water supply interruptions, lasting longer than 3 hours</c:v>
                </c:pt>
                <c:pt idx="2">
                  <c:v>The appearance, taste and smell of tap water</c:v>
                </c:pt>
                <c:pt idx="3">
                  <c:v>Reducing leaks</c:v>
                </c:pt>
              </c:strCache>
            </c:strRef>
          </c:cat>
          <c:val>
            <c:numRef>
              <c:f>Sheet1!$C$2:$C$5</c:f>
              <c:numCache>
                <c:formatCode>0%</c:formatCode>
                <c:ptCount val="4"/>
                <c:pt idx="0">
                  <c:v>0.06</c:v>
                </c:pt>
                <c:pt idx="1">
                  <c:v>0.1152</c:v>
                </c:pt>
                <c:pt idx="2">
                  <c:v>0.4763</c:v>
                </c:pt>
                <c:pt idx="3">
                  <c:v>0.34860000000000002</c:v>
                </c:pt>
              </c:numCache>
            </c:numRef>
          </c:val>
          <c:extLst>
            <c:ext xmlns:c16="http://schemas.microsoft.com/office/drawing/2014/chart" uri="{C3380CC4-5D6E-409C-BE32-E72D297353CC}">
              <c16:uniqueId val="{00000001-F34B-4892-B1D4-EC1DE1840D6A}"/>
            </c:ext>
          </c:extLst>
        </c:ser>
        <c:ser>
          <c:idx val="2"/>
          <c:order val="2"/>
          <c:tx>
            <c:strRef>
              <c:f>Sheet1!$D$1</c:f>
              <c:strCache>
                <c:ptCount val="1"/>
                <c:pt idx="0">
                  <c:v>Vulnerable (228)</c:v>
                </c:pt>
              </c:strCache>
            </c:strRef>
          </c:tx>
          <c:spPr>
            <a:solidFill>
              <a:schemeClr val="bg1">
                <a:lumMod val="50000"/>
              </a:schemeClr>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Water supply interruptions, lasting longer than 3 hours</c:v>
                </c:pt>
                <c:pt idx="2">
                  <c:v>The appearance, taste and smell of tap water</c:v>
                </c:pt>
                <c:pt idx="3">
                  <c:v>Reducing leaks</c:v>
                </c:pt>
              </c:strCache>
            </c:strRef>
          </c:cat>
          <c:val>
            <c:numRef>
              <c:f>Sheet1!$D$2:$D$5</c:f>
              <c:numCache>
                <c:formatCode>0%</c:formatCode>
                <c:ptCount val="4"/>
                <c:pt idx="0">
                  <c:v>5.6099999999999997E-2</c:v>
                </c:pt>
                <c:pt idx="1">
                  <c:v>0.11219999999999999</c:v>
                </c:pt>
                <c:pt idx="2">
                  <c:v>0.38600000000000001</c:v>
                </c:pt>
                <c:pt idx="3">
                  <c:v>0.44500000000000001</c:v>
                </c:pt>
              </c:numCache>
            </c:numRef>
          </c:val>
          <c:extLst>
            <c:ext xmlns:c16="http://schemas.microsoft.com/office/drawing/2014/chart" uri="{C3380CC4-5D6E-409C-BE32-E72D297353CC}">
              <c16:uniqueId val="{00000002-F34B-4892-B1D4-EC1DE1840D6A}"/>
            </c:ext>
          </c:extLst>
        </c:ser>
        <c:ser>
          <c:idx val="3"/>
          <c:order val="3"/>
          <c:tx>
            <c:strRef>
              <c:f>Sheet1!$E$1</c:f>
              <c:strCache>
                <c:ptCount val="1"/>
                <c:pt idx="0">
                  <c:v>Household (582)</c:v>
                </c:pt>
              </c:strCache>
            </c:strRef>
          </c:tx>
          <c:spPr>
            <a:solidFill>
              <a:schemeClr val="accent4">
                <a:lumMod val="75000"/>
              </a:schemeClr>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Water supply interruptions, lasting longer than 3 hours</c:v>
                </c:pt>
                <c:pt idx="2">
                  <c:v>The appearance, taste and smell of tap water</c:v>
                </c:pt>
                <c:pt idx="3">
                  <c:v>Reducing leaks</c:v>
                </c:pt>
              </c:strCache>
            </c:strRef>
          </c:cat>
          <c:val>
            <c:numRef>
              <c:f>Sheet1!$E$2:$E$5</c:f>
              <c:numCache>
                <c:formatCode>0%</c:formatCode>
                <c:ptCount val="4"/>
                <c:pt idx="0">
                  <c:v>0.04</c:v>
                </c:pt>
                <c:pt idx="1">
                  <c:v>0.10780000000000001</c:v>
                </c:pt>
                <c:pt idx="2">
                  <c:v>0.34520000000000001</c:v>
                </c:pt>
                <c:pt idx="3">
                  <c:v>0.50700000000000001</c:v>
                </c:pt>
              </c:numCache>
            </c:numRef>
          </c:val>
          <c:extLst>
            <c:ext xmlns:c16="http://schemas.microsoft.com/office/drawing/2014/chart" uri="{C3380CC4-5D6E-409C-BE32-E72D297353CC}">
              <c16:uniqueId val="{00000003-F34B-4892-B1D4-EC1DE1840D6A}"/>
            </c:ext>
          </c:extLst>
        </c:ser>
        <c:ser>
          <c:idx val="4"/>
          <c:order val="4"/>
          <c:tx>
            <c:strRef>
              <c:f>Sheet1!$F$1</c:f>
              <c:strCache>
                <c:ptCount val="1"/>
                <c:pt idx="0">
                  <c:v>Total (715)</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Water supply interruptions, lasting longer than 3 hours</c:v>
                </c:pt>
                <c:pt idx="2">
                  <c:v>The appearance, taste and smell of tap water</c:v>
                </c:pt>
                <c:pt idx="3">
                  <c:v>Reducing leaks</c:v>
                </c:pt>
              </c:strCache>
            </c:strRef>
          </c:cat>
          <c:val>
            <c:numRef>
              <c:f>Sheet1!$F$2:$F$5</c:f>
              <c:numCache>
                <c:formatCode>0%</c:formatCode>
                <c:ptCount val="4"/>
                <c:pt idx="0">
                  <c:v>3.4500000000000003E-2</c:v>
                </c:pt>
                <c:pt idx="1">
                  <c:v>0.13700000000000001</c:v>
                </c:pt>
                <c:pt idx="2">
                  <c:v>0.3553</c:v>
                </c:pt>
                <c:pt idx="3">
                  <c:v>0.47320000000000001</c:v>
                </c:pt>
              </c:numCache>
            </c:numRef>
          </c:val>
          <c:extLst>
            <c:ext xmlns:c16="http://schemas.microsoft.com/office/drawing/2014/chart" uri="{C3380CC4-5D6E-409C-BE32-E72D297353CC}">
              <c16:uniqueId val="{00000004-F34B-4892-B1D4-EC1DE1840D6A}"/>
            </c:ext>
          </c:extLst>
        </c:ser>
        <c:dLbls>
          <c:dLblPos val="outEnd"/>
          <c:showLegendKey val="0"/>
          <c:showVal val="1"/>
          <c:showCatName val="0"/>
          <c:showSerName val="0"/>
          <c:showPercent val="0"/>
          <c:showBubbleSize val="0"/>
        </c:dLbls>
        <c:gapWidth val="75"/>
        <c:axId val="92785400"/>
        <c:axId val="92785792"/>
      </c:barChart>
      <c:catAx>
        <c:axId val="92785400"/>
        <c:scaling>
          <c:orientation val="minMax"/>
        </c:scaling>
        <c:delete val="0"/>
        <c:axPos val="l"/>
        <c:numFmt formatCode="General" sourceLinked="0"/>
        <c:majorTickMark val="out"/>
        <c:minorTickMark val="none"/>
        <c:tickLblPos val="nextTo"/>
        <c:spPr>
          <a:ln>
            <a:noFill/>
          </a:ln>
        </c:spPr>
        <c:txPr>
          <a:bodyPr/>
          <a:lstStyle/>
          <a:p>
            <a:pPr algn="r">
              <a:defRPr sz="1200"/>
            </a:pPr>
            <a:endParaRPr lang="en-US"/>
          </a:p>
        </c:txPr>
        <c:crossAx val="92785792"/>
        <c:crosses val="autoZero"/>
        <c:auto val="1"/>
        <c:lblAlgn val="ctr"/>
        <c:lblOffset val="100"/>
        <c:noMultiLvlLbl val="0"/>
      </c:catAx>
      <c:valAx>
        <c:axId val="92785792"/>
        <c:scaling>
          <c:orientation val="minMax"/>
        </c:scaling>
        <c:delete val="1"/>
        <c:axPos val="b"/>
        <c:numFmt formatCode="0%" sourceLinked="1"/>
        <c:majorTickMark val="out"/>
        <c:minorTickMark val="none"/>
        <c:tickLblPos val="none"/>
        <c:crossAx val="92785400"/>
        <c:crosses val="autoZero"/>
        <c:crossBetween val="between"/>
      </c:valAx>
    </c:plotArea>
    <c:legend>
      <c:legendPos val="b"/>
      <c:layout>
        <c:manualLayout>
          <c:xMode val="edge"/>
          <c:yMode val="edge"/>
          <c:x val="1.2300943696548113E-2"/>
          <c:y val="0.76401957206459947"/>
          <c:w val="0.96544082047985313"/>
          <c:h val="0.17389580878872501"/>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45254670501933"/>
          <c:y val="5.1184564306932648E-2"/>
          <c:w val="0.53597644061153193"/>
          <c:h val="0.71157177808776395"/>
        </c:manualLayout>
      </c:layout>
      <c:barChart>
        <c:barDir val="bar"/>
        <c:grouping val="clustered"/>
        <c:varyColors val="0"/>
        <c:ser>
          <c:idx val="0"/>
          <c:order val="0"/>
          <c:tx>
            <c:strRef>
              <c:f>Sheet1!$B$1</c:f>
              <c:strCache>
                <c:ptCount val="1"/>
                <c:pt idx="0">
                  <c:v>NHH (133)</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Saving water by installing smart water meters</c:v>
                </c:pt>
                <c:pt idx="2">
                  <c:v>Improving the environment at key sites</c:v>
                </c:pt>
                <c:pt idx="3">
                  <c:v>Removing lead pipes</c:v>
                </c:pt>
              </c:strCache>
            </c:strRef>
          </c:cat>
          <c:val>
            <c:numRef>
              <c:f>Sheet1!$B$2:$B$5</c:f>
              <c:numCache>
                <c:formatCode>0%</c:formatCode>
                <c:ptCount val="4"/>
                <c:pt idx="0">
                  <c:v>0.04</c:v>
                </c:pt>
                <c:pt idx="1">
                  <c:v>0.26</c:v>
                </c:pt>
                <c:pt idx="2">
                  <c:v>0.27</c:v>
                </c:pt>
                <c:pt idx="3">
                  <c:v>0.43</c:v>
                </c:pt>
              </c:numCache>
            </c:numRef>
          </c:val>
          <c:extLst>
            <c:ext xmlns:c16="http://schemas.microsoft.com/office/drawing/2014/chart" uri="{C3380CC4-5D6E-409C-BE32-E72D297353CC}">
              <c16:uniqueId val="{00000000-E765-41EE-B525-30192C299EE5}"/>
            </c:ext>
          </c:extLst>
        </c:ser>
        <c:ser>
          <c:idx val="1"/>
          <c:order val="1"/>
          <c:tx>
            <c:strRef>
              <c:f>Sheet1!$C$1</c:f>
              <c:strCache>
                <c:ptCount val="1"/>
                <c:pt idx="0">
                  <c:v>Struggling financially (68)</c:v>
                </c:pt>
              </c:strCache>
            </c:strRef>
          </c:tx>
          <c:spPr>
            <a:solidFill>
              <a:schemeClr val="accent6"/>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Saving water by installing smart water meters</c:v>
                </c:pt>
                <c:pt idx="2">
                  <c:v>Improving the environment at key sites</c:v>
                </c:pt>
                <c:pt idx="3">
                  <c:v>Removing lead pipes</c:v>
                </c:pt>
              </c:strCache>
            </c:strRef>
          </c:cat>
          <c:val>
            <c:numRef>
              <c:f>Sheet1!$C$2:$C$5</c:f>
              <c:numCache>
                <c:formatCode>0%</c:formatCode>
                <c:ptCount val="4"/>
                <c:pt idx="0">
                  <c:v>0.13</c:v>
                </c:pt>
                <c:pt idx="1">
                  <c:v>0.22</c:v>
                </c:pt>
                <c:pt idx="2">
                  <c:v>0.3</c:v>
                </c:pt>
                <c:pt idx="3">
                  <c:v>0.34</c:v>
                </c:pt>
              </c:numCache>
            </c:numRef>
          </c:val>
          <c:extLst>
            <c:ext xmlns:c16="http://schemas.microsoft.com/office/drawing/2014/chart" uri="{C3380CC4-5D6E-409C-BE32-E72D297353CC}">
              <c16:uniqueId val="{00000001-E765-41EE-B525-30192C299EE5}"/>
            </c:ext>
          </c:extLst>
        </c:ser>
        <c:ser>
          <c:idx val="2"/>
          <c:order val="2"/>
          <c:tx>
            <c:strRef>
              <c:f>Sheet1!$D$1</c:f>
              <c:strCache>
                <c:ptCount val="1"/>
                <c:pt idx="0">
                  <c:v>Vulnerable (228)</c:v>
                </c:pt>
              </c:strCache>
            </c:strRef>
          </c:tx>
          <c:spPr>
            <a:solidFill>
              <a:schemeClr val="bg1">
                <a:lumMod val="50000"/>
              </a:schemeClr>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Saving water by installing smart water meters</c:v>
                </c:pt>
                <c:pt idx="2">
                  <c:v>Improving the environment at key sites</c:v>
                </c:pt>
                <c:pt idx="3">
                  <c:v>Removing lead pipes</c:v>
                </c:pt>
              </c:strCache>
            </c:strRef>
          </c:cat>
          <c:val>
            <c:numRef>
              <c:f>Sheet1!$D$2:$D$5</c:f>
              <c:numCache>
                <c:formatCode>0%</c:formatCode>
                <c:ptCount val="4"/>
                <c:pt idx="0">
                  <c:v>0.12</c:v>
                </c:pt>
                <c:pt idx="1">
                  <c:v>0.2</c:v>
                </c:pt>
                <c:pt idx="2">
                  <c:v>0.27</c:v>
                </c:pt>
                <c:pt idx="3">
                  <c:v>0.41</c:v>
                </c:pt>
              </c:numCache>
            </c:numRef>
          </c:val>
          <c:extLst>
            <c:ext xmlns:c16="http://schemas.microsoft.com/office/drawing/2014/chart" uri="{C3380CC4-5D6E-409C-BE32-E72D297353CC}">
              <c16:uniqueId val="{00000002-E765-41EE-B525-30192C299EE5}"/>
            </c:ext>
          </c:extLst>
        </c:ser>
        <c:ser>
          <c:idx val="3"/>
          <c:order val="3"/>
          <c:tx>
            <c:strRef>
              <c:f>Sheet1!$E$1</c:f>
              <c:strCache>
                <c:ptCount val="1"/>
                <c:pt idx="0">
                  <c:v>Household (582)</c:v>
                </c:pt>
              </c:strCache>
            </c:strRef>
          </c:tx>
          <c:spPr>
            <a:solidFill>
              <a:srgbClr val="5B696B"/>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Saving water by installing smart water meters</c:v>
                </c:pt>
                <c:pt idx="2">
                  <c:v>Improving the environment at key sites</c:v>
                </c:pt>
                <c:pt idx="3">
                  <c:v>Removing lead pipes</c:v>
                </c:pt>
              </c:strCache>
            </c:strRef>
          </c:cat>
          <c:val>
            <c:numRef>
              <c:f>Sheet1!$E$2:$E$5</c:f>
              <c:numCache>
                <c:formatCode>0%</c:formatCode>
                <c:ptCount val="4"/>
                <c:pt idx="0">
                  <c:v>0.09</c:v>
                </c:pt>
                <c:pt idx="1">
                  <c:v>0.2</c:v>
                </c:pt>
                <c:pt idx="2">
                  <c:v>0.33</c:v>
                </c:pt>
                <c:pt idx="3">
                  <c:v>0.38</c:v>
                </c:pt>
              </c:numCache>
            </c:numRef>
          </c:val>
          <c:extLst>
            <c:ext xmlns:c16="http://schemas.microsoft.com/office/drawing/2014/chart" uri="{C3380CC4-5D6E-409C-BE32-E72D297353CC}">
              <c16:uniqueId val="{00000003-E765-41EE-B525-30192C299EE5}"/>
            </c:ext>
          </c:extLst>
        </c:ser>
        <c:ser>
          <c:idx val="4"/>
          <c:order val="4"/>
          <c:tx>
            <c:strRef>
              <c:f>Sheet1!$F$1</c:f>
              <c:strCache>
                <c:ptCount val="1"/>
                <c:pt idx="0">
                  <c:v>Total (715)</c:v>
                </c:pt>
              </c:strCache>
            </c:strRef>
          </c:tx>
          <c:spPr>
            <a:solidFill>
              <a:srgbClr val="3494BA"/>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Don’t know/Can’t say</c:v>
                </c:pt>
                <c:pt idx="1">
                  <c:v>Saving water by installing smart water meters</c:v>
                </c:pt>
                <c:pt idx="2">
                  <c:v>Improving the environment at key sites</c:v>
                </c:pt>
                <c:pt idx="3">
                  <c:v>Removing lead pipes</c:v>
                </c:pt>
              </c:strCache>
            </c:strRef>
          </c:cat>
          <c:val>
            <c:numRef>
              <c:f>Sheet1!$F$2:$F$5</c:f>
              <c:numCache>
                <c:formatCode>0%</c:formatCode>
                <c:ptCount val="4"/>
                <c:pt idx="0">
                  <c:v>0.08</c:v>
                </c:pt>
                <c:pt idx="1">
                  <c:v>0.21479999999999999</c:v>
                </c:pt>
                <c:pt idx="2">
                  <c:v>0.32</c:v>
                </c:pt>
                <c:pt idx="3">
                  <c:v>0.39</c:v>
                </c:pt>
              </c:numCache>
            </c:numRef>
          </c:val>
          <c:extLst>
            <c:ext xmlns:c16="http://schemas.microsoft.com/office/drawing/2014/chart" uri="{C3380CC4-5D6E-409C-BE32-E72D297353CC}">
              <c16:uniqueId val="{00000004-E765-41EE-B525-30192C299EE5}"/>
            </c:ext>
          </c:extLst>
        </c:ser>
        <c:dLbls>
          <c:dLblPos val="outEnd"/>
          <c:showLegendKey val="0"/>
          <c:showVal val="1"/>
          <c:showCatName val="0"/>
          <c:showSerName val="0"/>
          <c:showPercent val="0"/>
          <c:showBubbleSize val="0"/>
        </c:dLbls>
        <c:gapWidth val="75"/>
        <c:axId val="92785400"/>
        <c:axId val="92785792"/>
      </c:barChart>
      <c:catAx>
        <c:axId val="92785400"/>
        <c:scaling>
          <c:orientation val="minMax"/>
        </c:scaling>
        <c:delete val="0"/>
        <c:axPos val="l"/>
        <c:numFmt formatCode="General" sourceLinked="0"/>
        <c:majorTickMark val="out"/>
        <c:minorTickMark val="none"/>
        <c:tickLblPos val="nextTo"/>
        <c:spPr>
          <a:ln>
            <a:noFill/>
          </a:ln>
        </c:spPr>
        <c:txPr>
          <a:bodyPr/>
          <a:lstStyle/>
          <a:p>
            <a:pPr algn="r">
              <a:defRPr sz="1200"/>
            </a:pPr>
            <a:endParaRPr lang="en-US"/>
          </a:p>
        </c:txPr>
        <c:crossAx val="92785792"/>
        <c:crosses val="autoZero"/>
        <c:auto val="1"/>
        <c:lblAlgn val="ctr"/>
        <c:lblOffset val="100"/>
        <c:noMultiLvlLbl val="0"/>
      </c:catAx>
      <c:valAx>
        <c:axId val="92785792"/>
        <c:scaling>
          <c:orientation val="minMax"/>
        </c:scaling>
        <c:delete val="1"/>
        <c:axPos val="b"/>
        <c:numFmt formatCode="0%" sourceLinked="1"/>
        <c:majorTickMark val="out"/>
        <c:minorTickMark val="none"/>
        <c:tickLblPos val="none"/>
        <c:crossAx val="92785400"/>
        <c:crosses val="autoZero"/>
        <c:crossBetween val="between"/>
      </c:valAx>
    </c:plotArea>
    <c:legend>
      <c:legendPos val="b"/>
      <c:layout>
        <c:manualLayout>
          <c:xMode val="edge"/>
          <c:yMode val="edge"/>
          <c:x val="0"/>
          <c:y val="0.76401957206459947"/>
          <c:w val="0.96536609851917798"/>
          <c:h val="0.1819938025904653"/>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9359338820287"/>
          <c:y val="0.2349394187415344"/>
          <c:w val="0.29433813187185687"/>
          <c:h val="0.54826482163731238"/>
        </c:manualLayout>
      </c:layout>
      <c:barChart>
        <c:barDir val="col"/>
        <c:grouping val="percentStacked"/>
        <c:varyColors val="0"/>
        <c:ser>
          <c:idx val="0"/>
          <c:order val="0"/>
          <c:tx>
            <c:strRef>
              <c:f>Sheet1!$A$2</c:f>
              <c:strCache>
                <c:ptCount val="1"/>
                <c:pt idx="0">
                  <c:v>Don't know / can't say</c:v>
                </c:pt>
              </c:strCache>
            </c:strRef>
          </c:tx>
          <c:spPr>
            <a:solidFill>
              <a:srgbClr val="58889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Sheet1!$B$2:$D$2</c:f>
              <c:numCache>
                <c:formatCode>0%</c:formatCode>
                <c:ptCount val="3"/>
                <c:pt idx="0">
                  <c:v>0.13</c:v>
                </c:pt>
                <c:pt idx="1">
                  <c:v>0.15</c:v>
                </c:pt>
                <c:pt idx="2">
                  <c:v>0.04</c:v>
                </c:pt>
              </c:numCache>
            </c:numRef>
          </c:val>
          <c:extLst>
            <c:ext xmlns:c16="http://schemas.microsoft.com/office/drawing/2014/chart" uri="{C3380CC4-5D6E-409C-BE32-E72D297353CC}">
              <c16:uniqueId val="{00000000-85DE-4671-9843-80C06990AE80}"/>
            </c:ext>
          </c:extLst>
        </c:ser>
        <c:ser>
          <c:idx val="1"/>
          <c:order val="1"/>
          <c:tx>
            <c:strRef>
              <c:f>Sheet1!$A$3</c:f>
              <c:strCache>
                <c:ptCount val="1"/>
                <c:pt idx="0">
                  <c:v>Completely unacceptable</c:v>
                </c:pt>
              </c:strCache>
            </c:strRef>
          </c:tx>
          <c:spPr>
            <a:solidFill>
              <a:srgbClr val="9F12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Sheet1!$B$3:$D$3</c:f>
              <c:numCache>
                <c:formatCode>0%</c:formatCode>
                <c:ptCount val="3"/>
                <c:pt idx="0">
                  <c:v>0.06</c:v>
                </c:pt>
                <c:pt idx="1">
                  <c:v>0.06</c:v>
                </c:pt>
                <c:pt idx="2">
                  <c:v>0.08</c:v>
                </c:pt>
              </c:numCache>
            </c:numRef>
          </c:val>
          <c:extLst>
            <c:ext xmlns:c16="http://schemas.microsoft.com/office/drawing/2014/chart" uri="{C3380CC4-5D6E-409C-BE32-E72D297353CC}">
              <c16:uniqueId val="{00000001-85DE-4671-9843-80C06990AE80}"/>
            </c:ext>
          </c:extLst>
        </c:ser>
        <c:ser>
          <c:idx val="2"/>
          <c:order val="2"/>
          <c:tx>
            <c:strRef>
              <c:f>Sheet1!$A$4</c:f>
              <c:strCache>
                <c:ptCount val="1"/>
                <c:pt idx="0">
                  <c:v>Unacceptable</c:v>
                </c:pt>
              </c:strCache>
            </c:strRef>
          </c:tx>
          <c:spPr>
            <a:solidFill>
              <a:srgbClr val="EE6B7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Sheet1!$B$4:$D$4</c:f>
              <c:numCache>
                <c:formatCode>0%</c:formatCode>
                <c:ptCount val="3"/>
                <c:pt idx="0">
                  <c:v>0.19</c:v>
                </c:pt>
                <c:pt idx="1">
                  <c:v>0.22</c:v>
                </c:pt>
                <c:pt idx="2">
                  <c:v>0.11</c:v>
                </c:pt>
              </c:numCache>
            </c:numRef>
          </c:val>
          <c:extLst>
            <c:ext xmlns:c16="http://schemas.microsoft.com/office/drawing/2014/chart" uri="{C3380CC4-5D6E-409C-BE32-E72D297353CC}">
              <c16:uniqueId val="{00000002-85DE-4671-9843-80C06990AE80}"/>
            </c:ext>
          </c:extLst>
        </c:ser>
        <c:ser>
          <c:idx val="3"/>
          <c:order val="3"/>
          <c:tx>
            <c:strRef>
              <c:f>Sheet1!$A$5</c:f>
              <c:strCache>
                <c:ptCount val="1"/>
                <c:pt idx="0">
                  <c:v>Acceptable</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Sheet1!$B$5:$D$5</c:f>
              <c:numCache>
                <c:formatCode>0%</c:formatCode>
                <c:ptCount val="3"/>
                <c:pt idx="0">
                  <c:v>0.55000000000000004</c:v>
                </c:pt>
                <c:pt idx="1">
                  <c:v>0.52</c:v>
                </c:pt>
                <c:pt idx="2">
                  <c:v>0.68</c:v>
                </c:pt>
              </c:numCache>
            </c:numRef>
          </c:val>
          <c:extLst>
            <c:ext xmlns:c16="http://schemas.microsoft.com/office/drawing/2014/chart" uri="{C3380CC4-5D6E-409C-BE32-E72D297353CC}">
              <c16:uniqueId val="{00000003-85DE-4671-9843-80C06990AE80}"/>
            </c:ext>
          </c:extLst>
        </c:ser>
        <c:ser>
          <c:idx val="4"/>
          <c:order val="4"/>
          <c:tx>
            <c:strRef>
              <c:f>Sheet1!$A$6</c:f>
              <c:strCache>
                <c:ptCount val="1"/>
                <c:pt idx="0">
                  <c:v>Completely acceptable</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Sheet1!$B$6:$D$6</c:f>
              <c:numCache>
                <c:formatCode>0%</c:formatCode>
                <c:ptCount val="3"/>
                <c:pt idx="0">
                  <c:v>0.06</c:v>
                </c:pt>
                <c:pt idx="1">
                  <c:v>0.05</c:v>
                </c:pt>
                <c:pt idx="2">
                  <c:v>0.1</c:v>
                </c:pt>
              </c:numCache>
            </c:numRef>
          </c:val>
          <c:extLst>
            <c:ext xmlns:c16="http://schemas.microsoft.com/office/drawing/2014/chart" uri="{C3380CC4-5D6E-409C-BE32-E72D297353CC}">
              <c16:uniqueId val="{00000004-85DE-4671-9843-80C06990AE80}"/>
            </c:ext>
          </c:extLst>
        </c:ser>
        <c:dLbls>
          <c:dLblPos val="ctr"/>
          <c:showLegendKey val="0"/>
          <c:showVal val="1"/>
          <c:showCatName val="0"/>
          <c:showSerName val="0"/>
          <c:showPercent val="0"/>
          <c:showBubbleSize val="0"/>
        </c:dLbls>
        <c:gapWidth val="40"/>
        <c:overlap val="100"/>
        <c:axId val="750704832"/>
        <c:axId val="750702208"/>
      </c:barChart>
      <c:catAx>
        <c:axId val="750704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750702208"/>
        <c:crosses val="autoZero"/>
        <c:auto val="1"/>
        <c:lblAlgn val="ctr"/>
        <c:lblOffset val="100"/>
        <c:noMultiLvlLbl val="0"/>
      </c:catAx>
      <c:valAx>
        <c:axId val="750702208"/>
        <c:scaling>
          <c:orientation val="minMax"/>
        </c:scaling>
        <c:delete val="1"/>
        <c:axPos val="l"/>
        <c:numFmt formatCode="0%" sourceLinked="1"/>
        <c:majorTickMark val="out"/>
        <c:minorTickMark val="none"/>
        <c:tickLblPos val="nextTo"/>
        <c:crossAx val="750704832"/>
        <c:crosses val="autoZero"/>
        <c:crossBetween val="between"/>
      </c:valAx>
      <c:spPr>
        <a:noFill/>
        <a:ln>
          <a:noFill/>
        </a:ln>
        <a:effectLst/>
      </c:spPr>
    </c:plotArea>
    <c:legend>
      <c:legendPos val="l"/>
      <c:layout>
        <c:manualLayout>
          <c:xMode val="edge"/>
          <c:yMode val="edge"/>
          <c:x val="6.5969062587412251E-3"/>
          <c:y val="0.23106085751807542"/>
          <c:w val="0.18219336133585151"/>
          <c:h val="0.54463056462103987"/>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Century Gothic" panose="020B0502020202020204" pitchFamily="34" charset="0"/>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04268856778439"/>
          <c:y val="2.2263058192000629E-2"/>
          <c:w val="0.50033893573267596"/>
          <c:h val="0.95547388361599872"/>
        </c:manualLayout>
      </c:layout>
      <c:barChart>
        <c:barDir val="bar"/>
        <c:grouping val="clustered"/>
        <c:varyColors val="0"/>
        <c:ser>
          <c:idx val="0"/>
          <c:order val="0"/>
          <c:tx>
            <c:strRef>
              <c:f>Sheet1!$B$1</c:f>
              <c:strCache>
                <c:ptCount val="1"/>
                <c:pt idx="0">
                  <c:v>Series 1</c:v>
                </c:pt>
              </c:strCache>
            </c:strRef>
          </c:tx>
          <c:spPr>
            <a:solidFill>
              <a:srgbClr val="4A9B82"/>
            </a:solidFill>
            <a:ln>
              <a:noFill/>
            </a:ln>
            <a:effectLst/>
          </c:spPr>
          <c:invertIfNegative val="0"/>
          <c:dPt>
            <c:idx val="8"/>
            <c:invertIfNegative val="0"/>
            <c:bubble3D val="0"/>
            <c:spPr>
              <a:solidFill>
                <a:srgbClr val="4A9B82"/>
              </a:solidFill>
              <a:ln>
                <a:noFill/>
              </a:ln>
              <a:effectLst/>
            </c:spPr>
            <c:extLst>
              <c:ext xmlns:c16="http://schemas.microsoft.com/office/drawing/2014/chart" uri="{C3380CC4-5D6E-409C-BE32-E72D297353CC}">
                <c16:uniqueId val="{00000001-7A0C-4807-A4D6-36FA6E74DC50}"/>
              </c:ext>
            </c:extLst>
          </c:dPt>
          <c:dPt>
            <c:idx val="10"/>
            <c:invertIfNegative val="0"/>
            <c:bubble3D val="0"/>
            <c:spPr>
              <a:solidFill>
                <a:srgbClr val="4A9B82"/>
              </a:solidFill>
              <a:ln>
                <a:noFill/>
              </a:ln>
              <a:effectLst/>
            </c:spPr>
            <c:extLst>
              <c:ext xmlns:c16="http://schemas.microsoft.com/office/drawing/2014/chart" uri="{C3380CC4-5D6E-409C-BE32-E72D297353CC}">
                <c16:uniqueId val="{00000003-7A0C-4807-A4D6-36FA6E74DC50}"/>
              </c:ext>
            </c:extLst>
          </c:dPt>
          <c:dPt>
            <c:idx val="11"/>
            <c:invertIfNegative val="0"/>
            <c:bubble3D val="0"/>
            <c:spPr>
              <a:solidFill>
                <a:srgbClr val="4A9B82"/>
              </a:solidFill>
              <a:ln>
                <a:noFill/>
              </a:ln>
              <a:effectLst/>
            </c:spPr>
            <c:extLst>
              <c:ext xmlns:c16="http://schemas.microsoft.com/office/drawing/2014/chart" uri="{C3380CC4-5D6E-409C-BE32-E72D297353CC}">
                <c16:uniqueId val="{00000005-7A0C-4807-A4D6-36FA6E74DC50}"/>
              </c:ext>
            </c:extLst>
          </c:dPt>
          <c:dPt>
            <c:idx val="12"/>
            <c:invertIfNegative val="0"/>
            <c:bubble3D val="0"/>
            <c:spPr>
              <a:solidFill>
                <a:srgbClr val="4A9B82"/>
              </a:solidFill>
              <a:ln>
                <a:noFill/>
              </a:ln>
              <a:effectLst/>
            </c:spPr>
            <c:extLst>
              <c:ext xmlns:c16="http://schemas.microsoft.com/office/drawing/2014/chart" uri="{C3380CC4-5D6E-409C-BE32-E72D297353CC}">
                <c16:uniqueId val="{00000007-7A0C-4807-A4D6-36FA6E74DC50}"/>
              </c:ext>
            </c:extLst>
          </c:dPt>
          <c:dPt>
            <c:idx val="13"/>
            <c:invertIfNegative val="0"/>
            <c:bubble3D val="0"/>
            <c:spPr>
              <a:solidFill>
                <a:srgbClr val="4A9B82"/>
              </a:solidFill>
              <a:ln>
                <a:noFill/>
              </a:ln>
              <a:effectLst/>
            </c:spPr>
            <c:extLst>
              <c:ext xmlns:c16="http://schemas.microsoft.com/office/drawing/2014/chart" uri="{C3380CC4-5D6E-409C-BE32-E72D297353CC}">
                <c16:uniqueId val="{00000009-7A0C-4807-A4D6-36FA6E74DC50}"/>
              </c:ext>
            </c:extLst>
          </c:dPt>
          <c:dPt>
            <c:idx val="14"/>
            <c:invertIfNegative val="0"/>
            <c:bubble3D val="0"/>
            <c:spPr>
              <a:solidFill>
                <a:srgbClr val="4A9B82"/>
              </a:solidFill>
              <a:ln>
                <a:noFill/>
              </a:ln>
              <a:effectLst/>
            </c:spPr>
            <c:extLst>
              <c:ext xmlns:c16="http://schemas.microsoft.com/office/drawing/2014/chart" uri="{C3380CC4-5D6E-409C-BE32-E72D297353CC}">
                <c16:uniqueId val="{0000000B-7A0C-4807-A4D6-36FA6E74DC50}"/>
              </c:ext>
            </c:extLst>
          </c:dPt>
          <c:dPt>
            <c:idx val="15"/>
            <c:invertIfNegative val="0"/>
            <c:bubble3D val="0"/>
            <c:spPr>
              <a:solidFill>
                <a:srgbClr val="4A9B82"/>
              </a:solidFill>
              <a:ln>
                <a:noFill/>
              </a:ln>
              <a:effectLst/>
            </c:spPr>
            <c:extLst>
              <c:ext xmlns:c16="http://schemas.microsoft.com/office/drawing/2014/chart" uri="{C3380CC4-5D6E-409C-BE32-E72D297353CC}">
                <c16:uniqueId val="{0000000D-7A0C-4807-A4D6-36FA6E74DC50}"/>
              </c:ext>
            </c:extLst>
          </c:dPt>
          <c:dPt>
            <c:idx val="16"/>
            <c:invertIfNegative val="0"/>
            <c:bubble3D val="0"/>
            <c:spPr>
              <a:solidFill>
                <a:srgbClr val="4A9B82"/>
              </a:solidFill>
              <a:ln>
                <a:noFill/>
              </a:ln>
              <a:effectLst/>
            </c:spPr>
            <c:extLst>
              <c:ext xmlns:c16="http://schemas.microsoft.com/office/drawing/2014/chart" uri="{C3380CC4-5D6E-409C-BE32-E72D297353CC}">
                <c16:uniqueId val="{0000000F-7A0C-4807-A4D6-36FA6E74DC50}"/>
              </c:ext>
            </c:extLst>
          </c:dPt>
          <c:dPt>
            <c:idx val="19"/>
            <c:invertIfNegative val="0"/>
            <c:bubble3D val="0"/>
            <c:spPr>
              <a:solidFill>
                <a:srgbClr val="4A9B82"/>
              </a:solidFill>
              <a:ln>
                <a:noFill/>
              </a:ln>
              <a:effectLst/>
            </c:spPr>
            <c:extLst>
              <c:ext xmlns:c16="http://schemas.microsoft.com/office/drawing/2014/chart" uri="{C3380CC4-5D6E-409C-BE32-E72D297353CC}">
                <c16:uniqueId val="{00000011-7A0C-4807-A4D6-36FA6E74DC50}"/>
              </c:ext>
            </c:extLst>
          </c:dPt>
          <c:dPt>
            <c:idx val="20"/>
            <c:invertIfNegative val="0"/>
            <c:bubble3D val="0"/>
            <c:spPr>
              <a:solidFill>
                <a:srgbClr val="4A9B82"/>
              </a:solidFill>
              <a:ln>
                <a:noFill/>
              </a:ln>
              <a:effectLst/>
            </c:spPr>
            <c:extLst>
              <c:ext xmlns:c16="http://schemas.microsoft.com/office/drawing/2014/chart" uri="{C3380CC4-5D6E-409C-BE32-E72D297353CC}">
                <c16:uniqueId val="{00000013-7A0C-4807-A4D6-36FA6E74DC50}"/>
              </c:ext>
            </c:extLst>
          </c:dPt>
          <c:dPt>
            <c:idx val="21"/>
            <c:invertIfNegative val="0"/>
            <c:bubble3D val="0"/>
            <c:spPr>
              <a:solidFill>
                <a:srgbClr val="4A9B82"/>
              </a:solidFill>
              <a:ln>
                <a:noFill/>
              </a:ln>
              <a:effectLst/>
            </c:spPr>
            <c:extLst>
              <c:ext xmlns:c16="http://schemas.microsoft.com/office/drawing/2014/chart" uri="{C3380CC4-5D6E-409C-BE32-E72D297353CC}">
                <c16:uniqueId val="{00000015-7A0C-4807-A4D6-36FA6E74DC50}"/>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Total HH (582)</c:v>
                </c:pt>
                <c:pt idx="2">
                  <c:v>Medical (106)</c:v>
                </c:pt>
                <c:pt idx="3">
                  <c:v>Communications (68)</c:v>
                </c:pt>
                <c:pt idx="4">
                  <c:v>Lifestage (109)</c:v>
                </c:pt>
                <c:pt idx="5">
                  <c:v>Any (228)</c:v>
                </c:pt>
                <c:pt idx="7">
                  <c:v>Comfortable/alright (324)</c:v>
                </c:pt>
                <c:pt idx="8">
                  <c:v>Just getting by (157)</c:v>
                </c:pt>
                <c:pt idx="9">
                  <c:v>Difficult (68)</c:v>
                </c:pt>
                <c:pt idx="11">
                  <c:v>18-34 (48)</c:v>
                </c:pt>
                <c:pt idx="12">
                  <c:v>35-54 (181)</c:v>
                </c:pt>
                <c:pt idx="13">
                  <c:v>55+ (344)</c:v>
                </c:pt>
                <c:pt idx="15">
                  <c:v>Male (290)</c:v>
                </c:pt>
                <c:pt idx="16">
                  <c:v>Female (266)</c:v>
                </c:pt>
                <c:pt idx="18">
                  <c:v>ABC1 (374)</c:v>
                </c:pt>
                <c:pt idx="19">
                  <c:v>C2DE (139)</c:v>
                </c:pt>
                <c:pt idx="21">
                  <c:v>Under 15.6k (81)</c:v>
                </c:pt>
                <c:pt idx="22">
                  <c:v>£15.6k to £36.4k (159)</c:v>
                </c:pt>
                <c:pt idx="23">
                  <c:v>£36.4k-to £52k (86)</c:v>
                </c:pt>
                <c:pt idx="24">
                  <c:v>£52k + (91)</c:v>
                </c:pt>
                <c:pt idx="26">
                  <c:v>Yes (252)</c:v>
                </c:pt>
                <c:pt idx="27">
                  <c:v>No (310)</c:v>
                </c:pt>
              </c:strCache>
            </c:strRef>
          </c:cat>
          <c:val>
            <c:numRef>
              <c:f>Sheet1!$B$2:$B$29</c:f>
              <c:numCache>
                <c:formatCode>General</c:formatCode>
                <c:ptCount val="28"/>
                <c:pt idx="0" formatCode="0%">
                  <c:v>0.56999999999999995</c:v>
                </c:pt>
                <c:pt idx="2" formatCode="0%">
                  <c:v>0.49</c:v>
                </c:pt>
                <c:pt idx="3" formatCode="0%">
                  <c:v>0.61</c:v>
                </c:pt>
                <c:pt idx="4" formatCode="0%">
                  <c:v>0.69</c:v>
                </c:pt>
                <c:pt idx="5" formatCode="0%">
                  <c:v>0.6</c:v>
                </c:pt>
                <c:pt idx="7" formatCode="0%">
                  <c:v>0.63</c:v>
                </c:pt>
                <c:pt idx="8" formatCode="0%">
                  <c:v>0.52</c:v>
                </c:pt>
                <c:pt idx="9" formatCode="0%">
                  <c:v>0.51</c:v>
                </c:pt>
                <c:pt idx="11" formatCode="0%">
                  <c:v>0.6</c:v>
                </c:pt>
                <c:pt idx="12" formatCode="0%">
                  <c:v>0.53</c:v>
                </c:pt>
                <c:pt idx="13" formatCode="0%">
                  <c:v>0.6</c:v>
                </c:pt>
                <c:pt idx="15" formatCode="0%">
                  <c:v>0.51</c:v>
                </c:pt>
                <c:pt idx="16" formatCode="0%">
                  <c:v>0.64</c:v>
                </c:pt>
                <c:pt idx="18" formatCode="0%">
                  <c:v>0.57999999999999996</c:v>
                </c:pt>
                <c:pt idx="19" formatCode="0%">
                  <c:v>0.63</c:v>
                </c:pt>
                <c:pt idx="21" formatCode="0%">
                  <c:v>0.57999999999999996</c:v>
                </c:pt>
                <c:pt idx="22" formatCode="0%">
                  <c:v>0.68</c:v>
                </c:pt>
                <c:pt idx="23" formatCode="0%">
                  <c:v>0.52</c:v>
                </c:pt>
                <c:pt idx="24" formatCode="0%">
                  <c:v>0.64</c:v>
                </c:pt>
                <c:pt idx="26" formatCode="0%">
                  <c:v>0.6</c:v>
                </c:pt>
                <c:pt idx="27" formatCode="0%">
                  <c:v>0.56000000000000005</c:v>
                </c:pt>
              </c:numCache>
            </c:numRef>
          </c:val>
          <c:extLst>
            <c:ext xmlns:c16="http://schemas.microsoft.com/office/drawing/2014/chart" uri="{C3380CC4-5D6E-409C-BE32-E72D297353CC}">
              <c16:uniqueId val="{00000016-7A0C-4807-A4D6-36FA6E74DC50}"/>
            </c:ext>
          </c:extLst>
        </c:ser>
        <c:dLbls>
          <c:dLblPos val="outEnd"/>
          <c:showLegendKey val="0"/>
          <c:showVal val="1"/>
          <c:showCatName val="0"/>
          <c:showSerName val="0"/>
          <c:showPercent val="0"/>
          <c:showBubbleSize val="0"/>
        </c:dLbls>
        <c:gapWidth val="40"/>
        <c:axId val="1000328640"/>
        <c:axId val="1000328968"/>
      </c:barChart>
      <c:catAx>
        <c:axId val="100032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1000328968"/>
        <c:crosses val="autoZero"/>
        <c:auto val="1"/>
        <c:lblAlgn val="ctr"/>
        <c:lblOffset val="100"/>
        <c:noMultiLvlLbl val="0"/>
      </c:catAx>
      <c:valAx>
        <c:axId val="1000328968"/>
        <c:scaling>
          <c:orientation val="minMax"/>
          <c:max val="1"/>
        </c:scaling>
        <c:delete val="1"/>
        <c:axPos val="t"/>
        <c:numFmt formatCode="0%" sourceLinked="1"/>
        <c:majorTickMark val="out"/>
        <c:minorTickMark val="none"/>
        <c:tickLblPos val="nextTo"/>
        <c:crossAx val="100032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87963425036916"/>
          <c:y val="0.2375577001181319"/>
          <c:w val="0.60380547949400543"/>
          <c:h val="0.54826482163731238"/>
        </c:manualLayout>
      </c:layout>
      <c:barChart>
        <c:barDir val="col"/>
        <c:grouping val="percentStacked"/>
        <c:varyColors val="0"/>
        <c:ser>
          <c:idx val="0"/>
          <c:order val="0"/>
          <c:tx>
            <c:strRef>
              <c:f>Sheet1!$A$2</c:f>
              <c:strCache>
                <c:ptCount val="1"/>
                <c:pt idx="0">
                  <c:v>Don't know / can't say</c:v>
                </c:pt>
              </c:strCache>
            </c:strRef>
          </c:tx>
          <c:spPr>
            <a:solidFill>
              <a:srgbClr val="58889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Sheet1!$B$2:$D$2</c:f>
              <c:numCache>
                <c:formatCode>0%</c:formatCode>
                <c:ptCount val="3"/>
                <c:pt idx="0">
                  <c:v>0.1273</c:v>
                </c:pt>
                <c:pt idx="1">
                  <c:v>0.15260000000000001</c:v>
                </c:pt>
                <c:pt idx="2">
                  <c:v>3.7600000000000001E-2</c:v>
                </c:pt>
              </c:numCache>
            </c:numRef>
          </c:val>
          <c:extLst>
            <c:ext xmlns:c16="http://schemas.microsoft.com/office/drawing/2014/chart" uri="{C3380CC4-5D6E-409C-BE32-E72D297353CC}">
              <c16:uniqueId val="{00000000-0896-41EB-AE13-E43066E961CD}"/>
            </c:ext>
          </c:extLst>
        </c:ser>
        <c:ser>
          <c:idx val="1"/>
          <c:order val="1"/>
          <c:tx>
            <c:strRef>
              <c:f>Sheet1!$A$3</c:f>
              <c:strCache>
                <c:ptCount val="1"/>
                <c:pt idx="0">
                  <c:v>Completely unacceptable</c:v>
                </c:pt>
              </c:strCache>
            </c:strRef>
          </c:tx>
          <c:spPr>
            <a:solidFill>
              <a:srgbClr val="9F12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Sheet1!$B$3:$D$3</c:f>
              <c:numCache>
                <c:formatCode>0%</c:formatCode>
                <c:ptCount val="3"/>
                <c:pt idx="0">
                  <c:v>6.3600000000000004E-2</c:v>
                </c:pt>
                <c:pt idx="1">
                  <c:v>5.8200000000000002E-2</c:v>
                </c:pt>
                <c:pt idx="2">
                  <c:v>8.2699999999999996E-2</c:v>
                </c:pt>
              </c:numCache>
            </c:numRef>
          </c:val>
          <c:extLst>
            <c:ext xmlns:c16="http://schemas.microsoft.com/office/drawing/2014/chart" uri="{C3380CC4-5D6E-409C-BE32-E72D297353CC}">
              <c16:uniqueId val="{00000001-0896-41EB-AE13-E43066E961CD}"/>
            </c:ext>
          </c:extLst>
        </c:ser>
        <c:ser>
          <c:idx val="2"/>
          <c:order val="2"/>
          <c:tx>
            <c:strRef>
              <c:f>Sheet1!$A$4</c:f>
              <c:strCache>
                <c:ptCount val="1"/>
                <c:pt idx="0">
                  <c:v>Unacceptable</c:v>
                </c:pt>
              </c:strCache>
            </c:strRef>
          </c:tx>
          <c:spPr>
            <a:solidFill>
              <a:srgbClr val="EE6B7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Sheet1!$B$4:$D$4</c:f>
              <c:numCache>
                <c:formatCode>0%</c:formatCode>
                <c:ptCount val="3"/>
                <c:pt idx="0">
                  <c:v>0.19489999999999999</c:v>
                </c:pt>
                <c:pt idx="1">
                  <c:v>0.22020000000000001</c:v>
                </c:pt>
                <c:pt idx="2">
                  <c:v>0.1053</c:v>
                </c:pt>
              </c:numCache>
            </c:numRef>
          </c:val>
          <c:extLst>
            <c:ext xmlns:c16="http://schemas.microsoft.com/office/drawing/2014/chart" uri="{C3380CC4-5D6E-409C-BE32-E72D297353CC}">
              <c16:uniqueId val="{00000002-0896-41EB-AE13-E43066E961CD}"/>
            </c:ext>
          </c:extLst>
        </c:ser>
        <c:ser>
          <c:idx val="3"/>
          <c:order val="3"/>
          <c:tx>
            <c:strRef>
              <c:f>Sheet1!$A$5</c:f>
              <c:strCache>
                <c:ptCount val="1"/>
                <c:pt idx="0">
                  <c:v>Acceptable</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Sheet1!$B$5:$D$5</c:f>
              <c:numCache>
                <c:formatCode>0%</c:formatCode>
                <c:ptCount val="3"/>
                <c:pt idx="0">
                  <c:v>0.55420000000000003</c:v>
                </c:pt>
                <c:pt idx="1">
                  <c:v>0.51970000000000005</c:v>
                </c:pt>
                <c:pt idx="2">
                  <c:v>0.67669999999999997</c:v>
                </c:pt>
              </c:numCache>
            </c:numRef>
          </c:val>
          <c:extLst>
            <c:ext xmlns:c16="http://schemas.microsoft.com/office/drawing/2014/chart" uri="{C3380CC4-5D6E-409C-BE32-E72D297353CC}">
              <c16:uniqueId val="{00000003-0896-41EB-AE13-E43066E961CD}"/>
            </c:ext>
          </c:extLst>
        </c:ser>
        <c:ser>
          <c:idx val="4"/>
          <c:order val="4"/>
          <c:tx>
            <c:strRef>
              <c:f>Sheet1!$A$6</c:f>
              <c:strCache>
                <c:ptCount val="1"/>
                <c:pt idx="0">
                  <c:v>Completely acceptable</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Total
(715)</c:v>
                </c:pt>
                <c:pt idx="1">
                  <c:v>HH
(582)</c:v>
                </c:pt>
                <c:pt idx="2">
                  <c:v>NHH
(133)</c:v>
                </c:pt>
              </c:strCache>
            </c:strRef>
          </c:cat>
          <c:val>
            <c:numRef>
              <c:f>Sheet1!$B$6:$D$6</c:f>
              <c:numCache>
                <c:formatCode>0%</c:formatCode>
                <c:ptCount val="3"/>
                <c:pt idx="0">
                  <c:v>5.9900000000000002E-2</c:v>
                </c:pt>
                <c:pt idx="1">
                  <c:v>4.9200000000000001E-2</c:v>
                </c:pt>
                <c:pt idx="2">
                  <c:v>9.7699999999999995E-2</c:v>
                </c:pt>
              </c:numCache>
            </c:numRef>
          </c:val>
          <c:extLst>
            <c:ext xmlns:c16="http://schemas.microsoft.com/office/drawing/2014/chart" uri="{C3380CC4-5D6E-409C-BE32-E72D297353CC}">
              <c16:uniqueId val="{00000004-0896-41EB-AE13-E43066E961CD}"/>
            </c:ext>
          </c:extLst>
        </c:ser>
        <c:dLbls>
          <c:dLblPos val="ctr"/>
          <c:showLegendKey val="0"/>
          <c:showVal val="1"/>
          <c:showCatName val="0"/>
          <c:showSerName val="0"/>
          <c:showPercent val="0"/>
          <c:showBubbleSize val="0"/>
        </c:dLbls>
        <c:gapWidth val="40"/>
        <c:overlap val="100"/>
        <c:axId val="750704832"/>
        <c:axId val="750702208"/>
      </c:barChart>
      <c:catAx>
        <c:axId val="750704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750702208"/>
        <c:crosses val="autoZero"/>
        <c:auto val="1"/>
        <c:lblAlgn val="ctr"/>
        <c:lblOffset val="100"/>
        <c:noMultiLvlLbl val="0"/>
      </c:catAx>
      <c:valAx>
        <c:axId val="750702208"/>
        <c:scaling>
          <c:orientation val="minMax"/>
        </c:scaling>
        <c:delete val="1"/>
        <c:axPos val="l"/>
        <c:numFmt formatCode="0%" sourceLinked="1"/>
        <c:majorTickMark val="out"/>
        <c:minorTickMark val="none"/>
        <c:tickLblPos val="nextTo"/>
        <c:crossAx val="750704832"/>
        <c:crosses val="autoZero"/>
        <c:crossBetween val="between"/>
      </c:valAx>
      <c:spPr>
        <a:noFill/>
        <a:ln>
          <a:noFill/>
        </a:ln>
        <a:effectLst/>
      </c:spPr>
    </c:plotArea>
    <c:legend>
      <c:legendPos val="l"/>
      <c:layout>
        <c:manualLayout>
          <c:xMode val="edge"/>
          <c:yMode val="edge"/>
          <c:x val="6.5969062587412251E-3"/>
          <c:y val="0.23106085751807542"/>
          <c:w val="0.31392604429979076"/>
          <c:h val="0.54463056462103987"/>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latin typeface="Century Gothic" panose="020B0502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2197806010735"/>
          <c:y val="0.12930886615827747"/>
          <c:w val="0.48028958564270752"/>
          <c:h val="0.63576037605555913"/>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(582)</c:v>
                </c:pt>
              </c:strCache>
            </c:strRef>
          </c:cat>
          <c:val>
            <c:numRef>
              <c:f>Sheet1!$B$2:$B$2</c:f>
              <c:numCache>
                <c:formatCode>0%</c:formatCode>
                <c:ptCount val="1"/>
                <c:pt idx="0">
                  <c:v>4.5599999999999995E-2</c:v>
                </c:pt>
              </c:numCache>
            </c:numRef>
          </c:val>
          <c:extLst>
            <c:ext xmlns:c16="http://schemas.microsoft.com/office/drawing/2014/chart" uri="{C3380CC4-5D6E-409C-BE32-E72D297353CC}">
              <c16:uniqueId val="{00000000-1A99-44E7-894C-C256CFA3D60B}"/>
            </c:ext>
          </c:extLst>
        </c:ser>
        <c:ser>
          <c:idx val="1"/>
          <c:order val="1"/>
          <c:tx>
            <c:strRef>
              <c:f>Sheet1!$C$1</c:f>
              <c:strCache>
                <c:ptCount val="1"/>
                <c:pt idx="0">
                  <c:v>White</c:v>
                </c:pt>
              </c:strCache>
            </c:strRef>
          </c:tx>
          <c:spPr>
            <a:solidFill>
              <a:schemeClr val="accent5">
                <a:lumMod val="40000"/>
                <a:lumOff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99-44E7-894C-C256CFA3D60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99-44E7-894C-C256CFA3D6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(582)</c:v>
                </c:pt>
              </c:strCache>
            </c:strRef>
          </c:cat>
          <c:val>
            <c:numRef>
              <c:f>Sheet1!$C$2:$C$2</c:f>
              <c:numCache>
                <c:formatCode>0%</c:formatCode>
                <c:ptCount val="1"/>
                <c:pt idx="0">
                  <c:v>0.92459999999999998</c:v>
                </c:pt>
              </c:numCache>
            </c:numRef>
          </c:val>
          <c:extLst>
            <c:ext xmlns:c16="http://schemas.microsoft.com/office/drawing/2014/chart" uri="{C3380CC4-5D6E-409C-BE32-E72D297353CC}">
              <c16:uniqueId val="{00000003-1A99-44E7-894C-C256CFA3D60B}"/>
            </c:ext>
          </c:extLst>
        </c:ser>
        <c:ser>
          <c:idx val="2"/>
          <c:order val="2"/>
          <c:tx>
            <c:strRef>
              <c:f>Sheet1!$D$1</c:f>
              <c:strCache>
                <c:ptCount val="1"/>
                <c:pt idx="0">
                  <c:v>Mixed</c:v>
                </c:pt>
              </c:strCache>
            </c:strRef>
          </c:tx>
          <c:spPr>
            <a:solidFill>
              <a:schemeClr val="accent4">
                <a:lumMod val="60000"/>
                <a:lumOff val="40000"/>
              </a:schemeClr>
            </a:solidFill>
            <a:ln>
              <a:noFill/>
            </a:ln>
            <a:effectLst/>
          </c:spPr>
          <c:invertIfNegative val="0"/>
          <c:dLbls>
            <c:delete val="1"/>
          </c:dLbls>
          <c:cat>
            <c:strRef>
              <c:f>Sheet1!$A$2:$A$2</c:f>
              <c:strCache>
                <c:ptCount val="1"/>
                <c:pt idx="0">
                  <c:v>Total
(582)</c:v>
                </c:pt>
              </c:strCache>
            </c:strRef>
          </c:cat>
          <c:val>
            <c:numRef>
              <c:f>Sheet1!$D$2:$D$2</c:f>
              <c:numCache>
                <c:formatCode>0%</c:formatCode>
                <c:ptCount val="1"/>
                <c:pt idx="0">
                  <c:v>1.11E-2</c:v>
                </c:pt>
              </c:numCache>
            </c:numRef>
          </c:val>
          <c:extLst>
            <c:ext xmlns:c16="http://schemas.microsoft.com/office/drawing/2014/chart" uri="{C3380CC4-5D6E-409C-BE32-E72D297353CC}">
              <c16:uniqueId val="{00000005-1A99-44E7-894C-C256CFA3D60B}"/>
            </c:ext>
          </c:extLst>
        </c:ser>
        <c:ser>
          <c:idx val="3"/>
          <c:order val="3"/>
          <c:tx>
            <c:strRef>
              <c:f>Sheet1!$E$1</c:f>
              <c:strCache>
                <c:ptCount val="1"/>
                <c:pt idx="0">
                  <c:v>Asian</c:v>
                </c:pt>
              </c:strCache>
            </c:strRef>
          </c:tx>
          <c:spPr>
            <a:solidFill>
              <a:schemeClr val="accent4"/>
            </a:solidFill>
            <a:ln>
              <a:noFill/>
            </a:ln>
            <a:effectLst/>
          </c:spPr>
          <c:invertIfNegative val="0"/>
          <c:dLbls>
            <c:delete val="1"/>
          </c:dLbls>
          <c:cat>
            <c:strRef>
              <c:f>Sheet1!$A$2:$A$2</c:f>
              <c:strCache>
                <c:ptCount val="1"/>
                <c:pt idx="0">
                  <c:v>Total
(582)</c:v>
                </c:pt>
              </c:strCache>
            </c:strRef>
          </c:cat>
          <c:val>
            <c:numRef>
              <c:f>Sheet1!$E$2:$E$2</c:f>
              <c:numCache>
                <c:formatCode>0%</c:formatCode>
                <c:ptCount val="1"/>
                <c:pt idx="0">
                  <c:v>6.9999999999999993E-3</c:v>
                </c:pt>
              </c:numCache>
            </c:numRef>
          </c:val>
          <c:extLst>
            <c:ext xmlns:c16="http://schemas.microsoft.com/office/drawing/2014/chart" uri="{C3380CC4-5D6E-409C-BE32-E72D297353CC}">
              <c16:uniqueId val="{00000006-1A99-44E7-894C-C256CFA3D60B}"/>
            </c:ext>
          </c:extLst>
        </c:ser>
        <c:ser>
          <c:idx val="4"/>
          <c:order val="4"/>
          <c:tx>
            <c:strRef>
              <c:f>Sheet1!$F$1</c:f>
              <c:strCache>
                <c:ptCount val="1"/>
                <c:pt idx="0">
                  <c:v>Black</c:v>
                </c:pt>
              </c:strCache>
            </c:strRef>
          </c:tx>
          <c:spPr>
            <a:solidFill>
              <a:schemeClr val="accent5"/>
            </a:solidFill>
            <a:ln>
              <a:noFill/>
            </a:ln>
            <a:effectLst/>
          </c:spPr>
          <c:invertIfNegative val="0"/>
          <c:dLbls>
            <c:delete val="1"/>
          </c:dLbls>
          <c:cat>
            <c:strRef>
              <c:f>Sheet1!$A$2:$A$2</c:f>
              <c:strCache>
                <c:ptCount val="1"/>
                <c:pt idx="0">
                  <c:v>Total
(582)</c:v>
                </c:pt>
              </c:strCache>
            </c:strRef>
          </c:cat>
          <c:val>
            <c:numRef>
              <c:f>Sheet1!$F$2:$F$2</c:f>
              <c:numCache>
                <c:formatCode>0%</c:formatCode>
                <c:ptCount val="1"/>
                <c:pt idx="0">
                  <c:v>3.5999999999999999E-3</c:v>
                </c:pt>
              </c:numCache>
            </c:numRef>
          </c:val>
          <c:extLst>
            <c:ext xmlns:c16="http://schemas.microsoft.com/office/drawing/2014/chart" uri="{C3380CC4-5D6E-409C-BE32-E72D297353CC}">
              <c16:uniqueId val="{00000007-1A99-44E7-894C-C256CFA3D60B}"/>
            </c:ext>
          </c:extLst>
        </c:ser>
        <c:ser>
          <c:idx val="5"/>
          <c:order val="5"/>
          <c:tx>
            <c:strRef>
              <c:f>Sheet1!$G$1</c:f>
              <c:strCache>
                <c:ptCount val="1"/>
                <c:pt idx="0">
                  <c:v>Other</c:v>
                </c:pt>
              </c:strCache>
            </c:strRef>
          </c:tx>
          <c:spPr>
            <a:solidFill>
              <a:schemeClr val="tx1">
                <a:lumMod val="95000"/>
                <a:lumOff val="5000"/>
              </a:schemeClr>
            </a:solidFill>
            <a:ln>
              <a:noFill/>
            </a:ln>
            <a:effectLst/>
          </c:spPr>
          <c:invertIfNegative val="0"/>
          <c:dLbls>
            <c:delete val="1"/>
          </c:dLbls>
          <c:cat>
            <c:strRef>
              <c:f>Sheet1!$A$2:$A$2</c:f>
              <c:strCache>
                <c:ptCount val="1"/>
                <c:pt idx="0">
                  <c:v>Total
(582)</c:v>
                </c:pt>
              </c:strCache>
            </c:strRef>
          </c:cat>
          <c:val>
            <c:numRef>
              <c:f>Sheet1!$G$2:$G$2</c:f>
              <c:numCache>
                <c:formatCode>0%</c:formatCode>
                <c:ptCount val="1"/>
                <c:pt idx="0">
                  <c:v>8.1000000000000013E-3</c:v>
                </c:pt>
              </c:numCache>
            </c:numRef>
          </c:val>
          <c:extLst>
            <c:ext xmlns:c16="http://schemas.microsoft.com/office/drawing/2014/chart" uri="{C3380CC4-5D6E-409C-BE32-E72D297353CC}">
              <c16:uniqueId val="{00000008-1A99-44E7-894C-C256CFA3D60B}"/>
            </c:ext>
          </c:extLst>
        </c:ser>
        <c:dLbls>
          <c:dLblPos val="ctr"/>
          <c:showLegendKey val="0"/>
          <c:showVal val="1"/>
          <c:showCatName val="0"/>
          <c:showSerName val="0"/>
          <c:showPercent val="0"/>
          <c:showBubbleSize val="0"/>
        </c:dLbls>
        <c:gapWidth val="60"/>
        <c:overlap val="100"/>
        <c:axId val="529724184"/>
        <c:axId val="529724544"/>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min val="0"/>
        </c:scaling>
        <c:delete val="1"/>
        <c:axPos val="l"/>
        <c:numFmt formatCode="0%" sourceLinked="1"/>
        <c:majorTickMark val="out"/>
        <c:minorTickMark val="none"/>
        <c:tickLblPos val="nextTo"/>
        <c:crossAx val="529724184"/>
        <c:crosses val="autoZero"/>
        <c:crossBetween val="between"/>
      </c:valAx>
      <c:spPr>
        <a:noFill/>
        <a:ln>
          <a:noFill/>
        </a:ln>
        <a:effectLst/>
      </c:spPr>
    </c:plotArea>
    <c:legend>
      <c:legendPos val="l"/>
      <c:layout>
        <c:manualLayout>
          <c:xMode val="edge"/>
          <c:yMode val="edge"/>
          <c:x val="7.6075730294563826E-2"/>
          <c:y val="0.1168056896628918"/>
          <c:w val="0.3382460990977994"/>
          <c:h val="0.6635929611358484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04268856778439"/>
          <c:y val="2.2263058192000629E-2"/>
          <c:w val="0.36541415840114982"/>
          <c:h val="0.95547388361599872"/>
        </c:manualLayout>
      </c:layout>
      <c:barChart>
        <c:barDir val="bar"/>
        <c:grouping val="clustered"/>
        <c:varyColors val="0"/>
        <c:ser>
          <c:idx val="0"/>
          <c:order val="0"/>
          <c:tx>
            <c:strRef>
              <c:f>Sheet1!$B$1</c:f>
              <c:strCache>
                <c:ptCount val="1"/>
                <c:pt idx="0">
                  <c:v>Series 1</c:v>
                </c:pt>
              </c:strCache>
            </c:strRef>
          </c:tx>
          <c:spPr>
            <a:solidFill>
              <a:schemeClr val="accent6">
                <a:lumMod val="60000"/>
                <a:lumOff val="40000"/>
              </a:schemeClr>
            </a:solidFill>
            <a:ln>
              <a:noFill/>
            </a:ln>
            <a:effectLst/>
          </c:spPr>
          <c:invertIfNegative val="0"/>
          <c:dPt>
            <c:idx val="8"/>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770B-401B-8CFE-D7690C19AE15}"/>
              </c:ext>
            </c:extLst>
          </c:dPt>
          <c:dPt>
            <c:idx val="1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770B-401B-8CFE-D7690C19AE15}"/>
              </c:ext>
            </c:extLst>
          </c:dPt>
          <c:dPt>
            <c:idx val="1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770B-401B-8CFE-D7690C19AE15}"/>
              </c:ext>
            </c:extLst>
          </c:dPt>
          <c:dPt>
            <c:idx val="1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770B-401B-8CFE-D7690C19AE15}"/>
              </c:ext>
            </c:extLst>
          </c:dPt>
          <c:dPt>
            <c:idx val="1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9-770B-401B-8CFE-D7690C19AE15}"/>
              </c:ext>
            </c:extLst>
          </c:dPt>
          <c:dPt>
            <c:idx val="1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B-770B-401B-8CFE-D7690C19AE15}"/>
              </c:ext>
            </c:extLst>
          </c:dPt>
          <c:dPt>
            <c:idx val="15"/>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D-770B-401B-8CFE-D7690C19AE15}"/>
              </c:ext>
            </c:extLst>
          </c:dPt>
          <c:dPt>
            <c:idx val="16"/>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F-770B-401B-8CFE-D7690C19AE15}"/>
              </c:ext>
            </c:extLst>
          </c:dPt>
          <c:dPt>
            <c:idx val="19"/>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1-770B-401B-8CFE-D7690C19AE15}"/>
              </c:ext>
            </c:extLst>
          </c:dPt>
          <c:dPt>
            <c:idx val="2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3-770B-401B-8CFE-D7690C19AE15}"/>
              </c:ext>
            </c:extLst>
          </c:dPt>
          <c:dPt>
            <c:idx val="2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5-770B-401B-8CFE-D7690C19AE15}"/>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Total HH (582)</c:v>
                </c:pt>
                <c:pt idx="2">
                  <c:v>Medical (106)</c:v>
                </c:pt>
                <c:pt idx="3">
                  <c:v>Communications (68)</c:v>
                </c:pt>
                <c:pt idx="4">
                  <c:v>Lifestage (109)</c:v>
                </c:pt>
                <c:pt idx="5">
                  <c:v>Any (228)</c:v>
                </c:pt>
                <c:pt idx="7">
                  <c:v>Comfortable/alright (324)</c:v>
                </c:pt>
                <c:pt idx="8">
                  <c:v>Just getting by (157)</c:v>
                </c:pt>
                <c:pt idx="9">
                  <c:v>Difficult (68)</c:v>
                </c:pt>
                <c:pt idx="11">
                  <c:v>18-34 (48)</c:v>
                </c:pt>
                <c:pt idx="12">
                  <c:v>35-54 (181)</c:v>
                </c:pt>
                <c:pt idx="13">
                  <c:v>55+ (344)</c:v>
                </c:pt>
                <c:pt idx="15">
                  <c:v>Male (290)</c:v>
                </c:pt>
                <c:pt idx="16">
                  <c:v>Female (266)</c:v>
                </c:pt>
                <c:pt idx="18">
                  <c:v>ABC1 (374)</c:v>
                </c:pt>
                <c:pt idx="19">
                  <c:v>C2DE (139)</c:v>
                </c:pt>
                <c:pt idx="21">
                  <c:v>Under 15.6k (81)</c:v>
                </c:pt>
                <c:pt idx="22">
                  <c:v>£15.6k to £36.4k (159)</c:v>
                </c:pt>
                <c:pt idx="23">
                  <c:v>£36.4k-to £52k (86)</c:v>
                </c:pt>
                <c:pt idx="24">
                  <c:v>£52k + (91)</c:v>
                </c:pt>
                <c:pt idx="26">
                  <c:v>Yes (252)</c:v>
                </c:pt>
                <c:pt idx="27">
                  <c:v>No (310)</c:v>
                </c:pt>
              </c:strCache>
            </c:strRef>
          </c:cat>
          <c:val>
            <c:numRef>
              <c:f>Sheet1!$B$2:$B$29</c:f>
              <c:numCache>
                <c:formatCode>General</c:formatCode>
                <c:ptCount val="28"/>
                <c:pt idx="0" formatCode="0%">
                  <c:v>0.27839999999999998</c:v>
                </c:pt>
                <c:pt idx="2" formatCode="0%">
                  <c:v>0.2843</c:v>
                </c:pt>
                <c:pt idx="3" formatCode="0%">
                  <c:v>0.25469999999999998</c:v>
                </c:pt>
                <c:pt idx="4" formatCode="0%">
                  <c:v>0.23730000000000001</c:v>
                </c:pt>
                <c:pt idx="5" formatCode="0%">
                  <c:v>0.26</c:v>
                </c:pt>
                <c:pt idx="7" formatCode="0%">
                  <c:v>0.2606</c:v>
                </c:pt>
                <c:pt idx="8" formatCode="0%">
                  <c:v>0.29799999999999999</c:v>
                </c:pt>
                <c:pt idx="9" formatCode="0%">
                  <c:v>0.25790000000000002</c:v>
                </c:pt>
                <c:pt idx="11" formatCode="0%">
                  <c:v>0.22839999999999999</c:v>
                </c:pt>
                <c:pt idx="12" formatCode="0%">
                  <c:v>0.2913</c:v>
                </c:pt>
                <c:pt idx="13" formatCode="0%">
                  <c:v>0.2722</c:v>
                </c:pt>
                <c:pt idx="15" formatCode="0%">
                  <c:v>0.35639999999999999</c:v>
                </c:pt>
                <c:pt idx="16" formatCode="0%">
                  <c:v>0.1757</c:v>
                </c:pt>
                <c:pt idx="18" formatCode="0%">
                  <c:v>0.3115</c:v>
                </c:pt>
                <c:pt idx="19" formatCode="0%">
                  <c:v>0.17300000000000001</c:v>
                </c:pt>
                <c:pt idx="21" formatCode="0%">
                  <c:v>0.1691</c:v>
                </c:pt>
                <c:pt idx="22" formatCode="0%">
                  <c:v>0.24940000000000001</c:v>
                </c:pt>
                <c:pt idx="23" formatCode="0%">
                  <c:v>0.26550000000000001</c:v>
                </c:pt>
                <c:pt idx="24" formatCode="0%">
                  <c:v>0.27310000000000001</c:v>
                </c:pt>
                <c:pt idx="26" formatCode="0%">
                  <c:v>0.2848</c:v>
                </c:pt>
                <c:pt idx="27" formatCode="0%">
                  <c:v>0.2737</c:v>
                </c:pt>
              </c:numCache>
            </c:numRef>
          </c:val>
          <c:extLst>
            <c:ext xmlns:c16="http://schemas.microsoft.com/office/drawing/2014/chart" uri="{C3380CC4-5D6E-409C-BE32-E72D297353CC}">
              <c16:uniqueId val="{00000016-770B-401B-8CFE-D7690C19AE15}"/>
            </c:ext>
          </c:extLst>
        </c:ser>
        <c:dLbls>
          <c:dLblPos val="outEnd"/>
          <c:showLegendKey val="0"/>
          <c:showVal val="1"/>
          <c:showCatName val="0"/>
          <c:showSerName val="0"/>
          <c:showPercent val="0"/>
          <c:showBubbleSize val="0"/>
        </c:dLbls>
        <c:gapWidth val="40"/>
        <c:axId val="1000328640"/>
        <c:axId val="1000328968"/>
      </c:barChart>
      <c:catAx>
        <c:axId val="100032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1000328968"/>
        <c:crosses val="autoZero"/>
        <c:auto val="1"/>
        <c:lblAlgn val="ctr"/>
        <c:lblOffset val="100"/>
        <c:noMultiLvlLbl val="0"/>
      </c:catAx>
      <c:valAx>
        <c:axId val="1000328968"/>
        <c:scaling>
          <c:orientation val="minMax"/>
          <c:max val="1"/>
        </c:scaling>
        <c:delete val="1"/>
        <c:axPos val="t"/>
        <c:numFmt formatCode="0%" sourceLinked="1"/>
        <c:majorTickMark val="out"/>
        <c:minorTickMark val="none"/>
        <c:tickLblPos val="nextTo"/>
        <c:crossAx val="100032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3610157498922868"/>
          <c:y val="5.1184564306932648E-2"/>
          <c:w val="0.24724811163823951"/>
          <c:h val="0.83304168511386822"/>
        </c:manualLayout>
      </c:layout>
      <c:barChart>
        <c:barDir val="bar"/>
        <c:grouping val="clustered"/>
        <c:varyColors val="0"/>
        <c:ser>
          <c:idx val="0"/>
          <c:order val="0"/>
          <c:tx>
            <c:strRef>
              <c:f>Sheet1!$B$1</c:f>
              <c:strCache>
                <c:ptCount val="1"/>
                <c:pt idx="0">
                  <c:v>WaSC</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Don't know/Can't say</c:v>
                </c:pt>
                <c:pt idx="1">
                  <c:v>Other</c:v>
                </c:pt>
                <c:pt idx="2">
                  <c:v>The plan is good value for money</c:v>
                </c:pt>
                <c:pt idx="3">
                  <c:v>Compared to energy prices it’s cheaper</c:v>
                </c:pt>
                <c:pt idx="4">
                  <c:v>The change to my bill is small</c:v>
                </c:pt>
                <c:pt idx="5">
                  <c:v>The plan is affordable</c:v>
                </c:pt>
                <c:pt idx="6">
                  <c:v>The company provides a good service now</c:v>
                </c:pt>
                <c:pt idx="7">
                  <c:v>I trust them to do what’s best for customers</c:v>
                </c:pt>
                <c:pt idx="8">
                  <c:v>I have been dissatisfied with the service recently but am pleased that they are making improvements</c:v>
                </c:pt>
                <c:pt idx="9">
                  <c:v>Their plans seem to focus on the right services</c:v>
                </c:pt>
                <c:pt idx="10">
                  <c:v>I support what they are trying to do in the long term</c:v>
                </c:pt>
              </c:strCache>
            </c:strRef>
          </c:cat>
          <c:val>
            <c:numRef>
              <c:f>Sheet1!$B$2:$B$12</c:f>
              <c:numCache>
                <c:formatCode>0%</c:formatCode>
                <c:ptCount val="11"/>
                <c:pt idx="0">
                  <c:v>2.1499999999999998E-2</c:v>
                </c:pt>
                <c:pt idx="1">
                  <c:v>0.03</c:v>
                </c:pt>
                <c:pt idx="2">
                  <c:v>6.13E-2</c:v>
                </c:pt>
                <c:pt idx="3">
                  <c:v>9.4100000000000003E-2</c:v>
                </c:pt>
                <c:pt idx="4">
                  <c:v>9.5100000000000004E-2</c:v>
                </c:pt>
                <c:pt idx="5">
                  <c:v>9.9299999999999999E-2</c:v>
                </c:pt>
                <c:pt idx="6">
                  <c:v>0.1105</c:v>
                </c:pt>
                <c:pt idx="7">
                  <c:v>0.16140000000000002</c:v>
                </c:pt>
                <c:pt idx="8">
                  <c:v>0.16670000000000001</c:v>
                </c:pt>
                <c:pt idx="9">
                  <c:v>0.34329999999999999</c:v>
                </c:pt>
                <c:pt idx="10">
                  <c:v>0.48869999999999997</c:v>
                </c:pt>
              </c:numCache>
            </c:numRef>
          </c:val>
          <c:extLst>
            <c:ext xmlns:c16="http://schemas.microsoft.com/office/drawing/2014/chart" uri="{C3380CC4-5D6E-409C-BE32-E72D297353CC}">
              <c16:uniqueId val="{00000000-7C5A-4F05-B857-67AFBC98129C}"/>
            </c:ext>
          </c:extLst>
        </c:ser>
        <c:dLbls>
          <c:dLblPos val="outEnd"/>
          <c:showLegendKey val="0"/>
          <c:showVal val="1"/>
          <c:showCatName val="0"/>
          <c:showSerName val="0"/>
          <c:showPercent val="0"/>
          <c:showBubbleSize val="0"/>
        </c:dLbls>
        <c:gapWidth val="75"/>
        <c:axId val="92785400"/>
        <c:axId val="92785792"/>
      </c:barChart>
      <c:catAx>
        <c:axId val="92785400"/>
        <c:scaling>
          <c:orientation val="minMax"/>
        </c:scaling>
        <c:delete val="0"/>
        <c:axPos val="l"/>
        <c:numFmt formatCode="General" sourceLinked="0"/>
        <c:majorTickMark val="out"/>
        <c:minorTickMark val="none"/>
        <c:tickLblPos val="nextTo"/>
        <c:spPr>
          <a:ln>
            <a:noFill/>
          </a:ln>
        </c:spPr>
        <c:txPr>
          <a:bodyPr/>
          <a:lstStyle/>
          <a:p>
            <a:pPr algn="r">
              <a:defRPr sz="1200"/>
            </a:pPr>
            <a:endParaRPr lang="en-US"/>
          </a:p>
        </c:txPr>
        <c:crossAx val="92785792"/>
        <c:crosses val="autoZero"/>
        <c:auto val="1"/>
        <c:lblAlgn val="ctr"/>
        <c:lblOffset val="100"/>
        <c:noMultiLvlLbl val="0"/>
      </c:catAx>
      <c:valAx>
        <c:axId val="92785792"/>
        <c:scaling>
          <c:orientation val="minMax"/>
        </c:scaling>
        <c:delete val="1"/>
        <c:axPos val="b"/>
        <c:numFmt formatCode="0%" sourceLinked="1"/>
        <c:majorTickMark val="out"/>
        <c:minorTickMark val="none"/>
        <c:tickLblPos val="none"/>
        <c:crossAx val="92785400"/>
        <c:crosses val="autoZero"/>
        <c:crossBetween val="between"/>
      </c:valAx>
    </c:plotArea>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4188066858356883"/>
          <c:y val="5.118456577043777E-2"/>
          <c:w val="0.24724811163823951"/>
          <c:h val="0.83304168511386822"/>
        </c:manualLayout>
      </c:layout>
      <c:barChart>
        <c:barDir val="bar"/>
        <c:grouping val="clustered"/>
        <c:varyColors val="0"/>
        <c:ser>
          <c:idx val="0"/>
          <c:order val="0"/>
          <c:tx>
            <c:strRef>
              <c:f>Sheet1!$B$1</c:f>
              <c:strCache>
                <c:ptCount val="1"/>
                <c:pt idx="0">
                  <c:v>WaSC</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Don't know/Can't say</c:v>
                </c:pt>
                <c:pt idx="1">
                  <c:v>Other </c:v>
                </c:pt>
                <c:pt idx="2">
                  <c:v>Compared to energy prices it is more expensive</c:v>
                </c:pt>
                <c:pt idx="3">
                  <c:v>The plans don’t focus on the right services</c:v>
                </c:pt>
                <c:pt idx="4">
                  <c:v>I am dissatisfied with current services</c:v>
                </c:pt>
                <c:pt idx="5">
                  <c:v>The plan is poor value for money</c:v>
                </c:pt>
                <c:pt idx="6">
                  <c:v>I expect better service improvements</c:v>
                </c:pt>
                <c:pt idx="7">
                  <c:v>I won’t be able to afford this</c:v>
                </c:pt>
                <c:pt idx="8">
                  <c:v>The bill increases are too expensive</c:v>
                </c:pt>
                <c:pt idx="9">
                  <c:v>Companies should pay for service improvements</c:v>
                </c:pt>
                <c:pt idx="10">
                  <c:v>I don’t trust them to make these service improvements</c:v>
                </c:pt>
                <c:pt idx="11">
                  <c:v>Company profits are too high</c:v>
                </c:pt>
              </c:strCache>
            </c:strRef>
          </c:cat>
          <c:val>
            <c:numRef>
              <c:f>Sheet1!$B$2:$B$13</c:f>
              <c:numCache>
                <c:formatCode>0%</c:formatCode>
                <c:ptCount val="12"/>
                <c:pt idx="0">
                  <c:v>6.1999999999999998E-3</c:v>
                </c:pt>
                <c:pt idx="1">
                  <c:v>0.14000000000000001</c:v>
                </c:pt>
                <c:pt idx="2">
                  <c:v>2.3900000000000001E-2</c:v>
                </c:pt>
                <c:pt idx="3">
                  <c:v>5.0099999999999999E-2</c:v>
                </c:pt>
                <c:pt idx="4">
                  <c:v>5.1200000000000002E-2</c:v>
                </c:pt>
                <c:pt idx="5">
                  <c:v>6.8000000000000005E-2</c:v>
                </c:pt>
                <c:pt idx="6">
                  <c:v>0.10460000000000001</c:v>
                </c:pt>
                <c:pt idx="7">
                  <c:v>0.1159</c:v>
                </c:pt>
                <c:pt idx="8">
                  <c:v>0.25609999999999999</c:v>
                </c:pt>
                <c:pt idx="9">
                  <c:v>0.2979</c:v>
                </c:pt>
                <c:pt idx="10">
                  <c:v>0.30130000000000001</c:v>
                </c:pt>
                <c:pt idx="11">
                  <c:v>0.36479999999999996</c:v>
                </c:pt>
              </c:numCache>
            </c:numRef>
          </c:val>
          <c:extLst>
            <c:ext xmlns:c16="http://schemas.microsoft.com/office/drawing/2014/chart" uri="{C3380CC4-5D6E-409C-BE32-E72D297353CC}">
              <c16:uniqueId val="{00000000-7C5A-4F05-B857-67AFBC98129C}"/>
            </c:ext>
          </c:extLst>
        </c:ser>
        <c:dLbls>
          <c:dLblPos val="outEnd"/>
          <c:showLegendKey val="0"/>
          <c:showVal val="1"/>
          <c:showCatName val="0"/>
          <c:showSerName val="0"/>
          <c:showPercent val="0"/>
          <c:showBubbleSize val="0"/>
        </c:dLbls>
        <c:gapWidth val="75"/>
        <c:axId val="92785400"/>
        <c:axId val="92785792"/>
      </c:barChart>
      <c:catAx>
        <c:axId val="92785400"/>
        <c:scaling>
          <c:orientation val="minMax"/>
        </c:scaling>
        <c:delete val="0"/>
        <c:axPos val="l"/>
        <c:numFmt formatCode="General" sourceLinked="0"/>
        <c:majorTickMark val="out"/>
        <c:minorTickMark val="none"/>
        <c:tickLblPos val="nextTo"/>
        <c:spPr>
          <a:ln>
            <a:noFill/>
          </a:ln>
        </c:spPr>
        <c:txPr>
          <a:bodyPr/>
          <a:lstStyle/>
          <a:p>
            <a:pPr algn="r">
              <a:defRPr sz="1200"/>
            </a:pPr>
            <a:endParaRPr lang="en-US"/>
          </a:p>
        </c:txPr>
        <c:crossAx val="92785792"/>
        <c:crosses val="autoZero"/>
        <c:auto val="1"/>
        <c:lblAlgn val="ctr"/>
        <c:lblOffset val="100"/>
        <c:noMultiLvlLbl val="0"/>
      </c:catAx>
      <c:valAx>
        <c:axId val="92785792"/>
        <c:scaling>
          <c:orientation val="minMax"/>
          <c:max val="0.5"/>
        </c:scaling>
        <c:delete val="1"/>
        <c:axPos val="b"/>
        <c:numFmt formatCode="0%" sourceLinked="1"/>
        <c:majorTickMark val="out"/>
        <c:minorTickMark val="none"/>
        <c:tickLblPos val="nextTo"/>
        <c:crossAx val="92785400"/>
        <c:crosses val="autoZero"/>
        <c:crossBetween val="between"/>
      </c:valAx>
    </c:plotArea>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681135039181929"/>
          <c:y val="0.20004749399700061"/>
          <c:w val="0.56427400496838209"/>
          <c:h val="0.61134804757942507"/>
        </c:manualLayout>
      </c:layout>
      <c:barChart>
        <c:barDir val="col"/>
        <c:grouping val="percentStacked"/>
        <c:varyColors val="0"/>
        <c:ser>
          <c:idx val="0"/>
          <c:order val="0"/>
          <c:tx>
            <c:strRef>
              <c:f>Sheet1!$A$2</c:f>
              <c:strCache>
                <c:ptCount val="1"/>
                <c:pt idx="0">
                  <c:v>Don’t know/Can’t say</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Total
(715)</c:v>
                </c:pt>
                <c:pt idx="1">
                  <c:v>HH
(582)</c:v>
                </c:pt>
                <c:pt idx="2">
                  <c:v>Vulnerable
(228)</c:v>
                </c:pt>
                <c:pt idx="3">
                  <c:v>Struggling
(68)</c:v>
                </c:pt>
                <c:pt idx="4">
                  <c:v>NHH
(133)</c:v>
                </c:pt>
              </c:strCache>
            </c:strRef>
          </c:cat>
          <c:val>
            <c:numRef>
              <c:f>Sheet1!$B$2:$F$2</c:f>
              <c:numCache>
                <c:formatCode>0%</c:formatCode>
                <c:ptCount val="5"/>
                <c:pt idx="0">
                  <c:v>7.9600000000000004E-2</c:v>
                </c:pt>
                <c:pt idx="1">
                  <c:v>9.1399999999999995E-2</c:v>
                </c:pt>
                <c:pt idx="2">
                  <c:v>8.2000000000000003E-2</c:v>
                </c:pt>
                <c:pt idx="3">
                  <c:v>0.15310000000000001</c:v>
                </c:pt>
                <c:pt idx="4">
                  <c:v>3.7600000000000001E-2</c:v>
                </c:pt>
              </c:numCache>
            </c:numRef>
          </c:val>
          <c:extLst>
            <c:ext xmlns:c16="http://schemas.microsoft.com/office/drawing/2014/chart" uri="{C3380CC4-5D6E-409C-BE32-E72D297353CC}">
              <c16:uniqueId val="{00000000-EDD8-43CC-A08D-5C02E3BAA783}"/>
            </c:ext>
          </c:extLst>
        </c:ser>
        <c:ser>
          <c:idx val="1"/>
          <c:order val="1"/>
          <c:tx>
            <c:strRef>
              <c:f>Sheet1!$A$3</c:f>
              <c:strCache>
                <c:ptCount val="1"/>
                <c:pt idx="0">
                  <c:v>Completely unacceptable</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Total
(715)</c:v>
                </c:pt>
                <c:pt idx="1">
                  <c:v>HH
(582)</c:v>
                </c:pt>
                <c:pt idx="2">
                  <c:v>Vulnerable
(228)</c:v>
                </c:pt>
                <c:pt idx="3">
                  <c:v>Struggling
(68)</c:v>
                </c:pt>
                <c:pt idx="4">
                  <c:v>NHH
(133)</c:v>
                </c:pt>
              </c:strCache>
            </c:strRef>
          </c:cat>
          <c:val>
            <c:numRef>
              <c:f>Sheet1!$B$3:$F$3</c:f>
              <c:numCache>
                <c:formatCode>0%</c:formatCode>
                <c:ptCount val="5"/>
                <c:pt idx="0">
                  <c:v>3.2500000000000001E-2</c:v>
                </c:pt>
                <c:pt idx="1">
                  <c:v>3.1099999999999999E-2</c:v>
                </c:pt>
                <c:pt idx="2">
                  <c:v>1.6299999999999999E-2</c:v>
                </c:pt>
                <c:pt idx="3">
                  <c:v>5.33E-2</c:v>
                </c:pt>
                <c:pt idx="4">
                  <c:v>3.7600000000000001E-2</c:v>
                </c:pt>
              </c:numCache>
            </c:numRef>
          </c:val>
          <c:extLst>
            <c:ext xmlns:c16="http://schemas.microsoft.com/office/drawing/2014/chart" uri="{C3380CC4-5D6E-409C-BE32-E72D297353CC}">
              <c16:uniqueId val="{00000001-EDD8-43CC-A08D-5C02E3BAA783}"/>
            </c:ext>
          </c:extLst>
        </c:ser>
        <c:ser>
          <c:idx val="2"/>
          <c:order val="2"/>
          <c:tx>
            <c:strRef>
              <c:f>Sheet1!$A$4</c:f>
              <c:strCache>
                <c:ptCount val="1"/>
                <c:pt idx="0">
                  <c:v>Unacceptable</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Total
(715)</c:v>
                </c:pt>
                <c:pt idx="1">
                  <c:v>HH
(582)</c:v>
                </c:pt>
                <c:pt idx="2">
                  <c:v>Vulnerable
(228)</c:v>
                </c:pt>
                <c:pt idx="3">
                  <c:v>Struggling
(68)</c:v>
                </c:pt>
                <c:pt idx="4">
                  <c:v>NHH
(133)</c:v>
                </c:pt>
              </c:strCache>
            </c:strRef>
          </c:cat>
          <c:val>
            <c:numRef>
              <c:f>Sheet1!$B$4:$F$4</c:f>
              <c:numCache>
                <c:formatCode>0%</c:formatCode>
                <c:ptCount val="5"/>
                <c:pt idx="0">
                  <c:v>0.13020000000000001</c:v>
                </c:pt>
                <c:pt idx="1">
                  <c:v>0.13089999999999999</c:v>
                </c:pt>
                <c:pt idx="2">
                  <c:v>0.1356</c:v>
                </c:pt>
                <c:pt idx="3">
                  <c:v>0.13699999999999998</c:v>
                </c:pt>
                <c:pt idx="4">
                  <c:v>0.1278</c:v>
                </c:pt>
              </c:numCache>
            </c:numRef>
          </c:val>
          <c:extLst>
            <c:ext xmlns:c16="http://schemas.microsoft.com/office/drawing/2014/chart" uri="{C3380CC4-5D6E-409C-BE32-E72D297353CC}">
              <c16:uniqueId val="{00000002-EDD8-43CC-A08D-5C02E3BAA783}"/>
            </c:ext>
          </c:extLst>
        </c:ser>
        <c:ser>
          <c:idx val="3"/>
          <c:order val="3"/>
          <c:tx>
            <c:strRef>
              <c:f>Sheet1!$A$5</c:f>
              <c:strCache>
                <c:ptCount val="1"/>
                <c:pt idx="0">
                  <c:v>Acceptable</c:v>
                </c:pt>
              </c:strCache>
            </c:strRef>
          </c:tx>
          <c:spPr>
            <a:solidFill>
              <a:schemeClr val="bg1">
                <a:lumMod val="75000"/>
              </a:schemeClr>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Total
(715)</c:v>
                </c:pt>
                <c:pt idx="1">
                  <c:v>HH
(582)</c:v>
                </c:pt>
                <c:pt idx="2">
                  <c:v>Vulnerable
(228)</c:v>
                </c:pt>
                <c:pt idx="3">
                  <c:v>Struggling
(68)</c:v>
                </c:pt>
                <c:pt idx="4">
                  <c:v>NHH
(133)</c:v>
                </c:pt>
              </c:strCache>
            </c:strRef>
          </c:cat>
          <c:val>
            <c:numRef>
              <c:f>Sheet1!$B$5:$F$5</c:f>
              <c:numCache>
                <c:formatCode>0%</c:formatCode>
                <c:ptCount val="5"/>
                <c:pt idx="0">
                  <c:v>0.64070000000000005</c:v>
                </c:pt>
                <c:pt idx="1">
                  <c:v>0.62839999999999996</c:v>
                </c:pt>
                <c:pt idx="2">
                  <c:v>0.62649999999999995</c:v>
                </c:pt>
                <c:pt idx="3">
                  <c:v>0.59650000000000003</c:v>
                </c:pt>
                <c:pt idx="4">
                  <c:v>0.68420000000000003</c:v>
                </c:pt>
              </c:numCache>
            </c:numRef>
          </c:val>
          <c:extLst>
            <c:ext xmlns:c16="http://schemas.microsoft.com/office/drawing/2014/chart" uri="{C3380CC4-5D6E-409C-BE32-E72D297353CC}">
              <c16:uniqueId val="{00000003-EDD8-43CC-A08D-5C02E3BAA783}"/>
            </c:ext>
          </c:extLst>
        </c:ser>
        <c:ser>
          <c:idx val="4"/>
          <c:order val="4"/>
          <c:tx>
            <c:strRef>
              <c:f>Sheet1!$A$6</c:f>
              <c:strCache>
                <c:ptCount val="1"/>
                <c:pt idx="0">
                  <c:v>Completely acceptable</c:v>
                </c:pt>
              </c:strCache>
            </c:strRef>
          </c:tx>
          <c:spPr>
            <a:solidFill>
              <a:srgbClr val="4A9B8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Total
(715)</c:v>
                </c:pt>
                <c:pt idx="1">
                  <c:v>HH
(582)</c:v>
                </c:pt>
                <c:pt idx="2">
                  <c:v>Vulnerable
(228)</c:v>
                </c:pt>
                <c:pt idx="3">
                  <c:v>Struggling
(68)</c:v>
                </c:pt>
                <c:pt idx="4">
                  <c:v>NHH
(133)</c:v>
                </c:pt>
              </c:strCache>
            </c:strRef>
          </c:cat>
          <c:val>
            <c:numRef>
              <c:f>Sheet1!$B$6:$F$6</c:f>
              <c:numCache>
                <c:formatCode>0%</c:formatCode>
                <c:ptCount val="5"/>
                <c:pt idx="0">
                  <c:v>0.11700000000000001</c:v>
                </c:pt>
                <c:pt idx="1">
                  <c:v>0.1182</c:v>
                </c:pt>
                <c:pt idx="2">
                  <c:v>0.1396</c:v>
                </c:pt>
                <c:pt idx="3">
                  <c:v>6.0199999999999997E-2</c:v>
                </c:pt>
                <c:pt idx="4">
                  <c:v>0.1128</c:v>
                </c:pt>
              </c:numCache>
            </c:numRef>
          </c:val>
          <c:extLst>
            <c:ext xmlns:c16="http://schemas.microsoft.com/office/drawing/2014/chart" uri="{C3380CC4-5D6E-409C-BE32-E72D297353CC}">
              <c16:uniqueId val="{00000004-EDD8-43CC-A08D-5C02E3BAA783}"/>
            </c:ext>
          </c:extLst>
        </c:ser>
        <c:dLbls>
          <c:showLegendKey val="0"/>
          <c:showVal val="1"/>
          <c:showCatName val="0"/>
          <c:showSerName val="0"/>
          <c:showPercent val="0"/>
          <c:showBubbleSize val="0"/>
        </c:dLbls>
        <c:gapWidth val="75"/>
        <c:overlap val="100"/>
        <c:axId val="92785400"/>
        <c:axId val="92785792"/>
      </c:barChart>
      <c:catAx>
        <c:axId val="92785400"/>
        <c:scaling>
          <c:orientation val="minMax"/>
        </c:scaling>
        <c:delete val="0"/>
        <c:axPos val="b"/>
        <c:numFmt formatCode="General" sourceLinked="0"/>
        <c:majorTickMark val="out"/>
        <c:minorTickMark val="none"/>
        <c:tickLblPos val="nextTo"/>
        <c:spPr>
          <a:ln>
            <a:noFill/>
          </a:ln>
        </c:spPr>
        <c:txPr>
          <a:bodyPr/>
          <a:lstStyle/>
          <a:p>
            <a:pPr>
              <a:defRPr sz="1050"/>
            </a:pPr>
            <a:endParaRPr lang="en-US"/>
          </a:p>
        </c:txPr>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1.9375375520189135E-2"/>
          <c:y val="0.18033847419948304"/>
          <c:w val="0.3142381847701477"/>
          <c:h val="0.64935734475831541"/>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04268856778439"/>
          <c:y val="2.2263058192000629E-2"/>
          <c:w val="0.50033893573267596"/>
          <c:h val="0.95547388361599872"/>
        </c:manualLayout>
      </c:layout>
      <c:barChart>
        <c:barDir val="bar"/>
        <c:grouping val="clustered"/>
        <c:varyColors val="0"/>
        <c:ser>
          <c:idx val="0"/>
          <c:order val="0"/>
          <c:tx>
            <c:strRef>
              <c:f>Sheet1!$B$1</c:f>
              <c:strCache>
                <c:ptCount val="1"/>
                <c:pt idx="0">
                  <c:v>Series 1</c:v>
                </c:pt>
              </c:strCache>
            </c:strRef>
          </c:tx>
          <c:spPr>
            <a:solidFill>
              <a:srgbClr val="4A9B82"/>
            </a:solidFill>
            <a:ln>
              <a:noFill/>
            </a:ln>
            <a:effectLst/>
          </c:spPr>
          <c:invertIfNegative val="0"/>
          <c:dPt>
            <c:idx val="8"/>
            <c:invertIfNegative val="0"/>
            <c:bubble3D val="0"/>
            <c:spPr>
              <a:solidFill>
                <a:srgbClr val="4A9B82"/>
              </a:solidFill>
              <a:ln>
                <a:noFill/>
              </a:ln>
              <a:effectLst/>
            </c:spPr>
            <c:extLst>
              <c:ext xmlns:c16="http://schemas.microsoft.com/office/drawing/2014/chart" uri="{C3380CC4-5D6E-409C-BE32-E72D297353CC}">
                <c16:uniqueId val="{00000001-7A0C-4807-A4D6-36FA6E74DC50}"/>
              </c:ext>
            </c:extLst>
          </c:dPt>
          <c:dPt>
            <c:idx val="10"/>
            <c:invertIfNegative val="0"/>
            <c:bubble3D val="0"/>
            <c:spPr>
              <a:solidFill>
                <a:srgbClr val="4A9B82"/>
              </a:solidFill>
              <a:ln>
                <a:noFill/>
              </a:ln>
              <a:effectLst/>
            </c:spPr>
            <c:extLst>
              <c:ext xmlns:c16="http://schemas.microsoft.com/office/drawing/2014/chart" uri="{C3380CC4-5D6E-409C-BE32-E72D297353CC}">
                <c16:uniqueId val="{00000003-7A0C-4807-A4D6-36FA6E74DC50}"/>
              </c:ext>
            </c:extLst>
          </c:dPt>
          <c:dPt>
            <c:idx val="11"/>
            <c:invertIfNegative val="0"/>
            <c:bubble3D val="0"/>
            <c:spPr>
              <a:solidFill>
                <a:srgbClr val="4A9B82"/>
              </a:solidFill>
              <a:ln>
                <a:noFill/>
              </a:ln>
              <a:effectLst/>
            </c:spPr>
            <c:extLst>
              <c:ext xmlns:c16="http://schemas.microsoft.com/office/drawing/2014/chart" uri="{C3380CC4-5D6E-409C-BE32-E72D297353CC}">
                <c16:uniqueId val="{00000005-7A0C-4807-A4D6-36FA6E74DC50}"/>
              </c:ext>
            </c:extLst>
          </c:dPt>
          <c:dPt>
            <c:idx val="12"/>
            <c:invertIfNegative val="0"/>
            <c:bubble3D val="0"/>
            <c:spPr>
              <a:solidFill>
                <a:srgbClr val="4A9B82"/>
              </a:solidFill>
              <a:ln>
                <a:noFill/>
              </a:ln>
              <a:effectLst/>
            </c:spPr>
            <c:extLst>
              <c:ext xmlns:c16="http://schemas.microsoft.com/office/drawing/2014/chart" uri="{C3380CC4-5D6E-409C-BE32-E72D297353CC}">
                <c16:uniqueId val="{00000007-7A0C-4807-A4D6-36FA6E74DC50}"/>
              </c:ext>
            </c:extLst>
          </c:dPt>
          <c:dPt>
            <c:idx val="13"/>
            <c:invertIfNegative val="0"/>
            <c:bubble3D val="0"/>
            <c:spPr>
              <a:solidFill>
                <a:srgbClr val="4A9B82"/>
              </a:solidFill>
              <a:ln>
                <a:noFill/>
              </a:ln>
              <a:effectLst/>
            </c:spPr>
            <c:extLst>
              <c:ext xmlns:c16="http://schemas.microsoft.com/office/drawing/2014/chart" uri="{C3380CC4-5D6E-409C-BE32-E72D297353CC}">
                <c16:uniqueId val="{00000009-7A0C-4807-A4D6-36FA6E74DC50}"/>
              </c:ext>
            </c:extLst>
          </c:dPt>
          <c:dPt>
            <c:idx val="14"/>
            <c:invertIfNegative val="0"/>
            <c:bubble3D val="0"/>
            <c:spPr>
              <a:solidFill>
                <a:srgbClr val="4A9B82"/>
              </a:solidFill>
              <a:ln>
                <a:noFill/>
              </a:ln>
              <a:effectLst/>
            </c:spPr>
            <c:extLst>
              <c:ext xmlns:c16="http://schemas.microsoft.com/office/drawing/2014/chart" uri="{C3380CC4-5D6E-409C-BE32-E72D297353CC}">
                <c16:uniqueId val="{0000000B-7A0C-4807-A4D6-36FA6E74DC50}"/>
              </c:ext>
            </c:extLst>
          </c:dPt>
          <c:dPt>
            <c:idx val="15"/>
            <c:invertIfNegative val="0"/>
            <c:bubble3D val="0"/>
            <c:spPr>
              <a:solidFill>
                <a:srgbClr val="4A9B82"/>
              </a:solidFill>
              <a:ln>
                <a:noFill/>
              </a:ln>
              <a:effectLst/>
            </c:spPr>
            <c:extLst>
              <c:ext xmlns:c16="http://schemas.microsoft.com/office/drawing/2014/chart" uri="{C3380CC4-5D6E-409C-BE32-E72D297353CC}">
                <c16:uniqueId val="{0000000D-7A0C-4807-A4D6-36FA6E74DC50}"/>
              </c:ext>
            </c:extLst>
          </c:dPt>
          <c:dPt>
            <c:idx val="16"/>
            <c:invertIfNegative val="0"/>
            <c:bubble3D val="0"/>
            <c:spPr>
              <a:solidFill>
                <a:srgbClr val="4A9B82"/>
              </a:solidFill>
              <a:ln>
                <a:noFill/>
              </a:ln>
              <a:effectLst/>
            </c:spPr>
            <c:extLst>
              <c:ext xmlns:c16="http://schemas.microsoft.com/office/drawing/2014/chart" uri="{C3380CC4-5D6E-409C-BE32-E72D297353CC}">
                <c16:uniqueId val="{0000000F-7A0C-4807-A4D6-36FA6E74DC50}"/>
              </c:ext>
            </c:extLst>
          </c:dPt>
          <c:dPt>
            <c:idx val="19"/>
            <c:invertIfNegative val="0"/>
            <c:bubble3D val="0"/>
            <c:spPr>
              <a:solidFill>
                <a:srgbClr val="4A9B82"/>
              </a:solidFill>
              <a:ln>
                <a:noFill/>
              </a:ln>
              <a:effectLst/>
            </c:spPr>
            <c:extLst>
              <c:ext xmlns:c16="http://schemas.microsoft.com/office/drawing/2014/chart" uri="{C3380CC4-5D6E-409C-BE32-E72D297353CC}">
                <c16:uniqueId val="{00000011-7A0C-4807-A4D6-36FA6E74DC50}"/>
              </c:ext>
            </c:extLst>
          </c:dPt>
          <c:dPt>
            <c:idx val="20"/>
            <c:invertIfNegative val="0"/>
            <c:bubble3D val="0"/>
            <c:spPr>
              <a:solidFill>
                <a:srgbClr val="4A9B82"/>
              </a:solidFill>
              <a:ln>
                <a:noFill/>
              </a:ln>
              <a:effectLst/>
            </c:spPr>
            <c:extLst>
              <c:ext xmlns:c16="http://schemas.microsoft.com/office/drawing/2014/chart" uri="{C3380CC4-5D6E-409C-BE32-E72D297353CC}">
                <c16:uniqueId val="{00000013-7A0C-4807-A4D6-36FA6E74DC50}"/>
              </c:ext>
            </c:extLst>
          </c:dPt>
          <c:dPt>
            <c:idx val="21"/>
            <c:invertIfNegative val="0"/>
            <c:bubble3D val="0"/>
            <c:spPr>
              <a:solidFill>
                <a:srgbClr val="4A9B82"/>
              </a:solidFill>
              <a:ln>
                <a:noFill/>
              </a:ln>
              <a:effectLst/>
            </c:spPr>
            <c:extLst>
              <c:ext xmlns:c16="http://schemas.microsoft.com/office/drawing/2014/chart" uri="{C3380CC4-5D6E-409C-BE32-E72D297353CC}">
                <c16:uniqueId val="{00000015-7A0C-4807-A4D6-36FA6E74DC50}"/>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Total HH (582)</c:v>
                </c:pt>
                <c:pt idx="2">
                  <c:v>Medical (106)</c:v>
                </c:pt>
                <c:pt idx="3">
                  <c:v>Communications (68)</c:v>
                </c:pt>
                <c:pt idx="4">
                  <c:v>Lifestage (109)</c:v>
                </c:pt>
                <c:pt idx="5">
                  <c:v>Any (228)</c:v>
                </c:pt>
                <c:pt idx="7">
                  <c:v>Comfortable/alright (324)</c:v>
                </c:pt>
                <c:pt idx="8">
                  <c:v>Just getting by (157)</c:v>
                </c:pt>
                <c:pt idx="9">
                  <c:v>Difficult (68)</c:v>
                </c:pt>
                <c:pt idx="11">
                  <c:v>18-34 (48)</c:v>
                </c:pt>
                <c:pt idx="12">
                  <c:v>35-54 (181)</c:v>
                </c:pt>
                <c:pt idx="13">
                  <c:v>55+ (344)</c:v>
                </c:pt>
                <c:pt idx="15">
                  <c:v>Male (290)</c:v>
                </c:pt>
                <c:pt idx="16">
                  <c:v>Female (266)</c:v>
                </c:pt>
                <c:pt idx="18">
                  <c:v>ABC1 (374)</c:v>
                </c:pt>
                <c:pt idx="19">
                  <c:v>C2DE (139)</c:v>
                </c:pt>
                <c:pt idx="21">
                  <c:v>Under 15.6k (81)</c:v>
                </c:pt>
                <c:pt idx="22">
                  <c:v>£15.6k to £36.4k (159)</c:v>
                </c:pt>
                <c:pt idx="23">
                  <c:v>£36.4k-to £52k (86)</c:v>
                </c:pt>
                <c:pt idx="24">
                  <c:v>£52k + (91)</c:v>
                </c:pt>
                <c:pt idx="26">
                  <c:v>Yes (252)</c:v>
                </c:pt>
                <c:pt idx="27">
                  <c:v>No (310)</c:v>
                </c:pt>
              </c:strCache>
            </c:strRef>
          </c:cat>
          <c:val>
            <c:numRef>
              <c:f>Sheet1!$B$2:$B$29</c:f>
              <c:numCache>
                <c:formatCode>General</c:formatCode>
                <c:ptCount val="28"/>
                <c:pt idx="0" formatCode="0%">
                  <c:v>0.75</c:v>
                </c:pt>
                <c:pt idx="2" formatCode="0%">
                  <c:v>0.68</c:v>
                </c:pt>
                <c:pt idx="3" formatCode="0%">
                  <c:v>0.8</c:v>
                </c:pt>
                <c:pt idx="4" formatCode="0%">
                  <c:v>0.82</c:v>
                </c:pt>
                <c:pt idx="5" formatCode="0%">
                  <c:v>0.77</c:v>
                </c:pt>
                <c:pt idx="7" formatCode="0%">
                  <c:v>0.79</c:v>
                </c:pt>
                <c:pt idx="8" formatCode="0%">
                  <c:v>0.73</c:v>
                </c:pt>
                <c:pt idx="9" formatCode="0%">
                  <c:v>0.66</c:v>
                </c:pt>
                <c:pt idx="11" formatCode="0%">
                  <c:v>0.8</c:v>
                </c:pt>
                <c:pt idx="12" formatCode="0%">
                  <c:v>0.7</c:v>
                </c:pt>
                <c:pt idx="13" formatCode="0%">
                  <c:v>0.77</c:v>
                </c:pt>
                <c:pt idx="15" formatCode="0%">
                  <c:v>0.74</c:v>
                </c:pt>
                <c:pt idx="16" formatCode="0%">
                  <c:v>0.78</c:v>
                </c:pt>
                <c:pt idx="18" formatCode="0%">
                  <c:v>0.78</c:v>
                </c:pt>
                <c:pt idx="19" formatCode="0%">
                  <c:v>0.72</c:v>
                </c:pt>
                <c:pt idx="21" formatCode="0%">
                  <c:v>0.67</c:v>
                </c:pt>
                <c:pt idx="22" formatCode="0%">
                  <c:v>0.81</c:v>
                </c:pt>
                <c:pt idx="23" formatCode="0%">
                  <c:v>0.81</c:v>
                </c:pt>
                <c:pt idx="24" formatCode="0%">
                  <c:v>0.83</c:v>
                </c:pt>
                <c:pt idx="26" formatCode="0%">
                  <c:v>0.77</c:v>
                </c:pt>
                <c:pt idx="27" formatCode="0%">
                  <c:v>0.75</c:v>
                </c:pt>
              </c:numCache>
            </c:numRef>
          </c:val>
          <c:extLst>
            <c:ext xmlns:c16="http://schemas.microsoft.com/office/drawing/2014/chart" uri="{C3380CC4-5D6E-409C-BE32-E72D297353CC}">
              <c16:uniqueId val="{00000016-7A0C-4807-A4D6-36FA6E74DC50}"/>
            </c:ext>
          </c:extLst>
        </c:ser>
        <c:dLbls>
          <c:dLblPos val="outEnd"/>
          <c:showLegendKey val="0"/>
          <c:showVal val="1"/>
          <c:showCatName val="0"/>
          <c:showSerName val="0"/>
          <c:showPercent val="0"/>
          <c:showBubbleSize val="0"/>
        </c:dLbls>
        <c:gapWidth val="40"/>
        <c:axId val="1000328640"/>
        <c:axId val="1000328968"/>
      </c:barChart>
      <c:catAx>
        <c:axId val="100032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1000328968"/>
        <c:crosses val="autoZero"/>
        <c:auto val="1"/>
        <c:lblAlgn val="ctr"/>
        <c:lblOffset val="100"/>
        <c:noMultiLvlLbl val="0"/>
      </c:catAx>
      <c:valAx>
        <c:axId val="1000328968"/>
        <c:scaling>
          <c:orientation val="minMax"/>
          <c:max val="1"/>
        </c:scaling>
        <c:delete val="1"/>
        <c:axPos val="t"/>
        <c:numFmt formatCode="0%" sourceLinked="1"/>
        <c:majorTickMark val="out"/>
        <c:minorTickMark val="none"/>
        <c:tickLblPos val="nextTo"/>
        <c:crossAx val="100032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04268856778439"/>
          <c:y val="2.2263058192000629E-2"/>
          <c:w val="0.36541415840114982"/>
          <c:h val="0.95547388361599872"/>
        </c:manualLayout>
      </c:layout>
      <c:barChart>
        <c:barDir val="bar"/>
        <c:grouping val="clustered"/>
        <c:varyColors val="0"/>
        <c:ser>
          <c:idx val="0"/>
          <c:order val="0"/>
          <c:tx>
            <c:strRef>
              <c:f>Sheet1!$B$1</c:f>
              <c:strCache>
                <c:ptCount val="1"/>
                <c:pt idx="0">
                  <c:v>Series 1</c:v>
                </c:pt>
              </c:strCache>
            </c:strRef>
          </c:tx>
          <c:spPr>
            <a:solidFill>
              <a:schemeClr val="accent6">
                <a:lumMod val="60000"/>
                <a:lumOff val="40000"/>
              </a:schemeClr>
            </a:solidFill>
            <a:ln>
              <a:noFill/>
            </a:ln>
            <a:effectLst/>
          </c:spPr>
          <c:invertIfNegative val="0"/>
          <c:dPt>
            <c:idx val="8"/>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D730-4A36-B325-4371EA114E10}"/>
              </c:ext>
            </c:extLst>
          </c:dPt>
          <c:dPt>
            <c:idx val="1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D730-4A36-B325-4371EA114E10}"/>
              </c:ext>
            </c:extLst>
          </c:dPt>
          <c:dPt>
            <c:idx val="1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D730-4A36-B325-4371EA114E10}"/>
              </c:ext>
            </c:extLst>
          </c:dPt>
          <c:dPt>
            <c:idx val="1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D730-4A36-B325-4371EA114E10}"/>
              </c:ext>
            </c:extLst>
          </c:dPt>
          <c:dPt>
            <c:idx val="1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9-D730-4A36-B325-4371EA114E10}"/>
              </c:ext>
            </c:extLst>
          </c:dPt>
          <c:dPt>
            <c:idx val="1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B-D730-4A36-B325-4371EA114E10}"/>
              </c:ext>
            </c:extLst>
          </c:dPt>
          <c:dPt>
            <c:idx val="15"/>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D-D730-4A36-B325-4371EA114E10}"/>
              </c:ext>
            </c:extLst>
          </c:dPt>
          <c:dPt>
            <c:idx val="16"/>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F-D730-4A36-B325-4371EA114E10}"/>
              </c:ext>
            </c:extLst>
          </c:dPt>
          <c:dPt>
            <c:idx val="19"/>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1-D730-4A36-B325-4371EA114E10}"/>
              </c:ext>
            </c:extLst>
          </c:dPt>
          <c:dPt>
            <c:idx val="2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3-D730-4A36-B325-4371EA114E10}"/>
              </c:ext>
            </c:extLst>
          </c:dPt>
          <c:dPt>
            <c:idx val="2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5-D730-4A36-B325-4371EA114E10}"/>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Total HH (582)</c:v>
                </c:pt>
                <c:pt idx="2">
                  <c:v>Medical (106)</c:v>
                </c:pt>
                <c:pt idx="3">
                  <c:v>Communications (68)</c:v>
                </c:pt>
                <c:pt idx="4">
                  <c:v>Lifestage (109)</c:v>
                </c:pt>
                <c:pt idx="5">
                  <c:v>Any (228)</c:v>
                </c:pt>
                <c:pt idx="7">
                  <c:v>Comfortable/alright (324)</c:v>
                </c:pt>
                <c:pt idx="8">
                  <c:v>Just getting by (157)</c:v>
                </c:pt>
                <c:pt idx="9">
                  <c:v>Difficult (68)</c:v>
                </c:pt>
                <c:pt idx="11">
                  <c:v>18-34 (48)</c:v>
                </c:pt>
                <c:pt idx="12">
                  <c:v>35-54 (181)</c:v>
                </c:pt>
                <c:pt idx="13">
                  <c:v>55+ (344)</c:v>
                </c:pt>
                <c:pt idx="15">
                  <c:v>Male (290)</c:v>
                </c:pt>
                <c:pt idx="16">
                  <c:v>Female (266)</c:v>
                </c:pt>
                <c:pt idx="18">
                  <c:v>ABC1 (374)</c:v>
                </c:pt>
                <c:pt idx="19">
                  <c:v>C2DE (139)</c:v>
                </c:pt>
                <c:pt idx="21">
                  <c:v>Under 15.6k (81)</c:v>
                </c:pt>
                <c:pt idx="22">
                  <c:v>£15.6k to £36.4k (159)</c:v>
                </c:pt>
                <c:pt idx="23">
                  <c:v>£36.4k-to £52k (86)</c:v>
                </c:pt>
                <c:pt idx="24">
                  <c:v>£52k + (91)</c:v>
                </c:pt>
                <c:pt idx="26">
                  <c:v>Yes (252)</c:v>
                </c:pt>
                <c:pt idx="27">
                  <c:v>No (310)</c:v>
                </c:pt>
              </c:strCache>
            </c:strRef>
          </c:cat>
          <c:val>
            <c:numRef>
              <c:f>Sheet1!$B$2:$B$29</c:f>
              <c:numCache>
                <c:formatCode>General</c:formatCode>
                <c:ptCount val="28"/>
                <c:pt idx="0" formatCode="0%">
                  <c:v>0.16</c:v>
                </c:pt>
                <c:pt idx="2" formatCode="0%">
                  <c:v>0.17</c:v>
                </c:pt>
                <c:pt idx="3" formatCode="0%">
                  <c:v>0.09</c:v>
                </c:pt>
                <c:pt idx="4" formatCode="0%">
                  <c:v>0.15</c:v>
                </c:pt>
                <c:pt idx="5" formatCode="0%">
                  <c:v>0.15</c:v>
                </c:pt>
                <c:pt idx="7" formatCode="0%">
                  <c:v>0.13</c:v>
                </c:pt>
                <c:pt idx="8" formatCode="0%">
                  <c:v>0.2</c:v>
                </c:pt>
                <c:pt idx="9" formatCode="0%">
                  <c:v>0.19</c:v>
                </c:pt>
                <c:pt idx="11" formatCode="0%">
                  <c:v>0.11</c:v>
                </c:pt>
                <c:pt idx="12" formatCode="0%">
                  <c:v>0.18</c:v>
                </c:pt>
                <c:pt idx="13" formatCode="0%">
                  <c:v>0.16</c:v>
                </c:pt>
                <c:pt idx="15" formatCode="0%">
                  <c:v>0.19</c:v>
                </c:pt>
                <c:pt idx="16" formatCode="0%">
                  <c:v>0.11</c:v>
                </c:pt>
                <c:pt idx="18" formatCode="0%">
                  <c:v>0.15</c:v>
                </c:pt>
                <c:pt idx="19" formatCode="0%">
                  <c:v>0.16</c:v>
                </c:pt>
                <c:pt idx="21" formatCode="0%">
                  <c:v>0.18</c:v>
                </c:pt>
                <c:pt idx="22" formatCode="0%">
                  <c:v>0.14000000000000001</c:v>
                </c:pt>
                <c:pt idx="23" formatCode="0%">
                  <c:v>0.1</c:v>
                </c:pt>
                <c:pt idx="24" formatCode="0%">
                  <c:v>0.13</c:v>
                </c:pt>
                <c:pt idx="26" formatCode="0%">
                  <c:v>0.14000000000000001</c:v>
                </c:pt>
                <c:pt idx="27" formatCode="0%">
                  <c:v>0.18</c:v>
                </c:pt>
              </c:numCache>
            </c:numRef>
          </c:val>
          <c:extLst>
            <c:ext xmlns:c16="http://schemas.microsoft.com/office/drawing/2014/chart" uri="{C3380CC4-5D6E-409C-BE32-E72D297353CC}">
              <c16:uniqueId val="{00000016-D730-4A36-B325-4371EA114E10}"/>
            </c:ext>
          </c:extLst>
        </c:ser>
        <c:dLbls>
          <c:dLblPos val="outEnd"/>
          <c:showLegendKey val="0"/>
          <c:showVal val="1"/>
          <c:showCatName val="0"/>
          <c:showSerName val="0"/>
          <c:showPercent val="0"/>
          <c:showBubbleSize val="0"/>
        </c:dLbls>
        <c:gapWidth val="40"/>
        <c:axId val="1000328640"/>
        <c:axId val="1000328968"/>
      </c:barChart>
      <c:catAx>
        <c:axId val="100032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Century Gothic" panose="020B0502020202020204" pitchFamily="34" charset="0"/>
                <a:ea typeface="+mn-ea"/>
                <a:cs typeface="+mn-cs"/>
              </a:defRPr>
            </a:pPr>
            <a:endParaRPr lang="en-US"/>
          </a:p>
        </c:txPr>
        <c:crossAx val="1000328968"/>
        <c:crosses val="autoZero"/>
        <c:auto val="1"/>
        <c:lblAlgn val="ctr"/>
        <c:lblOffset val="100"/>
        <c:noMultiLvlLbl val="0"/>
      </c:catAx>
      <c:valAx>
        <c:axId val="1000328968"/>
        <c:scaling>
          <c:orientation val="minMax"/>
          <c:max val="1"/>
        </c:scaling>
        <c:delete val="1"/>
        <c:axPos val="t"/>
        <c:numFmt formatCode="0%" sourceLinked="1"/>
        <c:majorTickMark val="out"/>
        <c:minorTickMark val="none"/>
        <c:tickLblPos val="nextTo"/>
        <c:crossAx val="100032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3809595543998E-2"/>
          <c:y val="0.19074114730049152"/>
          <c:w val="0.79672691734816647"/>
          <c:h val="0.38193860679450176"/>
        </c:manualLayout>
      </c:layout>
      <c:barChart>
        <c:barDir val="col"/>
        <c:grouping val="clustered"/>
        <c:varyColors val="0"/>
        <c:ser>
          <c:idx val="0"/>
          <c:order val="0"/>
          <c:tx>
            <c:strRef>
              <c:f>Sheet1!$B$1</c:f>
              <c:strCache>
                <c:ptCount val="1"/>
                <c:pt idx="0">
                  <c:v>Easy to afford bill - now (current water and sewerage bills)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 TOTAL</c:v>
                </c:pt>
                <c:pt idx="1">
                  <c:v>Total HH</c:v>
                </c:pt>
                <c:pt idx="2">
                  <c:v>HH Vulnerable</c:v>
                </c:pt>
                <c:pt idx="3">
                  <c:v>HH Struggling</c:v>
                </c:pt>
                <c:pt idx="4">
                  <c:v>NHH</c:v>
                </c:pt>
              </c:strCache>
            </c:strRef>
          </c:cat>
          <c:val>
            <c:numRef>
              <c:f>Sheet1!$B$2:$B$6</c:f>
              <c:numCache>
                <c:formatCode>0%</c:formatCode>
                <c:ptCount val="5"/>
                <c:pt idx="0">
                  <c:v>0.45</c:v>
                </c:pt>
                <c:pt idx="1">
                  <c:v>0.44</c:v>
                </c:pt>
                <c:pt idx="2">
                  <c:v>0.44</c:v>
                </c:pt>
                <c:pt idx="3">
                  <c:v>7.0000000000000007E-2</c:v>
                </c:pt>
                <c:pt idx="4">
                  <c:v>0.5</c:v>
                </c:pt>
              </c:numCache>
            </c:numRef>
          </c:val>
          <c:extLst>
            <c:ext xmlns:c16="http://schemas.microsoft.com/office/drawing/2014/chart" uri="{C3380CC4-5D6E-409C-BE32-E72D297353CC}">
              <c16:uniqueId val="{00000000-BE12-4718-BED4-FDE27790A7D1}"/>
            </c:ext>
          </c:extLst>
        </c:ser>
        <c:dLbls>
          <c:showLegendKey val="0"/>
          <c:showVal val="0"/>
          <c:showCatName val="0"/>
          <c:showSerName val="0"/>
          <c:showPercent val="0"/>
          <c:showBubbleSize val="0"/>
        </c:dLbls>
        <c:gapWidth val="219"/>
        <c:overlap val="-27"/>
        <c:axId val="219946648"/>
        <c:axId val="219950256"/>
      </c:barChart>
      <c:catAx>
        <c:axId val="21994664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219950256"/>
        <c:crosses val="autoZero"/>
        <c:auto val="1"/>
        <c:lblAlgn val="ctr"/>
        <c:lblOffset val="100"/>
        <c:noMultiLvlLbl val="0"/>
      </c:catAx>
      <c:valAx>
        <c:axId val="219950256"/>
        <c:scaling>
          <c:orientation val="minMax"/>
          <c:max val="1"/>
          <c:min val="0"/>
        </c:scaling>
        <c:delete val="1"/>
        <c:axPos val="l"/>
        <c:numFmt formatCode="0%" sourceLinked="1"/>
        <c:majorTickMark val="out"/>
        <c:minorTickMark val="none"/>
        <c:tickLblPos val="nextTo"/>
        <c:crossAx val="219946648"/>
        <c:crosses val="autoZero"/>
        <c:crossBetween val="between"/>
      </c:valAx>
      <c:spPr>
        <a:noFill/>
        <a:ln>
          <a:noFill/>
        </a:ln>
        <a:effectLst/>
      </c:spPr>
    </c:plotArea>
    <c:legend>
      <c:legendPos val="b"/>
      <c:layout>
        <c:manualLayout>
          <c:xMode val="edge"/>
          <c:yMode val="edge"/>
          <c:x val="0.1907551258873334"/>
          <c:y val="2.8050168720660518E-2"/>
          <c:w val="0.51459540626022127"/>
          <c:h val="0.1148033771519669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3809595543998E-2"/>
          <c:y val="0.19074114730049152"/>
          <c:w val="0.79672691734816647"/>
          <c:h val="0.38193860679450176"/>
        </c:manualLayout>
      </c:layout>
      <c:barChart>
        <c:barDir val="col"/>
        <c:grouping val="clustered"/>
        <c:varyColors val="0"/>
        <c:ser>
          <c:idx val="0"/>
          <c:order val="0"/>
          <c:tx>
            <c:strRef>
              <c:f>Sheet1!$B$1</c:f>
              <c:strCache>
                <c:ptCount val="1"/>
                <c:pt idx="0">
                  <c:v>Easy to afford future bill to 2029-30 (water supply bill from Portsmouth Water)</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 TOTAL</c:v>
                </c:pt>
                <c:pt idx="1">
                  <c:v>Total HH</c:v>
                </c:pt>
                <c:pt idx="2">
                  <c:v>HH Vulnerable</c:v>
                </c:pt>
                <c:pt idx="3">
                  <c:v>HH Struggling</c:v>
                </c:pt>
                <c:pt idx="4">
                  <c:v>NHH</c:v>
                </c:pt>
              </c:strCache>
            </c:strRef>
          </c:cat>
          <c:val>
            <c:numRef>
              <c:f>Sheet1!$B$2:$B$6</c:f>
              <c:numCache>
                <c:formatCode>0%</c:formatCode>
                <c:ptCount val="5"/>
                <c:pt idx="0">
                  <c:v>0.28000000000000003</c:v>
                </c:pt>
                <c:pt idx="1">
                  <c:v>0.25</c:v>
                </c:pt>
                <c:pt idx="2">
                  <c:v>0.23</c:v>
                </c:pt>
                <c:pt idx="3">
                  <c:v>0.08</c:v>
                </c:pt>
                <c:pt idx="4">
                  <c:v>0.4</c:v>
                </c:pt>
              </c:numCache>
            </c:numRef>
          </c:val>
          <c:extLst>
            <c:ext xmlns:c16="http://schemas.microsoft.com/office/drawing/2014/chart" uri="{C3380CC4-5D6E-409C-BE32-E72D297353CC}">
              <c16:uniqueId val="{00000000-7FE4-40BD-A738-88A2A18EC1A6}"/>
            </c:ext>
          </c:extLst>
        </c:ser>
        <c:dLbls>
          <c:showLegendKey val="0"/>
          <c:showVal val="0"/>
          <c:showCatName val="0"/>
          <c:showSerName val="0"/>
          <c:showPercent val="0"/>
          <c:showBubbleSize val="0"/>
        </c:dLbls>
        <c:gapWidth val="219"/>
        <c:overlap val="-27"/>
        <c:axId val="219946648"/>
        <c:axId val="219950256"/>
      </c:barChart>
      <c:catAx>
        <c:axId val="21994664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219950256"/>
        <c:crosses val="autoZero"/>
        <c:auto val="1"/>
        <c:lblAlgn val="ctr"/>
        <c:lblOffset val="100"/>
        <c:noMultiLvlLbl val="0"/>
      </c:catAx>
      <c:valAx>
        <c:axId val="219950256"/>
        <c:scaling>
          <c:orientation val="minMax"/>
          <c:max val="1"/>
          <c:min val="0"/>
        </c:scaling>
        <c:delete val="1"/>
        <c:axPos val="l"/>
        <c:numFmt formatCode="0%" sourceLinked="1"/>
        <c:majorTickMark val="out"/>
        <c:minorTickMark val="none"/>
        <c:tickLblPos val="nextTo"/>
        <c:crossAx val="219946648"/>
        <c:crosses val="autoZero"/>
        <c:crossBetween val="between"/>
      </c:valAx>
      <c:spPr>
        <a:noFill/>
        <a:ln>
          <a:noFill/>
        </a:ln>
        <a:effectLst/>
      </c:spPr>
    </c:plotArea>
    <c:legend>
      <c:legendPos val="b"/>
      <c:layout>
        <c:manualLayout>
          <c:xMode val="edge"/>
          <c:yMode val="edge"/>
          <c:x val="0.10728440818153075"/>
          <c:y val="1.6830101232396311E-2"/>
          <c:w val="0.67638405367546584"/>
          <c:h val="0.1148033771519669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3809595543998E-2"/>
          <c:y val="0.19074114730049152"/>
          <c:w val="0.79672691734816647"/>
          <c:h val="0.38193860679450176"/>
        </c:manualLayout>
      </c:layout>
      <c:barChart>
        <c:barDir val="col"/>
        <c:grouping val="clustered"/>
        <c:varyColors val="0"/>
        <c:ser>
          <c:idx val="0"/>
          <c:order val="0"/>
          <c:tx>
            <c:strRef>
              <c:f>Sheet1!$B$1</c:f>
              <c:strCache>
                <c:ptCount val="1"/>
                <c:pt idx="0">
                  <c:v>Plan is acceptable (Portsmouth Water's proposed plan for water supply services)</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 TOTAL</c:v>
                </c:pt>
                <c:pt idx="1">
                  <c:v>Total HH</c:v>
                </c:pt>
                <c:pt idx="2">
                  <c:v>HH vulnerable</c:v>
                </c:pt>
                <c:pt idx="3">
                  <c:v>HH struggling</c:v>
                </c:pt>
                <c:pt idx="4">
                  <c:v>NHH</c:v>
                </c:pt>
              </c:strCache>
            </c:strRef>
          </c:cat>
          <c:val>
            <c:numRef>
              <c:f>Sheet1!$B$2:$B$6</c:f>
              <c:numCache>
                <c:formatCode>0%</c:formatCode>
                <c:ptCount val="5"/>
                <c:pt idx="0">
                  <c:v>0.76</c:v>
                </c:pt>
                <c:pt idx="1">
                  <c:v>0.75</c:v>
                </c:pt>
                <c:pt idx="2">
                  <c:v>0.77</c:v>
                </c:pt>
                <c:pt idx="3">
                  <c:v>0.66</c:v>
                </c:pt>
                <c:pt idx="4">
                  <c:v>0.8</c:v>
                </c:pt>
              </c:numCache>
            </c:numRef>
          </c:val>
          <c:extLst>
            <c:ext xmlns:c16="http://schemas.microsoft.com/office/drawing/2014/chart" uri="{C3380CC4-5D6E-409C-BE32-E72D297353CC}">
              <c16:uniqueId val="{00000000-A6D2-44F2-A0B4-4ECF12A29323}"/>
            </c:ext>
          </c:extLst>
        </c:ser>
        <c:dLbls>
          <c:showLegendKey val="0"/>
          <c:showVal val="0"/>
          <c:showCatName val="0"/>
          <c:showSerName val="0"/>
          <c:showPercent val="0"/>
          <c:showBubbleSize val="0"/>
        </c:dLbls>
        <c:gapWidth val="219"/>
        <c:overlap val="-27"/>
        <c:axId val="219946648"/>
        <c:axId val="219950256"/>
      </c:barChart>
      <c:catAx>
        <c:axId val="21994664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219950256"/>
        <c:crosses val="autoZero"/>
        <c:auto val="1"/>
        <c:lblAlgn val="ctr"/>
        <c:lblOffset val="100"/>
        <c:noMultiLvlLbl val="0"/>
      </c:catAx>
      <c:valAx>
        <c:axId val="219950256"/>
        <c:scaling>
          <c:orientation val="minMax"/>
          <c:max val="1"/>
        </c:scaling>
        <c:delete val="1"/>
        <c:axPos val="l"/>
        <c:numFmt formatCode="0%" sourceLinked="1"/>
        <c:majorTickMark val="out"/>
        <c:minorTickMark val="none"/>
        <c:tickLblPos val="nextTo"/>
        <c:crossAx val="219946648"/>
        <c:crosses val="autoZero"/>
        <c:crossBetween val="between"/>
      </c:valAx>
      <c:spPr>
        <a:noFill/>
        <a:ln>
          <a:noFill/>
        </a:ln>
        <a:effectLst/>
      </c:spPr>
    </c:plotArea>
    <c:legend>
      <c:legendPos val="b"/>
      <c:layout>
        <c:manualLayout>
          <c:xMode val="edge"/>
          <c:yMode val="edge"/>
          <c:x val="8.6557884399790841E-2"/>
          <c:y val="2.8050168720660518E-2"/>
          <c:w val="0.7785326688642985"/>
          <c:h val="0.1148033771519669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16351520109979"/>
          <c:y val="9.3138875064742552E-4"/>
          <c:w val="0.79943172091631698"/>
          <c:h val="0.99906861124935253"/>
        </c:manualLayout>
      </c:layout>
      <c:barChart>
        <c:barDir val="col"/>
        <c:grouping val="percentStacked"/>
        <c:varyColors val="0"/>
        <c:ser>
          <c:idx val="0"/>
          <c:order val="0"/>
          <c:tx>
            <c:strRef>
              <c:f>Sheet1!$A$2</c:f>
              <c:strCache>
                <c:ptCount val="1"/>
                <c:pt idx="0">
                  <c:v>Prefer not to say</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vulnerable
(228)</c:v>
                </c:pt>
                <c:pt idx="6">
                  <c:v>Total
(68)</c:v>
                </c:pt>
                <c:pt idx="8">
                  <c:v>Total NHH
(133)</c:v>
                </c:pt>
              </c:strCache>
            </c:strRef>
          </c:cat>
          <c:val>
            <c:numRef>
              <c:f>Sheet1!$B$2:$J$2</c:f>
              <c:numCache>
                <c:formatCode>General</c:formatCode>
                <c:ptCount val="9"/>
                <c:pt idx="0" formatCode="0%">
                  <c:v>4.7E-2</c:v>
                </c:pt>
                <c:pt idx="2" formatCode="0%">
                  <c:v>5.6000000000000001E-2</c:v>
                </c:pt>
                <c:pt idx="4" formatCode="0%">
                  <c:v>6.1699999999999998E-2</c:v>
                </c:pt>
                <c:pt idx="8" formatCode="0%">
                  <c:v>1.4999999999999999E-2</c:v>
                </c:pt>
              </c:numCache>
            </c:numRef>
          </c:val>
          <c:extLst>
            <c:ext xmlns:c16="http://schemas.microsoft.com/office/drawing/2014/chart" uri="{C3380CC4-5D6E-409C-BE32-E72D297353CC}">
              <c16:uniqueId val="{00000000-2943-4E57-9FC8-1871779EC60E}"/>
            </c:ext>
          </c:extLst>
        </c:ser>
        <c:ser>
          <c:idx val="1"/>
          <c:order val="1"/>
          <c:tx>
            <c:strRef>
              <c:f>Sheet1!$A$3</c:f>
              <c:strCache>
                <c:ptCount val="1"/>
                <c:pt idx="0">
                  <c:v>Finding it very difficult</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vulnerable
(228)</c:v>
                </c:pt>
                <c:pt idx="6">
                  <c:v>Total
(68)</c:v>
                </c:pt>
                <c:pt idx="8">
                  <c:v>Total NHH
(133)</c:v>
                </c:pt>
              </c:strCache>
            </c:strRef>
          </c:cat>
          <c:val>
            <c:numRef>
              <c:f>Sheet1!$B$3:$J$3</c:f>
              <c:numCache>
                <c:formatCode>General</c:formatCode>
                <c:ptCount val="9"/>
                <c:pt idx="0" formatCode="0%">
                  <c:v>3.0099999999999998E-2</c:v>
                </c:pt>
                <c:pt idx="2" formatCode="0%">
                  <c:v>2.3699999999999999E-2</c:v>
                </c:pt>
                <c:pt idx="4" formatCode="0%">
                  <c:v>2.52E-2</c:v>
                </c:pt>
                <c:pt idx="6" formatCode="0%">
                  <c:v>0.19040000000000001</c:v>
                </c:pt>
                <c:pt idx="8" formatCode="0%">
                  <c:v>5.2600000000000001E-2</c:v>
                </c:pt>
              </c:numCache>
            </c:numRef>
          </c:val>
          <c:extLst>
            <c:ext xmlns:c16="http://schemas.microsoft.com/office/drawing/2014/chart" uri="{C3380CC4-5D6E-409C-BE32-E72D297353CC}">
              <c16:uniqueId val="{00000001-2943-4E57-9FC8-1871779EC60E}"/>
            </c:ext>
          </c:extLst>
        </c:ser>
        <c:ser>
          <c:idx val="2"/>
          <c:order val="2"/>
          <c:tx>
            <c:strRef>
              <c:f>Sheet1!$A$4</c:f>
              <c:strCache>
                <c:ptCount val="1"/>
                <c:pt idx="0">
                  <c:v>Finding it quite difficult</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vulnerable
(228)</c:v>
                </c:pt>
                <c:pt idx="6">
                  <c:v>Total
(68)</c:v>
                </c:pt>
                <c:pt idx="8">
                  <c:v>Total NHH
(133)</c:v>
                </c:pt>
              </c:strCache>
            </c:strRef>
          </c:cat>
          <c:val>
            <c:numRef>
              <c:f>Sheet1!$B$4:$J$4</c:f>
              <c:numCache>
                <c:formatCode>General</c:formatCode>
                <c:ptCount val="9"/>
                <c:pt idx="0" formatCode="0%">
                  <c:v>9.3600000000000003E-2</c:v>
                </c:pt>
                <c:pt idx="2" formatCode="0%">
                  <c:v>0.1009</c:v>
                </c:pt>
                <c:pt idx="4" formatCode="0%">
                  <c:v>0.1225</c:v>
                </c:pt>
                <c:pt idx="6" formatCode="0%">
                  <c:v>0.80959999999999999</c:v>
                </c:pt>
                <c:pt idx="8" formatCode="0%">
                  <c:v>6.7699999999999996E-2</c:v>
                </c:pt>
              </c:numCache>
            </c:numRef>
          </c:val>
          <c:extLst>
            <c:ext xmlns:c16="http://schemas.microsoft.com/office/drawing/2014/chart" uri="{C3380CC4-5D6E-409C-BE32-E72D297353CC}">
              <c16:uniqueId val="{00000002-2943-4E57-9FC8-1871779EC60E}"/>
            </c:ext>
          </c:extLst>
        </c:ser>
        <c:ser>
          <c:idx val="3"/>
          <c:order val="3"/>
          <c:tx>
            <c:strRef>
              <c:f>Sheet1!$A$5</c:f>
              <c:strCache>
                <c:ptCount val="1"/>
                <c:pt idx="0">
                  <c:v>Just about getting by</c:v>
                </c:pt>
              </c:strCache>
            </c:strRef>
          </c:tx>
          <c:spPr>
            <a:solidFill>
              <a:schemeClr val="bg1">
                <a:lumMod val="75000"/>
              </a:schemeClr>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vulnerable
(228)</c:v>
                </c:pt>
                <c:pt idx="6">
                  <c:v>Total
(68)</c:v>
                </c:pt>
                <c:pt idx="8">
                  <c:v>Total NHH
(133)</c:v>
                </c:pt>
              </c:strCache>
            </c:strRef>
          </c:cat>
          <c:val>
            <c:numRef>
              <c:f>Sheet1!$B$5:$J$5</c:f>
              <c:numCache>
                <c:formatCode>General</c:formatCode>
                <c:ptCount val="9"/>
                <c:pt idx="0" formatCode="0%">
                  <c:v>0.28039999999999998</c:v>
                </c:pt>
                <c:pt idx="2" formatCode="0%">
                  <c:v>0.26829999999999998</c:v>
                </c:pt>
                <c:pt idx="4" formatCode="0%">
                  <c:v>0.25569999999999998</c:v>
                </c:pt>
                <c:pt idx="8" formatCode="0%">
                  <c:v>0.32329999999999998</c:v>
                </c:pt>
              </c:numCache>
            </c:numRef>
          </c:val>
          <c:extLst>
            <c:ext xmlns:c16="http://schemas.microsoft.com/office/drawing/2014/chart" uri="{C3380CC4-5D6E-409C-BE32-E72D297353CC}">
              <c16:uniqueId val="{00000003-2943-4E57-9FC8-1871779EC60E}"/>
            </c:ext>
          </c:extLst>
        </c:ser>
        <c:ser>
          <c:idx val="4"/>
          <c:order val="4"/>
          <c:tx>
            <c:strRef>
              <c:f>Sheet1!$A$6</c:f>
              <c:strCache>
                <c:ptCount val="1"/>
                <c:pt idx="0">
                  <c:v>Doing alright</c:v>
                </c:pt>
              </c:strCache>
            </c:strRef>
          </c:tx>
          <c:spPr>
            <a:solidFill>
              <a:srgbClr val="4A9B8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HH
(582)</c:v>
                </c:pt>
                <c:pt idx="4">
                  <c:v>Total vulnerable
(228)</c:v>
                </c:pt>
                <c:pt idx="6">
                  <c:v>Total
(68)</c:v>
                </c:pt>
                <c:pt idx="8">
                  <c:v>Total NHH
(133)</c:v>
                </c:pt>
              </c:strCache>
            </c:strRef>
          </c:cat>
          <c:val>
            <c:numRef>
              <c:f>Sheet1!$B$6:$J$6</c:f>
              <c:numCache>
                <c:formatCode>General</c:formatCode>
                <c:ptCount val="9"/>
                <c:pt idx="0" formatCode="0%">
                  <c:v>0.3906</c:v>
                </c:pt>
                <c:pt idx="2" formatCode="0%">
                  <c:v>0.4032</c:v>
                </c:pt>
                <c:pt idx="4" formatCode="0%">
                  <c:v>0.3664</c:v>
                </c:pt>
                <c:pt idx="8" formatCode="0%">
                  <c:v>0.34589999999999999</c:v>
                </c:pt>
              </c:numCache>
            </c:numRef>
          </c:val>
          <c:extLst>
            <c:ext xmlns:c16="http://schemas.microsoft.com/office/drawing/2014/chart" uri="{C3380CC4-5D6E-409C-BE32-E72D297353CC}">
              <c16:uniqueId val="{00000004-2943-4E57-9FC8-1871779EC60E}"/>
            </c:ext>
          </c:extLst>
        </c:ser>
        <c:ser>
          <c:idx val="5"/>
          <c:order val="5"/>
          <c:tx>
            <c:strRef>
              <c:f>Sheet1!$A$7</c:f>
              <c:strCache>
                <c:ptCount val="1"/>
                <c:pt idx="0">
                  <c:v>Living well/doing comfortably</c:v>
                </c:pt>
              </c:strCache>
            </c:strRef>
          </c:tx>
          <c:spPr>
            <a:solidFill>
              <a:srgbClr val="316857"/>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HH
(582)</c:v>
                </c:pt>
                <c:pt idx="4">
                  <c:v>Total vulnerable
(228)</c:v>
                </c:pt>
                <c:pt idx="6">
                  <c:v>Total
(68)</c:v>
                </c:pt>
                <c:pt idx="8">
                  <c:v>Total NHH
(133)</c:v>
                </c:pt>
              </c:strCache>
            </c:strRef>
          </c:cat>
          <c:val>
            <c:numRef>
              <c:f>Sheet1!$B$7:$J$7</c:f>
              <c:numCache>
                <c:formatCode>General</c:formatCode>
                <c:ptCount val="9"/>
                <c:pt idx="0" formatCode="0%">
                  <c:v>0.15840000000000001</c:v>
                </c:pt>
                <c:pt idx="2" formatCode="0%">
                  <c:v>0.14799999999999999</c:v>
                </c:pt>
                <c:pt idx="4" formatCode="0%">
                  <c:v>0.16880000000000001</c:v>
                </c:pt>
                <c:pt idx="8" formatCode="0%">
                  <c:v>0.19550000000000001</c:v>
                </c:pt>
              </c:numCache>
            </c:numRef>
          </c:val>
          <c:extLst>
            <c:ext xmlns:c16="http://schemas.microsoft.com/office/drawing/2014/chart" uri="{C3380CC4-5D6E-409C-BE32-E72D297353CC}">
              <c16:uniqueId val="{00000005-2943-4E57-9FC8-1871779EC60E}"/>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8.9131560718821917E-2"/>
          <c:w val="0.1688765530253909"/>
          <c:h val="0.8869708147973675"/>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726780185758513"/>
          <c:y val="0.1764949429509888"/>
          <c:w val="0.53403923260417185"/>
          <c:h val="0.76473711511092801"/>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(582)</c:v>
                </c:pt>
              </c:strCache>
            </c:strRef>
          </c:cat>
          <c:val>
            <c:numRef>
              <c:f>Sheet1!$B$2:$B$2</c:f>
              <c:numCache>
                <c:formatCode>0%</c:formatCode>
                <c:ptCount val="1"/>
                <c:pt idx="0">
                  <c:v>0.24510000000000001</c:v>
                </c:pt>
              </c:numCache>
            </c:numRef>
          </c:val>
          <c:extLst>
            <c:ext xmlns:c16="http://schemas.microsoft.com/office/drawing/2014/chart" uri="{C3380CC4-5D6E-409C-BE32-E72D297353CC}">
              <c16:uniqueId val="{00000000-5DF9-4EDF-A8FB-2AED47222CB7}"/>
            </c:ext>
          </c:extLst>
        </c:ser>
        <c:ser>
          <c:idx val="1"/>
          <c:order val="1"/>
          <c:tx>
            <c:strRef>
              <c:f>Sheet1!$C$1</c:f>
              <c:strCache>
                <c:ptCount val="1"/>
                <c:pt idx="0">
                  <c:v>Don't know</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(582)</c:v>
                </c:pt>
              </c:strCache>
            </c:strRef>
          </c:cat>
          <c:val>
            <c:numRef>
              <c:f>Sheet1!$C$2:$C$2</c:f>
              <c:numCache>
                <c:formatCode>0%</c:formatCode>
                <c:ptCount val="1"/>
                <c:pt idx="0">
                  <c:v>3.0699999999999998E-2</c:v>
                </c:pt>
              </c:numCache>
            </c:numRef>
          </c:val>
          <c:extLst>
            <c:ext xmlns:c16="http://schemas.microsoft.com/office/drawing/2014/chart" uri="{C3380CC4-5D6E-409C-BE32-E72D297353CC}">
              <c16:uniqueId val="{00000001-5DF9-4EDF-A8FB-2AED47222CB7}"/>
            </c:ext>
          </c:extLst>
        </c:ser>
        <c:ser>
          <c:idx val="2"/>
          <c:order val="2"/>
          <c:tx>
            <c:strRef>
              <c:f>Sheet1!$D$1</c:f>
              <c:strCache>
                <c:ptCount val="1"/>
                <c:pt idx="0">
                  <c:v>Over £72.8K</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(582)</c:v>
                </c:pt>
              </c:strCache>
            </c:strRef>
          </c:cat>
          <c:val>
            <c:numRef>
              <c:f>Sheet1!$D$2:$D$2</c:f>
              <c:numCache>
                <c:formatCode>0%</c:formatCode>
                <c:ptCount val="1"/>
                <c:pt idx="0">
                  <c:v>5.9800000000000006E-2</c:v>
                </c:pt>
              </c:numCache>
            </c:numRef>
          </c:val>
          <c:extLst>
            <c:ext xmlns:c16="http://schemas.microsoft.com/office/drawing/2014/chart" uri="{C3380CC4-5D6E-409C-BE32-E72D297353CC}">
              <c16:uniqueId val="{00000002-5DF9-4EDF-A8FB-2AED47222CB7}"/>
            </c:ext>
          </c:extLst>
        </c:ser>
        <c:ser>
          <c:idx val="3"/>
          <c:order val="3"/>
          <c:tx>
            <c:strRef>
              <c:f>Sheet1!$E$1</c:f>
              <c:strCache>
                <c:ptCount val="1"/>
                <c:pt idx="0">
                  <c:v>£37K-72.8K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(582)</c:v>
                </c:pt>
              </c:strCache>
            </c:strRef>
          </c:cat>
          <c:val>
            <c:numRef>
              <c:f>Sheet1!$E$2:$E$2</c:f>
              <c:numCache>
                <c:formatCode>0%</c:formatCode>
                <c:ptCount val="1"/>
                <c:pt idx="0">
                  <c:v>0.2661</c:v>
                </c:pt>
              </c:numCache>
            </c:numRef>
          </c:val>
          <c:extLst>
            <c:ext xmlns:c16="http://schemas.microsoft.com/office/drawing/2014/chart" uri="{C3380CC4-5D6E-409C-BE32-E72D297353CC}">
              <c16:uniqueId val="{00000003-5DF9-4EDF-A8FB-2AED47222CB7}"/>
            </c:ext>
          </c:extLst>
        </c:ser>
        <c:ser>
          <c:idx val="4"/>
          <c:order val="4"/>
          <c:tx>
            <c:strRef>
              <c:f>Sheet1!$F$1</c:f>
              <c:strCache>
                <c:ptCount val="1"/>
                <c:pt idx="0">
                  <c:v>£16K-36.9K</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(582)</c:v>
                </c:pt>
              </c:strCache>
            </c:strRef>
          </c:cat>
          <c:val>
            <c:numRef>
              <c:f>Sheet1!$F$2:$F$2</c:f>
              <c:numCache>
                <c:formatCode>0%</c:formatCode>
                <c:ptCount val="1"/>
                <c:pt idx="0">
                  <c:v>0.2651</c:v>
                </c:pt>
              </c:numCache>
            </c:numRef>
          </c:val>
          <c:extLst>
            <c:ext xmlns:c16="http://schemas.microsoft.com/office/drawing/2014/chart" uri="{C3380CC4-5D6E-409C-BE32-E72D297353CC}">
              <c16:uniqueId val="{00000004-5DF9-4EDF-A8FB-2AED47222CB7}"/>
            </c:ext>
          </c:extLst>
        </c:ser>
        <c:ser>
          <c:idx val="5"/>
          <c:order val="5"/>
          <c:tx>
            <c:strRef>
              <c:f>Sheet1!$G$1</c:f>
              <c:strCache>
                <c:ptCount val="1"/>
                <c:pt idx="0">
                  <c:v>Under £16K</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(582)</c:v>
                </c:pt>
              </c:strCache>
            </c:strRef>
          </c:cat>
          <c:val>
            <c:numRef>
              <c:f>Sheet1!$G$2:$G$2</c:f>
              <c:numCache>
                <c:formatCode>0%</c:formatCode>
                <c:ptCount val="1"/>
                <c:pt idx="0">
                  <c:v>0.1331</c:v>
                </c:pt>
              </c:numCache>
            </c:numRef>
          </c:val>
          <c:extLst>
            <c:ext xmlns:c16="http://schemas.microsoft.com/office/drawing/2014/chart" uri="{C3380CC4-5D6E-409C-BE32-E72D297353CC}">
              <c16:uniqueId val="{00000005-5DF9-4EDF-A8FB-2AED47222CB7}"/>
            </c:ext>
          </c:extLst>
        </c:ser>
        <c:dLbls>
          <c:dLblPos val="ctr"/>
          <c:showLegendKey val="0"/>
          <c:showVal val="1"/>
          <c:showCatName val="0"/>
          <c:showSerName val="0"/>
          <c:showPercent val="0"/>
          <c:showBubbleSize val="0"/>
        </c:dLbls>
        <c:gapWidth val="60"/>
        <c:overlap val="100"/>
        <c:axId val="529724184"/>
        <c:axId val="529724544"/>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1.4208486178133591E-2"/>
          <c:y val="0.12902252324357799"/>
          <c:w val="0.37685790234989597"/>
          <c:h val="0.812758097967231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42263053799343"/>
          <c:y val="0.17783813924608821"/>
          <c:w val="0.80717255605203264"/>
          <c:h val="0.61134804757942507"/>
        </c:manualLayout>
      </c:layout>
      <c:barChart>
        <c:barDir val="col"/>
        <c:grouping val="percentStacked"/>
        <c:varyColors val="0"/>
        <c:ser>
          <c:idx val="0"/>
          <c:order val="0"/>
          <c:tx>
            <c:strRef>
              <c:f>Sheet1!$A$2</c:f>
              <c:strCache>
                <c:ptCount val="1"/>
                <c:pt idx="0">
                  <c:v>Prefer not to say</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(582)</c:v>
                </c:pt>
                <c:pt idx="4">
                  <c:v>Total
(228)</c:v>
                </c:pt>
                <c:pt idx="6">
                  <c:v>Total
(68)</c:v>
                </c:pt>
                <c:pt idx="8">
                  <c:v>Total
(133)</c:v>
                </c:pt>
              </c:strCache>
            </c:strRef>
          </c:cat>
          <c:val>
            <c:numRef>
              <c:f>Sheet1!$B$2:$J$2</c:f>
              <c:numCache>
                <c:formatCode>General</c:formatCode>
                <c:ptCount val="9"/>
                <c:pt idx="0" formatCode="0%">
                  <c:v>3.3300000000000003E-2</c:v>
                </c:pt>
                <c:pt idx="2" formatCode="0%">
                  <c:v>3.6400000000000002E-2</c:v>
                </c:pt>
                <c:pt idx="4" formatCode="0%">
                  <c:v>2.9000000000000001E-2</c:v>
                </c:pt>
                <c:pt idx="6" formatCode="0%">
                  <c:v>0</c:v>
                </c:pt>
                <c:pt idx="8" formatCode="0%">
                  <c:v>2.2599999999999999E-2</c:v>
                </c:pt>
              </c:numCache>
            </c:numRef>
          </c:val>
          <c:extLst>
            <c:ext xmlns:c16="http://schemas.microsoft.com/office/drawing/2014/chart" uri="{C3380CC4-5D6E-409C-BE32-E72D297353CC}">
              <c16:uniqueId val="{00000000-0944-493D-B9FE-C9CBAEB0ACFE}"/>
            </c:ext>
          </c:extLst>
        </c:ser>
        <c:ser>
          <c:idx val="1"/>
          <c:order val="1"/>
          <c:tx>
            <c:strRef>
              <c:f>Sheet1!$A$3</c:f>
              <c:strCache>
                <c:ptCount val="1"/>
                <c:pt idx="0">
                  <c:v>A lot worse</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(582)</c:v>
                </c:pt>
                <c:pt idx="4">
                  <c:v>Total
(228)</c:v>
                </c:pt>
                <c:pt idx="6">
                  <c:v>Total
(68)</c:v>
                </c:pt>
                <c:pt idx="8">
                  <c:v>Total
(133)</c:v>
                </c:pt>
              </c:strCache>
            </c:strRef>
          </c:cat>
          <c:val>
            <c:numRef>
              <c:f>Sheet1!$B$3:$J$3</c:f>
              <c:numCache>
                <c:formatCode>General</c:formatCode>
                <c:ptCount val="9"/>
                <c:pt idx="0" formatCode="0%">
                  <c:v>0.1062</c:v>
                </c:pt>
                <c:pt idx="2" formatCode="0%">
                  <c:v>0.1255</c:v>
                </c:pt>
                <c:pt idx="4" formatCode="0%">
                  <c:v>0.1462</c:v>
                </c:pt>
                <c:pt idx="6" formatCode="0%">
                  <c:v>0.28689999999999999</c:v>
                </c:pt>
                <c:pt idx="8" formatCode="0%">
                  <c:v>3.7600000000000001E-2</c:v>
                </c:pt>
              </c:numCache>
            </c:numRef>
          </c:val>
          <c:extLst>
            <c:ext xmlns:c16="http://schemas.microsoft.com/office/drawing/2014/chart" uri="{C3380CC4-5D6E-409C-BE32-E72D297353CC}">
              <c16:uniqueId val="{00000001-0944-493D-B9FE-C9CBAEB0ACFE}"/>
            </c:ext>
          </c:extLst>
        </c:ser>
        <c:ser>
          <c:idx val="2"/>
          <c:order val="2"/>
          <c:tx>
            <c:strRef>
              <c:f>Sheet1!$A$4</c:f>
              <c:strCache>
                <c:ptCount val="1"/>
                <c:pt idx="0">
                  <c:v>A bit worse</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(582)</c:v>
                </c:pt>
                <c:pt idx="4">
                  <c:v>Total
(228)</c:v>
                </c:pt>
                <c:pt idx="6">
                  <c:v>Total
(68)</c:v>
                </c:pt>
                <c:pt idx="8">
                  <c:v>Total
(133)</c:v>
                </c:pt>
              </c:strCache>
            </c:strRef>
          </c:cat>
          <c:val>
            <c:numRef>
              <c:f>Sheet1!$B$4:$J$4</c:f>
              <c:numCache>
                <c:formatCode>General</c:formatCode>
                <c:ptCount val="9"/>
                <c:pt idx="0" formatCode="0%">
                  <c:v>0.29499999999999998</c:v>
                </c:pt>
                <c:pt idx="2" formatCode="0%">
                  <c:v>0.33789999999999998</c:v>
                </c:pt>
                <c:pt idx="4" formatCode="0%">
                  <c:v>0.378</c:v>
                </c:pt>
                <c:pt idx="6" formatCode="0%">
                  <c:v>0.29859999999999998</c:v>
                </c:pt>
                <c:pt idx="8" formatCode="0%">
                  <c:v>0.1429</c:v>
                </c:pt>
              </c:numCache>
            </c:numRef>
          </c:val>
          <c:extLst>
            <c:ext xmlns:c16="http://schemas.microsoft.com/office/drawing/2014/chart" uri="{C3380CC4-5D6E-409C-BE32-E72D297353CC}">
              <c16:uniqueId val="{00000002-0944-493D-B9FE-C9CBAEB0ACFE}"/>
            </c:ext>
          </c:extLst>
        </c:ser>
        <c:ser>
          <c:idx val="3"/>
          <c:order val="3"/>
          <c:tx>
            <c:strRef>
              <c:f>Sheet1!$A$5</c:f>
              <c:strCache>
                <c:ptCount val="1"/>
                <c:pt idx="0">
                  <c:v>Stay the same</c:v>
                </c:pt>
              </c:strCache>
            </c:strRef>
          </c:tx>
          <c:spPr>
            <a:solidFill>
              <a:schemeClr val="bg1">
                <a:lumMod val="75000"/>
              </a:schemeClr>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(582)</c:v>
                </c:pt>
                <c:pt idx="4">
                  <c:v>Total
(228)</c:v>
                </c:pt>
                <c:pt idx="6">
                  <c:v>Total
(68)</c:v>
                </c:pt>
                <c:pt idx="8">
                  <c:v>Total
(133)</c:v>
                </c:pt>
              </c:strCache>
            </c:strRef>
          </c:cat>
          <c:val>
            <c:numRef>
              <c:f>Sheet1!$B$5:$J$5</c:f>
              <c:numCache>
                <c:formatCode>General</c:formatCode>
                <c:ptCount val="9"/>
                <c:pt idx="0" formatCode="0%">
                  <c:v>0.31069999999999998</c:v>
                </c:pt>
                <c:pt idx="2" formatCode="0%">
                  <c:v>0.30919999999999997</c:v>
                </c:pt>
                <c:pt idx="4" formatCode="0%">
                  <c:v>0.32779999999999998</c:v>
                </c:pt>
                <c:pt idx="6" formatCode="0%">
                  <c:v>0.12330000000000001</c:v>
                </c:pt>
                <c:pt idx="8" formatCode="0%">
                  <c:v>0.31580000000000003</c:v>
                </c:pt>
              </c:numCache>
            </c:numRef>
          </c:val>
          <c:extLst>
            <c:ext xmlns:c16="http://schemas.microsoft.com/office/drawing/2014/chart" uri="{C3380CC4-5D6E-409C-BE32-E72D297353CC}">
              <c16:uniqueId val="{00000003-0944-493D-B9FE-C9CBAEB0ACFE}"/>
            </c:ext>
          </c:extLst>
        </c:ser>
        <c:ser>
          <c:idx val="4"/>
          <c:order val="4"/>
          <c:tx>
            <c:strRef>
              <c:f>Sheet1!$A$6</c:f>
              <c:strCache>
                <c:ptCount val="1"/>
                <c:pt idx="0">
                  <c:v>A bit better</c:v>
                </c:pt>
              </c:strCache>
            </c:strRef>
          </c:tx>
          <c:spPr>
            <a:solidFill>
              <a:srgbClr val="4A9B8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(582)</c:v>
                </c:pt>
                <c:pt idx="4">
                  <c:v>Total
(228)</c:v>
                </c:pt>
                <c:pt idx="6">
                  <c:v>Total
(68)</c:v>
                </c:pt>
                <c:pt idx="8">
                  <c:v>Total
(133)</c:v>
                </c:pt>
              </c:strCache>
            </c:strRef>
          </c:cat>
          <c:val>
            <c:numRef>
              <c:f>Sheet1!$B$6:$J$6</c:f>
              <c:numCache>
                <c:formatCode>General</c:formatCode>
                <c:ptCount val="9"/>
                <c:pt idx="0" formatCode="0%">
                  <c:v>0.2122</c:v>
                </c:pt>
                <c:pt idx="2" formatCode="0%">
                  <c:v>0.1724</c:v>
                </c:pt>
                <c:pt idx="4" formatCode="0%">
                  <c:v>0.1118</c:v>
                </c:pt>
                <c:pt idx="6" formatCode="0%">
                  <c:v>0.27689999999999998</c:v>
                </c:pt>
                <c:pt idx="8" formatCode="0%">
                  <c:v>0.35339999999999999</c:v>
                </c:pt>
              </c:numCache>
            </c:numRef>
          </c:val>
          <c:extLst>
            <c:ext xmlns:c16="http://schemas.microsoft.com/office/drawing/2014/chart" uri="{C3380CC4-5D6E-409C-BE32-E72D297353CC}">
              <c16:uniqueId val="{00000000-AE0A-481F-8CCB-9CA87F0ADEBB}"/>
            </c:ext>
          </c:extLst>
        </c:ser>
        <c:ser>
          <c:idx val="5"/>
          <c:order val="5"/>
          <c:tx>
            <c:strRef>
              <c:f>Sheet1!$A$7</c:f>
              <c:strCache>
                <c:ptCount val="1"/>
                <c:pt idx="0">
                  <c:v>A lot better</c:v>
                </c:pt>
              </c:strCache>
            </c:strRef>
          </c:tx>
          <c:spPr>
            <a:solidFill>
              <a:srgbClr val="316857"/>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(582)</c:v>
                </c:pt>
                <c:pt idx="4">
                  <c:v>Total
(228)</c:v>
                </c:pt>
                <c:pt idx="6">
                  <c:v>Total
(68)</c:v>
                </c:pt>
                <c:pt idx="8">
                  <c:v>Total
(133)</c:v>
                </c:pt>
              </c:strCache>
            </c:strRef>
          </c:cat>
          <c:val>
            <c:numRef>
              <c:f>Sheet1!$B$7:$J$7</c:f>
              <c:numCache>
                <c:formatCode>General</c:formatCode>
                <c:ptCount val="9"/>
                <c:pt idx="0" formatCode="0%">
                  <c:v>4.2700000000000002E-2</c:v>
                </c:pt>
                <c:pt idx="2" formatCode="0%">
                  <c:v>1.8700000000000001E-2</c:v>
                </c:pt>
                <c:pt idx="4" formatCode="0%">
                  <c:v>7.1999999999999998E-3</c:v>
                </c:pt>
                <c:pt idx="6" formatCode="0%">
                  <c:v>1.44E-2</c:v>
                </c:pt>
                <c:pt idx="8" formatCode="0%">
                  <c:v>0.1278</c:v>
                </c:pt>
              </c:numCache>
            </c:numRef>
          </c:val>
          <c:extLst>
            <c:ext xmlns:c16="http://schemas.microsoft.com/office/drawing/2014/chart" uri="{C3380CC4-5D6E-409C-BE32-E72D297353CC}">
              <c16:uniqueId val="{00000001-AE0A-481F-8CCB-9CA87F0ADEBB}"/>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0.17758513561384925"/>
          <c:w val="0.1688765530253909"/>
          <c:h val="0.55326019136353566"/>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52629967321882"/>
          <c:y val="0.17783813924608821"/>
          <c:w val="0.78027860591465126"/>
          <c:h val="0.61134804757942507"/>
        </c:manualLayout>
      </c:layout>
      <c:barChart>
        <c:barDir val="col"/>
        <c:grouping val="percentStacked"/>
        <c:varyColors val="0"/>
        <c:ser>
          <c:idx val="0"/>
          <c:order val="0"/>
          <c:tx>
            <c:strRef>
              <c:f>Sheet1!$A$2</c:f>
              <c:strCache>
                <c:ptCount val="1"/>
                <c:pt idx="0">
                  <c:v>Prefer not to say</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(228)</c:v>
                </c:pt>
                <c:pt idx="6">
                  <c:v>Total struggle
(68)</c:v>
                </c:pt>
                <c:pt idx="8">
                  <c:v>Total NHH
(133)</c:v>
                </c:pt>
              </c:strCache>
            </c:strRef>
          </c:cat>
          <c:val>
            <c:numRef>
              <c:f>Sheet1!$B$2:$J$2</c:f>
              <c:numCache>
                <c:formatCode>General</c:formatCode>
                <c:ptCount val="9"/>
                <c:pt idx="0" formatCode="0%">
                  <c:v>4.7899999999999998E-2</c:v>
                </c:pt>
                <c:pt idx="2" formatCode="0%">
                  <c:v>5.9299999999999999E-2</c:v>
                </c:pt>
                <c:pt idx="4" formatCode="0%">
                  <c:v>7.4300000000000005E-2</c:v>
                </c:pt>
                <c:pt idx="6" formatCode="0%">
                  <c:v>0</c:v>
                </c:pt>
                <c:pt idx="8" formatCode="0%">
                  <c:v>7.4999999999999997E-3</c:v>
                </c:pt>
              </c:numCache>
            </c:numRef>
          </c:val>
          <c:extLst>
            <c:ext xmlns:c16="http://schemas.microsoft.com/office/drawing/2014/chart" uri="{C3380CC4-5D6E-409C-BE32-E72D297353CC}">
              <c16:uniqueId val="{00000000-0944-493D-B9FE-C9CBAEB0ACFE}"/>
            </c:ext>
          </c:extLst>
        </c:ser>
        <c:ser>
          <c:idx val="1"/>
          <c:order val="1"/>
          <c:tx>
            <c:strRef>
              <c:f>Sheet1!$A$3</c:f>
              <c:strCache>
                <c:ptCount val="1"/>
                <c:pt idx="0">
                  <c:v>All of the time</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(228)</c:v>
                </c:pt>
                <c:pt idx="6">
                  <c:v>Total struggle
(68)</c:v>
                </c:pt>
                <c:pt idx="8">
                  <c:v>Total NHH
(133)</c:v>
                </c:pt>
              </c:strCache>
            </c:strRef>
          </c:cat>
          <c:val>
            <c:numRef>
              <c:f>Sheet1!$B$3:$J$3</c:f>
              <c:numCache>
                <c:formatCode>General</c:formatCode>
                <c:ptCount val="9"/>
                <c:pt idx="0" formatCode="0%">
                  <c:v>3.1800000000000002E-2</c:v>
                </c:pt>
                <c:pt idx="2" formatCode="0%">
                  <c:v>2.1700000000000001E-2</c:v>
                </c:pt>
                <c:pt idx="4" formatCode="0%">
                  <c:v>2.4799999999999999E-2</c:v>
                </c:pt>
                <c:pt idx="6" formatCode="0%">
                  <c:v>0.15179999999999999</c:v>
                </c:pt>
                <c:pt idx="8" formatCode="0%">
                  <c:v>6.7699999999999996E-2</c:v>
                </c:pt>
              </c:numCache>
            </c:numRef>
          </c:val>
          <c:extLst>
            <c:ext xmlns:c16="http://schemas.microsoft.com/office/drawing/2014/chart" uri="{C3380CC4-5D6E-409C-BE32-E72D297353CC}">
              <c16:uniqueId val="{00000001-0944-493D-B9FE-C9CBAEB0ACFE}"/>
            </c:ext>
          </c:extLst>
        </c:ser>
        <c:ser>
          <c:idx val="2"/>
          <c:order val="2"/>
          <c:tx>
            <c:strRef>
              <c:f>Sheet1!$A$4</c:f>
              <c:strCache>
                <c:ptCount val="1"/>
                <c:pt idx="0">
                  <c:v>Most of the time</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(228)</c:v>
                </c:pt>
                <c:pt idx="6">
                  <c:v>Total struggle
(68)</c:v>
                </c:pt>
                <c:pt idx="8">
                  <c:v>Total NHH
(133)</c:v>
                </c:pt>
              </c:strCache>
            </c:strRef>
          </c:cat>
          <c:val>
            <c:numRef>
              <c:f>Sheet1!$B$4:$J$4</c:f>
              <c:numCache>
                <c:formatCode>General</c:formatCode>
                <c:ptCount val="9"/>
                <c:pt idx="0" formatCode="0%">
                  <c:v>9.9599999999999994E-2</c:v>
                </c:pt>
                <c:pt idx="2" formatCode="0%">
                  <c:v>8.3199999999999996E-2</c:v>
                </c:pt>
                <c:pt idx="4" formatCode="0%">
                  <c:v>9.2999999999999999E-2</c:v>
                </c:pt>
                <c:pt idx="6" formatCode="0%">
                  <c:v>0.3871</c:v>
                </c:pt>
                <c:pt idx="8" formatCode="0%">
                  <c:v>0.15790000000000001</c:v>
                </c:pt>
              </c:numCache>
            </c:numRef>
          </c:val>
          <c:extLst>
            <c:ext xmlns:c16="http://schemas.microsoft.com/office/drawing/2014/chart" uri="{C3380CC4-5D6E-409C-BE32-E72D297353CC}">
              <c16:uniqueId val="{00000002-0944-493D-B9FE-C9CBAEB0ACFE}"/>
            </c:ext>
          </c:extLst>
        </c:ser>
        <c:ser>
          <c:idx val="3"/>
          <c:order val="3"/>
          <c:tx>
            <c:strRef>
              <c:f>Sheet1!$A$5</c:f>
              <c:strCache>
                <c:ptCount val="1"/>
                <c:pt idx="0">
                  <c:v>Sometimes</c:v>
                </c:pt>
              </c:strCache>
            </c:strRef>
          </c:tx>
          <c:spPr>
            <a:solidFill>
              <a:schemeClr val="bg1">
                <a:lumMod val="75000"/>
              </a:schemeClr>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(228)</c:v>
                </c:pt>
                <c:pt idx="6">
                  <c:v>Total struggle
(68)</c:v>
                </c:pt>
                <c:pt idx="8">
                  <c:v>Total NHH
(133)</c:v>
                </c:pt>
              </c:strCache>
            </c:strRef>
          </c:cat>
          <c:val>
            <c:numRef>
              <c:f>Sheet1!$B$5:$J$5</c:f>
              <c:numCache>
                <c:formatCode>General</c:formatCode>
                <c:ptCount val="9"/>
                <c:pt idx="0" formatCode="0%">
                  <c:v>0.19389999999999999</c:v>
                </c:pt>
                <c:pt idx="2" formatCode="0%">
                  <c:v>0.17860000000000001</c:v>
                </c:pt>
                <c:pt idx="4" formatCode="0%">
                  <c:v>0.1817</c:v>
                </c:pt>
                <c:pt idx="6" formatCode="0%">
                  <c:v>0.246</c:v>
                </c:pt>
                <c:pt idx="8" formatCode="0%">
                  <c:v>0.24809999999999999</c:v>
                </c:pt>
              </c:numCache>
            </c:numRef>
          </c:val>
          <c:extLst>
            <c:ext xmlns:c16="http://schemas.microsoft.com/office/drawing/2014/chart" uri="{C3380CC4-5D6E-409C-BE32-E72D297353CC}">
              <c16:uniqueId val="{00000003-0944-493D-B9FE-C9CBAEB0ACFE}"/>
            </c:ext>
          </c:extLst>
        </c:ser>
        <c:ser>
          <c:idx val="4"/>
          <c:order val="4"/>
          <c:tx>
            <c:strRef>
              <c:f>Sheet1!$A$6</c:f>
              <c:strCache>
                <c:ptCount val="1"/>
                <c:pt idx="0">
                  <c:v>Rarely</c:v>
                </c:pt>
              </c:strCache>
            </c:strRef>
          </c:tx>
          <c:spPr>
            <a:solidFill>
              <a:srgbClr val="4A9B8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HH
(582)</c:v>
                </c:pt>
                <c:pt idx="4">
                  <c:v>Total vul
(228)</c:v>
                </c:pt>
                <c:pt idx="6">
                  <c:v>Total struggle
(68)</c:v>
                </c:pt>
                <c:pt idx="8">
                  <c:v>Total NHH
(133)</c:v>
                </c:pt>
              </c:strCache>
            </c:strRef>
          </c:cat>
          <c:val>
            <c:numRef>
              <c:f>Sheet1!$B$6:$J$6</c:f>
              <c:numCache>
                <c:formatCode>General</c:formatCode>
                <c:ptCount val="9"/>
                <c:pt idx="0" formatCode="0%">
                  <c:v>0.1827</c:v>
                </c:pt>
                <c:pt idx="2" formatCode="0%">
                  <c:v>0.1792</c:v>
                </c:pt>
                <c:pt idx="4" formatCode="0%">
                  <c:v>0.17849999999999999</c:v>
                </c:pt>
                <c:pt idx="6" formatCode="0%">
                  <c:v>0.1449</c:v>
                </c:pt>
                <c:pt idx="8" formatCode="0%">
                  <c:v>0.19550000000000001</c:v>
                </c:pt>
              </c:numCache>
            </c:numRef>
          </c:val>
          <c:extLst>
            <c:ext xmlns:c16="http://schemas.microsoft.com/office/drawing/2014/chart" uri="{C3380CC4-5D6E-409C-BE32-E72D297353CC}">
              <c16:uniqueId val="{00000000-AE0A-481F-8CCB-9CA87F0ADEBB}"/>
            </c:ext>
          </c:extLst>
        </c:ser>
        <c:ser>
          <c:idx val="5"/>
          <c:order val="5"/>
          <c:tx>
            <c:strRef>
              <c:f>Sheet1!$A$7</c:f>
              <c:strCache>
                <c:ptCount val="1"/>
                <c:pt idx="0">
                  <c:v>Never</c:v>
                </c:pt>
              </c:strCache>
            </c:strRef>
          </c:tx>
          <c:spPr>
            <a:solidFill>
              <a:srgbClr val="316857"/>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HH
(582)</c:v>
                </c:pt>
                <c:pt idx="4">
                  <c:v>Total vul
(228)</c:v>
                </c:pt>
                <c:pt idx="6">
                  <c:v>Total struggle
(68)</c:v>
                </c:pt>
                <c:pt idx="8">
                  <c:v>Total NHH
(133)</c:v>
                </c:pt>
              </c:strCache>
            </c:strRef>
          </c:cat>
          <c:val>
            <c:numRef>
              <c:f>Sheet1!$B$7:$J$7</c:f>
              <c:numCache>
                <c:formatCode>General</c:formatCode>
                <c:ptCount val="9"/>
                <c:pt idx="0" formatCode="0%">
                  <c:v>0.44400000000000001</c:v>
                </c:pt>
                <c:pt idx="2" formatCode="0%">
                  <c:v>0.47810000000000002</c:v>
                </c:pt>
                <c:pt idx="4" formatCode="0%">
                  <c:v>0.44769999999999999</c:v>
                </c:pt>
                <c:pt idx="6" formatCode="0%">
                  <c:v>7.0300000000000001E-2</c:v>
                </c:pt>
                <c:pt idx="8" formatCode="0%">
                  <c:v>0.32329999999999998</c:v>
                </c:pt>
              </c:numCache>
            </c:numRef>
          </c:val>
          <c:extLst>
            <c:ext xmlns:c16="http://schemas.microsoft.com/office/drawing/2014/chart" uri="{C3380CC4-5D6E-409C-BE32-E72D297353CC}">
              <c16:uniqueId val="{00000001-AE0A-481F-8CCB-9CA87F0ADEBB}"/>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0.17758513561384925"/>
          <c:w val="0.1688765530253909"/>
          <c:h val="0.55326019136353566"/>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13709193937472"/>
          <c:y val="0.17783813924608821"/>
          <c:w val="0.78351213055495772"/>
          <c:h val="0.61134804757942507"/>
        </c:manualLayout>
      </c:layout>
      <c:barChart>
        <c:barDir val="col"/>
        <c:grouping val="percentStacked"/>
        <c:varyColors val="0"/>
        <c:ser>
          <c:idx val="0"/>
          <c:order val="0"/>
          <c:tx>
            <c:strRef>
              <c:f>Sheet1!$A$2</c:f>
              <c:strCache>
                <c:ptCount val="1"/>
                <c:pt idx="0">
                  <c:v>Don’t know</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(228)</c:v>
                </c:pt>
                <c:pt idx="6">
                  <c:v>Total strug
(68)</c:v>
                </c:pt>
                <c:pt idx="8">
                  <c:v>Total NHH
(133)</c:v>
                </c:pt>
              </c:strCache>
            </c:strRef>
          </c:cat>
          <c:val>
            <c:numRef>
              <c:f>Sheet1!$B$2:$J$2</c:f>
              <c:numCache>
                <c:formatCode>General</c:formatCode>
                <c:ptCount val="9"/>
                <c:pt idx="0" formatCode="0%">
                  <c:v>5.0000000000000001E-3</c:v>
                </c:pt>
                <c:pt idx="2" formatCode="0%">
                  <c:v>6.4999999999999997E-3</c:v>
                </c:pt>
                <c:pt idx="4" formatCode="0%">
                  <c:v>3.3999999999999998E-3</c:v>
                </c:pt>
                <c:pt idx="6" formatCode="0%">
                  <c:v>0</c:v>
                </c:pt>
                <c:pt idx="8" formatCode="0%">
                  <c:v>0</c:v>
                </c:pt>
              </c:numCache>
            </c:numRef>
          </c:val>
          <c:extLst>
            <c:ext xmlns:c16="http://schemas.microsoft.com/office/drawing/2014/chart" uri="{C3380CC4-5D6E-409C-BE32-E72D297353CC}">
              <c16:uniqueId val="{00000000-0944-493D-B9FE-C9CBAEB0ACFE}"/>
            </c:ext>
          </c:extLst>
        </c:ser>
        <c:ser>
          <c:idx val="1"/>
          <c:order val="1"/>
          <c:tx>
            <c:strRef>
              <c:f>Sheet1!$A$3</c:f>
              <c:strCache>
                <c:ptCount val="1"/>
                <c:pt idx="0">
                  <c:v>Very difficult</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(228)</c:v>
                </c:pt>
                <c:pt idx="6">
                  <c:v>Total strug
(68)</c:v>
                </c:pt>
                <c:pt idx="8">
                  <c:v>Total NHH
(133)</c:v>
                </c:pt>
              </c:strCache>
            </c:strRef>
          </c:cat>
          <c:val>
            <c:numRef>
              <c:f>Sheet1!$B$3:$J$3</c:f>
              <c:numCache>
                <c:formatCode>General</c:formatCode>
                <c:ptCount val="9"/>
                <c:pt idx="0" formatCode="0%">
                  <c:v>2.0500000000000001E-2</c:v>
                </c:pt>
                <c:pt idx="2" formatCode="0%">
                  <c:v>1.35E-2</c:v>
                </c:pt>
                <c:pt idx="4" formatCode="0%">
                  <c:v>2.41E-2</c:v>
                </c:pt>
                <c:pt idx="6" formatCode="0%">
                  <c:v>9.6500000000000002E-2</c:v>
                </c:pt>
                <c:pt idx="8" formatCode="0%">
                  <c:v>4.5100000000000001E-2</c:v>
                </c:pt>
              </c:numCache>
            </c:numRef>
          </c:val>
          <c:extLst>
            <c:ext xmlns:c16="http://schemas.microsoft.com/office/drawing/2014/chart" uri="{C3380CC4-5D6E-409C-BE32-E72D297353CC}">
              <c16:uniqueId val="{00000001-0944-493D-B9FE-C9CBAEB0ACFE}"/>
            </c:ext>
          </c:extLst>
        </c:ser>
        <c:ser>
          <c:idx val="2"/>
          <c:order val="2"/>
          <c:tx>
            <c:strRef>
              <c:f>Sheet1!$A$4</c:f>
              <c:strCache>
                <c:ptCount val="1"/>
                <c:pt idx="0">
                  <c:v>Fairly difficult</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(228)</c:v>
                </c:pt>
                <c:pt idx="6">
                  <c:v>Total strug
(68)</c:v>
                </c:pt>
                <c:pt idx="8">
                  <c:v>Total NHH
(133)</c:v>
                </c:pt>
              </c:strCache>
            </c:strRef>
          </c:cat>
          <c:val>
            <c:numRef>
              <c:f>Sheet1!$B$4:$J$4</c:f>
              <c:numCache>
                <c:formatCode>General</c:formatCode>
                <c:ptCount val="9"/>
                <c:pt idx="0" formatCode="0%">
                  <c:v>0.1019</c:v>
                </c:pt>
                <c:pt idx="2" formatCode="0%">
                  <c:v>8.8200000000000001E-2</c:v>
                </c:pt>
                <c:pt idx="4" formatCode="0%">
                  <c:v>7.0400000000000004E-2</c:v>
                </c:pt>
                <c:pt idx="6" formatCode="0%">
                  <c:v>0.3574</c:v>
                </c:pt>
                <c:pt idx="8" formatCode="0%">
                  <c:v>0.15040000000000001</c:v>
                </c:pt>
              </c:numCache>
            </c:numRef>
          </c:val>
          <c:extLst>
            <c:ext xmlns:c16="http://schemas.microsoft.com/office/drawing/2014/chart" uri="{C3380CC4-5D6E-409C-BE32-E72D297353CC}">
              <c16:uniqueId val="{00000002-0944-493D-B9FE-C9CBAEB0ACFE}"/>
            </c:ext>
          </c:extLst>
        </c:ser>
        <c:ser>
          <c:idx val="3"/>
          <c:order val="3"/>
          <c:tx>
            <c:strRef>
              <c:f>Sheet1!$A$5</c:f>
              <c:strCache>
                <c:ptCount val="1"/>
                <c:pt idx="0">
                  <c:v>Neither easy nor difficult</c:v>
                </c:pt>
              </c:strCache>
            </c:strRef>
          </c:tx>
          <c:spPr>
            <a:solidFill>
              <a:schemeClr val="bg1">
                <a:lumMod val="75000"/>
              </a:schemeClr>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(228)</c:v>
                </c:pt>
                <c:pt idx="6">
                  <c:v>Total strug
(68)</c:v>
                </c:pt>
                <c:pt idx="8">
                  <c:v>Total NHH
(133)</c:v>
                </c:pt>
              </c:strCache>
            </c:strRef>
          </c:cat>
          <c:val>
            <c:numRef>
              <c:f>Sheet1!$B$5:$J$5</c:f>
              <c:numCache>
                <c:formatCode>General</c:formatCode>
                <c:ptCount val="9"/>
                <c:pt idx="0" formatCode="0%">
                  <c:v>0.41849999999999998</c:v>
                </c:pt>
                <c:pt idx="2" formatCode="0%">
                  <c:v>0.45169999999999999</c:v>
                </c:pt>
                <c:pt idx="4" formatCode="0%">
                  <c:v>0.46279999999999999</c:v>
                </c:pt>
                <c:pt idx="6" formatCode="0%">
                  <c:v>0.47210000000000002</c:v>
                </c:pt>
                <c:pt idx="8" formatCode="0%">
                  <c:v>0.30080000000000001</c:v>
                </c:pt>
              </c:numCache>
            </c:numRef>
          </c:val>
          <c:extLst>
            <c:ext xmlns:c16="http://schemas.microsoft.com/office/drawing/2014/chart" uri="{C3380CC4-5D6E-409C-BE32-E72D297353CC}">
              <c16:uniqueId val="{00000003-0944-493D-B9FE-C9CBAEB0ACFE}"/>
            </c:ext>
          </c:extLst>
        </c:ser>
        <c:ser>
          <c:idx val="4"/>
          <c:order val="4"/>
          <c:tx>
            <c:strRef>
              <c:f>Sheet1!$A$6</c:f>
              <c:strCache>
                <c:ptCount val="1"/>
                <c:pt idx="0">
                  <c:v>Fairly easy</c:v>
                </c:pt>
              </c:strCache>
            </c:strRef>
          </c:tx>
          <c:spPr>
            <a:solidFill>
              <a:srgbClr val="4A9B8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HH
(582)</c:v>
                </c:pt>
                <c:pt idx="4">
                  <c:v>Total vul
(228)</c:v>
                </c:pt>
                <c:pt idx="6">
                  <c:v>Total strug
(68)</c:v>
                </c:pt>
                <c:pt idx="8">
                  <c:v>Total NHH
(133)</c:v>
                </c:pt>
              </c:strCache>
            </c:strRef>
          </c:cat>
          <c:val>
            <c:numRef>
              <c:f>Sheet1!$B$6:$J$6</c:f>
              <c:numCache>
                <c:formatCode>General</c:formatCode>
                <c:ptCount val="9"/>
                <c:pt idx="0" formatCode="0%">
                  <c:v>0.26719999999999999</c:v>
                </c:pt>
                <c:pt idx="2" formatCode="0%">
                  <c:v>0.25569999999999998</c:v>
                </c:pt>
                <c:pt idx="4" formatCode="0%">
                  <c:v>0.25779999999999997</c:v>
                </c:pt>
                <c:pt idx="6" formatCode="0%">
                  <c:v>7.4099999999999999E-2</c:v>
                </c:pt>
                <c:pt idx="8" formatCode="0%">
                  <c:v>0.30830000000000002</c:v>
                </c:pt>
              </c:numCache>
            </c:numRef>
          </c:val>
          <c:extLst>
            <c:ext xmlns:c16="http://schemas.microsoft.com/office/drawing/2014/chart" uri="{C3380CC4-5D6E-409C-BE32-E72D297353CC}">
              <c16:uniqueId val="{00000000-AE0A-481F-8CCB-9CA87F0ADEBB}"/>
            </c:ext>
          </c:extLst>
        </c:ser>
        <c:ser>
          <c:idx val="5"/>
          <c:order val="5"/>
          <c:tx>
            <c:strRef>
              <c:f>Sheet1!$A$7</c:f>
              <c:strCache>
                <c:ptCount val="1"/>
                <c:pt idx="0">
                  <c:v>Very easy</c:v>
                </c:pt>
              </c:strCache>
            </c:strRef>
          </c:tx>
          <c:spPr>
            <a:solidFill>
              <a:srgbClr val="316857"/>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HH
(582)</c:v>
                </c:pt>
                <c:pt idx="4">
                  <c:v>Total vul
(228)</c:v>
                </c:pt>
                <c:pt idx="6">
                  <c:v>Total strug
(68)</c:v>
                </c:pt>
                <c:pt idx="8">
                  <c:v>Total NHH
(133)</c:v>
                </c:pt>
              </c:strCache>
            </c:strRef>
          </c:cat>
          <c:val>
            <c:numRef>
              <c:f>Sheet1!$B$7:$J$7</c:f>
              <c:numCache>
                <c:formatCode>General</c:formatCode>
                <c:ptCount val="9"/>
                <c:pt idx="0" formatCode="0%">
                  <c:v>0.18690000000000001</c:v>
                </c:pt>
                <c:pt idx="2" formatCode="0%">
                  <c:v>0.1845</c:v>
                </c:pt>
                <c:pt idx="4" formatCode="0%">
                  <c:v>0.18149999999999999</c:v>
                </c:pt>
                <c:pt idx="6" formatCode="0%">
                  <c:v>0</c:v>
                </c:pt>
                <c:pt idx="8" formatCode="0%">
                  <c:v>0.19550000000000001</c:v>
                </c:pt>
              </c:numCache>
            </c:numRef>
          </c:val>
          <c:extLst>
            <c:ext xmlns:c16="http://schemas.microsoft.com/office/drawing/2014/chart" uri="{C3380CC4-5D6E-409C-BE32-E72D297353CC}">
              <c16:uniqueId val="{00000001-AE0A-481F-8CCB-9CA87F0ADEBB}"/>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0.17758513561384925"/>
          <c:w val="0.1688765530253909"/>
          <c:h val="0.55326019136353566"/>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13709193937472"/>
          <c:y val="0.17783813924608821"/>
          <c:w val="0.78351213055495772"/>
          <c:h val="0.76503638679909614"/>
        </c:manualLayout>
      </c:layout>
      <c:barChart>
        <c:barDir val="col"/>
        <c:grouping val="percentStacked"/>
        <c:varyColors val="0"/>
        <c:ser>
          <c:idx val="0"/>
          <c:order val="0"/>
          <c:tx>
            <c:strRef>
              <c:f>Sheet1!$A$2</c:f>
              <c:strCache>
                <c:ptCount val="1"/>
                <c:pt idx="0">
                  <c:v>Don’t know / can’t say</c:v>
                </c:pt>
              </c:strCache>
            </c:strRef>
          </c:tx>
          <c:spPr>
            <a:solidFill>
              <a:schemeClr val="accent5">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(230)</c:v>
                </c:pt>
                <c:pt idx="6">
                  <c:v>Total strug
(68)</c:v>
                </c:pt>
                <c:pt idx="8">
                  <c:v>Total nhh
(133)</c:v>
                </c:pt>
              </c:strCache>
            </c:strRef>
          </c:cat>
          <c:val>
            <c:numRef>
              <c:f>Sheet1!$B$2:$J$2</c:f>
              <c:numCache>
                <c:formatCode>General</c:formatCode>
                <c:ptCount val="9"/>
                <c:pt idx="0" formatCode="0%">
                  <c:v>0.1273</c:v>
                </c:pt>
                <c:pt idx="2" formatCode="0%">
                  <c:v>0.15260000000000001</c:v>
                </c:pt>
                <c:pt idx="4" formatCode="0%">
                  <c:v>0.13669999999999999</c:v>
                </c:pt>
                <c:pt idx="6" formatCode="0%">
                  <c:v>0.2329</c:v>
                </c:pt>
                <c:pt idx="8" formatCode="0%">
                  <c:v>3.7600000000000001E-2</c:v>
                </c:pt>
              </c:numCache>
            </c:numRef>
          </c:val>
          <c:extLst>
            <c:ext xmlns:c16="http://schemas.microsoft.com/office/drawing/2014/chart" uri="{C3380CC4-5D6E-409C-BE32-E72D297353CC}">
              <c16:uniqueId val="{00000000-0944-493D-B9FE-C9CBAEB0ACFE}"/>
            </c:ext>
          </c:extLst>
        </c:ser>
        <c:ser>
          <c:idx val="1"/>
          <c:order val="1"/>
          <c:tx>
            <c:strRef>
              <c:f>Sheet1!$A$3</c:f>
              <c:strCache>
                <c:ptCount val="1"/>
                <c:pt idx="0">
                  <c:v>Completely unacceptable</c:v>
                </c:pt>
              </c:strCache>
            </c:strRef>
          </c:tx>
          <c:spPr>
            <a:solidFill>
              <a:schemeClr val="accent6">
                <a:lumMod val="75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(230)</c:v>
                </c:pt>
                <c:pt idx="6">
                  <c:v>Total strug
(68)</c:v>
                </c:pt>
                <c:pt idx="8">
                  <c:v>Total nhh
(133)</c:v>
                </c:pt>
              </c:strCache>
            </c:strRef>
          </c:cat>
          <c:val>
            <c:numRef>
              <c:f>Sheet1!$B$3:$J$3</c:f>
              <c:numCache>
                <c:formatCode>General</c:formatCode>
                <c:ptCount val="9"/>
                <c:pt idx="0" formatCode="0%">
                  <c:v>6.3600000000000004E-2</c:v>
                </c:pt>
                <c:pt idx="2" formatCode="0%">
                  <c:v>5.8200000000000002E-2</c:v>
                </c:pt>
                <c:pt idx="4" formatCode="0%">
                  <c:v>4.1799999999999997E-2</c:v>
                </c:pt>
                <c:pt idx="6" formatCode="0%">
                  <c:v>5.33E-2</c:v>
                </c:pt>
                <c:pt idx="8" formatCode="0%">
                  <c:v>8.2699999999999996E-2</c:v>
                </c:pt>
              </c:numCache>
            </c:numRef>
          </c:val>
          <c:extLst>
            <c:ext xmlns:c16="http://schemas.microsoft.com/office/drawing/2014/chart" uri="{C3380CC4-5D6E-409C-BE32-E72D297353CC}">
              <c16:uniqueId val="{00000001-0944-493D-B9FE-C9CBAEB0ACFE}"/>
            </c:ext>
          </c:extLst>
        </c:ser>
        <c:ser>
          <c:idx val="2"/>
          <c:order val="2"/>
          <c:tx>
            <c:strRef>
              <c:f>Sheet1!$A$4</c:f>
              <c:strCache>
                <c:ptCount val="1"/>
                <c:pt idx="0">
                  <c:v>Unacceptable</c:v>
                </c:pt>
              </c:strCache>
            </c:strRef>
          </c:tx>
          <c:spPr>
            <a:solidFill>
              <a:schemeClr val="accent6">
                <a:lumMod val="60000"/>
                <a:lumOff val="4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(230)</c:v>
                </c:pt>
                <c:pt idx="6">
                  <c:v>Total strug
(68)</c:v>
                </c:pt>
                <c:pt idx="8">
                  <c:v>Total nhh
(133)</c:v>
                </c:pt>
              </c:strCache>
            </c:strRef>
          </c:cat>
          <c:val>
            <c:numRef>
              <c:f>Sheet1!$B$4:$J$4</c:f>
              <c:numCache>
                <c:formatCode>General</c:formatCode>
                <c:ptCount val="9"/>
                <c:pt idx="0" formatCode="0%">
                  <c:v>0.19489999999999999</c:v>
                </c:pt>
                <c:pt idx="2" formatCode="0%">
                  <c:v>0.22020000000000001</c:v>
                </c:pt>
                <c:pt idx="4" formatCode="0%">
                  <c:v>0.21820000000000001</c:v>
                </c:pt>
                <c:pt idx="6" formatCode="0%">
                  <c:v>0.2046</c:v>
                </c:pt>
                <c:pt idx="8" formatCode="0%">
                  <c:v>0.1053</c:v>
                </c:pt>
              </c:numCache>
            </c:numRef>
          </c:val>
          <c:extLst>
            <c:ext xmlns:c16="http://schemas.microsoft.com/office/drawing/2014/chart" uri="{C3380CC4-5D6E-409C-BE32-E72D297353CC}">
              <c16:uniqueId val="{00000002-0944-493D-B9FE-C9CBAEB0ACFE}"/>
            </c:ext>
          </c:extLst>
        </c:ser>
        <c:ser>
          <c:idx val="3"/>
          <c:order val="3"/>
          <c:tx>
            <c:strRef>
              <c:f>Sheet1!$A$5</c:f>
              <c:strCache>
                <c:ptCount val="1"/>
                <c:pt idx="0">
                  <c:v>Acceptable</c:v>
                </c:pt>
              </c:strCache>
            </c:strRef>
          </c:tx>
          <c:spPr>
            <a:solidFill>
              <a:schemeClr val="accent3">
                <a:lumMod val="75000"/>
              </a:schemeClr>
            </a:solidFill>
          </c:spPr>
          <c:invertIfNegative val="0"/>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Total
(715)</c:v>
                </c:pt>
                <c:pt idx="1">
                  <c:v>  </c:v>
                </c:pt>
                <c:pt idx="2">
                  <c:v>Total HH
(582)</c:v>
                </c:pt>
                <c:pt idx="4">
                  <c:v>Total vul
(230)</c:v>
                </c:pt>
                <c:pt idx="6">
                  <c:v>Total strug
(68)</c:v>
                </c:pt>
                <c:pt idx="8">
                  <c:v>Total nhh
(133)</c:v>
                </c:pt>
              </c:strCache>
            </c:strRef>
          </c:cat>
          <c:val>
            <c:numRef>
              <c:f>Sheet1!$B$5:$J$5</c:f>
              <c:numCache>
                <c:formatCode>General</c:formatCode>
                <c:ptCount val="9"/>
                <c:pt idx="0" formatCode="0%">
                  <c:v>0.55420000000000003</c:v>
                </c:pt>
                <c:pt idx="2" formatCode="0%">
                  <c:v>0.51970000000000005</c:v>
                </c:pt>
                <c:pt idx="4" formatCode="0%">
                  <c:v>0.55600000000000005</c:v>
                </c:pt>
                <c:pt idx="6" formatCode="0%">
                  <c:v>0.49840000000000001</c:v>
                </c:pt>
                <c:pt idx="8" formatCode="0%">
                  <c:v>0.67669999999999997</c:v>
                </c:pt>
              </c:numCache>
            </c:numRef>
          </c:val>
          <c:extLst>
            <c:ext xmlns:c16="http://schemas.microsoft.com/office/drawing/2014/chart" uri="{C3380CC4-5D6E-409C-BE32-E72D297353CC}">
              <c16:uniqueId val="{00000003-0944-493D-B9FE-C9CBAEB0ACFE}"/>
            </c:ext>
          </c:extLst>
        </c:ser>
        <c:ser>
          <c:idx val="4"/>
          <c:order val="4"/>
          <c:tx>
            <c:strRef>
              <c:f>Sheet1!$A$6</c:f>
              <c:strCache>
                <c:ptCount val="1"/>
                <c:pt idx="0">
                  <c:v>Completely acceptable</c:v>
                </c:pt>
              </c:strCache>
            </c:strRef>
          </c:tx>
          <c:spPr>
            <a:solidFill>
              <a:schemeClr val="accent3">
                <a:lumMod val="50000"/>
              </a:schemeClr>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9"/>
                <c:pt idx="0">
                  <c:v>Total
(715)</c:v>
                </c:pt>
                <c:pt idx="1">
                  <c:v>  </c:v>
                </c:pt>
                <c:pt idx="2">
                  <c:v>Total HH
(582)</c:v>
                </c:pt>
                <c:pt idx="4">
                  <c:v>Total vul
(230)</c:v>
                </c:pt>
                <c:pt idx="6">
                  <c:v>Total strug
(68)</c:v>
                </c:pt>
                <c:pt idx="8">
                  <c:v>Total nhh
(133)</c:v>
                </c:pt>
              </c:strCache>
            </c:strRef>
          </c:cat>
          <c:val>
            <c:numRef>
              <c:f>Sheet1!$B$6:$J$6</c:f>
              <c:numCache>
                <c:formatCode>General</c:formatCode>
                <c:ptCount val="9"/>
                <c:pt idx="0" formatCode="0%">
                  <c:v>5.9900000000000002E-2</c:v>
                </c:pt>
                <c:pt idx="2" formatCode="0%">
                  <c:v>4.9200000000000001E-2</c:v>
                </c:pt>
                <c:pt idx="4" formatCode="0%">
                  <c:v>4.7300000000000002E-2</c:v>
                </c:pt>
                <c:pt idx="6" formatCode="0%">
                  <c:v>1.0800000000000001E-2</c:v>
                </c:pt>
                <c:pt idx="8" formatCode="0%">
                  <c:v>9.7699999999999995E-2</c:v>
                </c:pt>
              </c:numCache>
            </c:numRef>
          </c:val>
          <c:extLst>
            <c:ext xmlns:c16="http://schemas.microsoft.com/office/drawing/2014/chart" uri="{C3380CC4-5D6E-409C-BE32-E72D297353CC}">
              <c16:uniqueId val="{00000000-AE0A-481F-8CCB-9CA87F0ADEBB}"/>
            </c:ext>
          </c:extLst>
        </c:ser>
        <c:dLbls>
          <c:showLegendKey val="0"/>
          <c:showVal val="1"/>
          <c:showCatName val="0"/>
          <c:showSerName val="0"/>
          <c:showPercent val="0"/>
          <c:showBubbleSize val="0"/>
        </c:dLbls>
        <c:gapWidth val="45"/>
        <c:overlap val="100"/>
        <c:axId val="92785400"/>
        <c:axId val="92785792"/>
      </c:barChart>
      <c:catAx>
        <c:axId val="92785400"/>
        <c:scaling>
          <c:orientation val="minMax"/>
        </c:scaling>
        <c:delete val="1"/>
        <c:axPos val="b"/>
        <c:numFmt formatCode="General" sourceLinked="0"/>
        <c:majorTickMark val="out"/>
        <c:minorTickMark val="none"/>
        <c:tickLblPos val="nextTo"/>
        <c:crossAx val="92785792"/>
        <c:crosses val="autoZero"/>
        <c:auto val="1"/>
        <c:lblAlgn val="ctr"/>
        <c:lblOffset val="100"/>
        <c:noMultiLvlLbl val="0"/>
      </c:catAx>
      <c:valAx>
        <c:axId val="92785792"/>
        <c:scaling>
          <c:orientation val="minMax"/>
        </c:scaling>
        <c:delete val="1"/>
        <c:axPos val="l"/>
        <c:numFmt formatCode="0%" sourceLinked="1"/>
        <c:majorTickMark val="out"/>
        <c:minorTickMark val="none"/>
        <c:tickLblPos val="none"/>
        <c:crossAx val="92785400"/>
        <c:crosses val="autoZero"/>
        <c:crossBetween val="between"/>
      </c:valAx>
    </c:plotArea>
    <c:legend>
      <c:legendPos val="l"/>
      <c:layout>
        <c:manualLayout>
          <c:xMode val="edge"/>
          <c:yMode val="edge"/>
          <c:x val="6.4412489790209616E-3"/>
          <c:y val="0.17758513561384925"/>
          <c:w val="0.1688765530253909"/>
          <c:h val="0.55326019136353566"/>
        </c:manualLayout>
      </c:layout>
      <c:overlay val="0"/>
      <c:txPr>
        <a:bodyPr/>
        <a:lstStyle/>
        <a:p>
          <a:pPr>
            <a:defRPr sz="1200"/>
          </a:pPr>
          <a:endParaRPr lang="en-US"/>
        </a:p>
      </c:txPr>
    </c:legend>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634623637257837"/>
          <c:y val="0.15325723918954032"/>
          <c:w val="0.52704934552422222"/>
          <c:h val="0.66002952923583647"/>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(586)</c:v>
                </c:pt>
              </c:strCache>
            </c:strRef>
          </c:cat>
          <c:val>
            <c:numRef>
              <c:f>Sheet1!$B$2:$B$2</c:f>
              <c:numCache>
                <c:formatCode>0%</c:formatCode>
                <c:ptCount val="1"/>
                <c:pt idx="0">
                  <c:v>0.11119999999999999</c:v>
                </c:pt>
              </c:numCache>
            </c:numRef>
          </c:val>
          <c:extLst>
            <c:ext xmlns:c16="http://schemas.microsoft.com/office/drawing/2014/chart" uri="{C3380CC4-5D6E-409C-BE32-E72D297353CC}">
              <c16:uniqueId val="{00000000-1E5A-4C15-BD3A-E967E446A909}"/>
            </c:ext>
          </c:extLst>
        </c:ser>
        <c:ser>
          <c:idx val="1"/>
          <c:order val="1"/>
          <c:tx>
            <c:strRef>
              <c:f>Sheet1!$C$1</c:f>
              <c:strCache>
                <c:ptCount val="1"/>
                <c:pt idx="0">
                  <c:v>C2DE</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(586)</c:v>
                </c:pt>
              </c:strCache>
            </c:strRef>
          </c:cat>
          <c:val>
            <c:numRef>
              <c:f>Sheet1!$C$2:$C$2</c:f>
              <c:numCache>
                <c:formatCode>0%</c:formatCode>
                <c:ptCount val="1"/>
                <c:pt idx="0">
                  <c:v>0.2397</c:v>
                </c:pt>
              </c:numCache>
            </c:numRef>
          </c:val>
          <c:extLst>
            <c:ext xmlns:c16="http://schemas.microsoft.com/office/drawing/2014/chart" uri="{C3380CC4-5D6E-409C-BE32-E72D297353CC}">
              <c16:uniqueId val="{00000001-1E5A-4C15-BD3A-E967E446A909}"/>
            </c:ext>
          </c:extLst>
        </c:ser>
        <c:ser>
          <c:idx val="2"/>
          <c:order val="2"/>
          <c:tx>
            <c:strRef>
              <c:f>Sheet1!$D$1</c:f>
              <c:strCache>
                <c:ptCount val="1"/>
                <c:pt idx="0">
                  <c:v>ABC1</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(586)</c:v>
                </c:pt>
              </c:strCache>
            </c:strRef>
          </c:cat>
          <c:val>
            <c:numRef>
              <c:f>Sheet1!$D$2:$D$2</c:f>
              <c:numCache>
                <c:formatCode>0%</c:formatCode>
                <c:ptCount val="1"/>
                <c:pt idx="0">
                  <c:v>0.64910000000000001</c:v>
                </c:pt>
              </c:numCache>
            </c:numRef>
          </c:val>
          <c:extLst>
            <c:ext xmlns:c16="http://schemas.microsoft.com/office/drawing/2014/chart" uri="{C3380CC4-5D6E-409C-BE32-E72D297353CC}">
              <c16:uniqueId val="{00000002-1E5A-4C15-BD3A-E967E446A909}"/>
            </c:ext>
          </c:extLst>
        </c:ser>
        <c:dLbls>
          <c:dLblPos val="ctr"/>
          <c:showLegendKey val="0"/>
          <c:showVal val="1"/>
          <c:showCatName val="0"/>
          <c:showSerName val="0"/>
          <c:showPercent val="0"/>
          <c:showBubbleSize val="0"/>
        </c:dLbls>
        <c:gapWidth val="60"/>
        <c:overlap val="100"/>
        <c:axId val="529724184"/>
        <c:axId val="529724544"/>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6.4096174277945797E-2"/>
          <c:y val="0.14865630411925262"/>
          <c:w val="0.33959744206397613"/>
          <c:h val="0.655218913854133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48889339350036"/>
          <c:y val="0.12930886615827747"/>
          <c:w val="0.48802047285028072"/>
          <c:h val="0.64300895341573761"/>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Sheet1!$B$2</c:f>
              <c:numCache>
                <c:formatCode>0%</c:formatCode>
                <c:ptCount val="1"/>
                <c:pt idx="0">
                  <c:v>6.2199999999999998E-2</c:v>
                </c:pt>
              </c:numCache>
            </c:numRef>
          </c:val>
          <c:extLst>
            <c:ext xmlns:c16="http://schemas.microsoft.com/office/drawing/2014/chart" uri="{C3380CC4-5D6E-409C-BE32-E72D297353CC}">
              <c16:uniqueId val="{00000000-C15A-44A8-AD90-FAA0B9A7D1C1}"/>
            </c:ext>
          </c:extLst>
        </c:ser>
        <c:ser>
          <c:idx val="1"/>
          <c:order val="1"/>
          <c:tx>
            <c:strRef>
              <c:f>Sheet1!$C$1</c:f>
              <c:strCache>
                <c:ptCount val="1"/>
                <c:pt idx="0">
                  <c:v>None </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Sheet1!$C$2</c:f>
              <c:numCache>
                <c:formatCode>0%</c:formatCode>
                <c:ptCount val="1"/>
                <c:pt idx="0">
                  <c:v>0.52649999999999997</c:v>
                </c:pt>
              </c:numCache>
            </c:numRef>
          </c:val>
          <c:extLst>
            <c:ext xmlns:c16="http://schemas.microsoft.com/office/drawing/2014/chart" uri="{C3380CC4-5D6E-409C-BE32-E72D297353CC}">
              <c16:uniqueId val="{00000001-C15A-44A8-AD90-FAA0B9A7D1C1}"/>
            </c:ext>
          </c:extLst>
        </c:ser>
        <c:ser>
          <c:idx val="2"/>
          <c:order val="2"/>
          <c:tx>
            <c:strRef>
              <c:f>Sheet1!$D$1</c:f>
              <c:strCache>
                <c:ptCount val="1"/>
                <c:pt idx="0">
                  <c:v>Any</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(582)</c:v>
                </c:pt>
              </c:strCache>
            </c:strRef>
          </c:cat>
          <c:val>
            <c:numRef>
              <c:f>Sheet1!$D$2</c:f>
              <c:numCache>
                <c:formatCode>0%</c:formatCode>
                <c:ptCount val="1"/>
                <c:pt idx="0">
                  <c:v>0.41</c:v>
                </c:pt>
              </c:numCache>
            </c:numRef>
          </c:val>
          <c:extLst>
            <c:ext xmlns:c16="http://schemas.microsoft.com/office/drawing/2014/chart" uri="{C3380CC4-5D6E-409C-BE32-E72D297353CC}">
              <c16:uniqueId val="{00000002-C15A-44A8-AD90-FAA0B9A7D1C1}"/>
            </c:ext>
          </c:extLst>
        </c:ser>
        <c:dLbls>
          <c:dLblPos val="ctr"/>
          <c:showLegendKey val="0"/>
          <c:showVal val="1"/>
          <c:showCatName val="0"/>
          <c:showSerName val="0"/>
          <c:showPercent val="0"/>
          <c:showBubbleSize val="0"/>
        </c:dLbls>
        <c:gapWidth val="60"/>
        <c:overlap val="100"/>
        <c:axId val="529724184"/>
        <c:axId val="529724544"/>
        <c:extLst/>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2.2188754669247784E-2"/>
          <c:y val="0.10728728539249276"/>
          <c:w val="0.32307042838246097"/>
          <c:h val="0.669143841450718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655373622586744"/>
          <c:y val="0.15066084392659193"/>
          <c:w val="0.52905382413579127"/>
          <c:h val="0.55425413230616938"/>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Sheet1!$B$2:$B$2</c:f>
              <c:numCache>
                <c:formatCode>0%</c:formatCode>
                <c:ptCount val="1"/>
                <c:pt idx="0">
                  <c:v>2.2599999999999999E-2</c:v>
                </c:pt>
              </c:numCache>
            </c:numRef>
          </c:val>
          <c:extLst>
            <c:ext xmlns:c16="http://schemas.microsoft.com/office/drawing/2014/chart" uri="{C3380CC4-5D6E-409C-BE32-E72D297353CC}">
              <c16:uniqueId val="{00000000-A2DA-489C-ABE6-4F3CB0EEEBB0}"/>
            </c:ext>
          </c:extLst>
        </c:ser>
        <c:ser>
          <c:idx val="1"/>
          <c:order val="1"/>
          <c:tx>
            <c:strRef>
              <c:f>Sheet1!$C$1</c:f>
              <c:strCache>
                <c:ptCount val="1"/>
                <c:pt idx="0">
                  <c:v>1</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Sheet1!$C$2:$C$2</c:f>
              <c:numCache>
                <c:formatCode>0%</c:formatCode>
                <c:ptCount val="1"/>
                <c:pt idx="0">
                  <c:v>0.48119999999999996</c:v>
                </c:pt>
              </c:numCache>
            </c:numRef>
          </c:val>
          <c:extLst>
            <c:ext xmlns:c16="http://schemas.microsoft.com/office/drawing/2014/chart" uri="{C3380CC4-5D6E-409C-BE32-E72D297353CC}">
              <c16:uniqueId val="{00000001-A2DA-489C-ABE6-4F3CB0EEEBB0}"/>
            </c:ext>
          </c:extLst>
        </c:ser>
        <c:ser>
          <c:idx val="2"/>
          <c:order val="2"/>
          <c:tx>
            <c:strRef>
              <c:f>Sheet1!$D$1</c:f>
              <c:strCache>
                <c:ptCount val="1"/>
                <c:pt idx="0">
                  <c:v>2-4</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Sheet1!$D$2:$D$2</c:f>
              <c:numCache>
                <c:formatCode>0%</c:formatCode>
                <c:ptCount val="1"/>
                <c:pt idx="0">
                  <c:v>0.36090000000000005</c:v>
                </c:pt>
              </c:numCache>
            </c:numRef>
          </c:val>
          <c:extLst>
            <c:ext xmlns:c16="http://schemas.microsoft.com/office/drawing/2014/chart" uri="{C3380CC4-5D6E-409C-BE32-E72D297353CC}">
              <c16:uniqueId val="{00000002-A2DA-489C-ABE6-4F3CB0EEEBB0}"/>
            </c:ext>
          </c:extLst>
        </c:ser>
        <c:ser>
          <c:idx val="3"/>
          <c:order val="3"/>
          <c:tx>
            <c:strRef>
              <c:f>Sheet1!$E$1</c:f>
              <c:strCache>
                <c:ptCount val="1"/>
                <c:pt idx="0">
                  <c:v>5-10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Sheet1!$E$2:$E$2</c:f>
              <c:numCache>
                <c:formatCode>0%</c:formatCode>
                <c:ptCount val="1"/>
                <c:pt idx="0">
                  <c:v>6.0199999999999997E-2</c:v>
                </c:pt>
              </c:numCache>
            </c:numRef>
          </c:val>
          <c:extLst>
            <c:ext xmlns:c16="http://schemas.microsoft.com/office/drawing/2014/chart" uri="{C3380CC4-5D6E-409C-BE32-E72D297353CC}">
              <c16:uniqueId val="{00000003-A2DA-489C-ABE6-4F3CB0EEEBB0}"/>
            </c:ext>
          </c:extLst>
        </c:ser>
        <c:ser>
          <c:idx val="4"/>
          <c:order val="4"/>
          <c:tx>
            <c:strRef>
              <c:f>Sheet1!$F$1</c:f>
              <c:strCache>
                <c:ptCount val="1"/>
                <c:pt idx="0">
                  <c:v>11-50</c:v>
                </c:pt>
              </c:strCache>
            </c:strRef>
          </c:tx>
          <c:spPr>
            <a:solidFill>
              <a:srgbClr val="5959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Sheet1!$F$2:$F$2</c:f>
              <c:numCache>
                <c:formatCode>0%</c:formatCode>
                <c:ptCount val="1"/>
                <c:pt idx="0">
                  <c:v>1.4999999999999999E-2</c:v>
                </c:pt>
              </c:numCache>
            </c:numRef>
          </c:val>
          <c:extLst>
            <c:ext xmlns:c16="http://schemas.microsoft.com/office/drawing/2014/chart" uri="{C3380CC4-5D6E-409C-BE32-E72D297353CC}">
              <c16:uniqueId val="{00000000-9D2A-4458-A960-22EC80740956}"/>
            </c:ext>
          </c:extLst>
        </c:ser>
        <c:ser>
          <c:idx val="5"/>
          <c:order val="5"/>
          <c:tx>
            <c:strRef>
              <c:f>Sheet1!$G$1</c:f>
              <c:strCache>
                <c:ptCount val="1"/>
                <c:pt idx="0">
                  <c:v>51-250</c:v>
                </c:pt>
              </c:strCache>
            </c:strRef>
          </c:tx>
          <c:spPr>
            <a:solidFill>
              <a:schemeClr val="tx1">
                <a:lumMod val="85000"/>
                <a:lumOff val="1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Sheet1!$G$2:$G$2</c:f>
              <c:numCache>
                <c:formatCode>0%</c:formatCode>
                <c:ptCount val="1"/>
                <c:pt idx="0">
                  <c:v>3.7599999999999995E-2</c:v>
                </c:pt>
              </c:numCache>
            </c:numRef>
          </c:val>
          <c:extLst>
            <c:ext xmlns:c16="http://schemas.microsoft.com/office/drawing/2014/chart" uri="{C3380CC4-5D6E-409C-BE32-E72D297353CC}">
              <c16:uniqueId val="{00000001-9D2A-4458-A960-22EC80740956}"/>
            </c:ext>
          </c:extLst>
        </c:ser>
        <c:ser>
          <c:idx val="6"/>
          <c:order val="6"/>
          <c:tx>
            <c:strRef>
              <c:f>Sheet1!$H$1</c:f>
              <c:strCache>
                <c:ptCount val="1"/>
                <c:pt idx="0">
                  <c:v>250+</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Sheet1!$H$2:$H$2</c:f>
              <c:numCache>
                <c:formatCode>0%</c:formatCode>
                <c:ptCount val="1"/>
                <c:pt idx="0">
                  <c:v>2.2599999999999999E-2</c:v>
                </c:pt>
              </c:numCache>
            </c:numRef>
          </c:val>
          <c:extLst>
            <c:ext xmlns:c16="http://schemas.microsoft.com/office/drawing/2014/chart" uri="{C3380CC4-5D6E-409C-BE32-E72D297353CC}">
              <c16:uniqueId val="{00000002-9D2A-4458-A960-22EC80740956}"/>
            </c:ext>
          </c:extLst>
        </c:ser>
        <c:dLbls>
          <c:dLblPos val="ctr"/>
          <c:showLegendKey val="0"/>
          <c:showVal val="1"/>
          <c:showCatName val="0"/>
          <c:showSerName val="0"/>
          <c:showPercent val="0"/>
          <c:showBubbleSize val="0"/>
        </c:dLbls>
        <c:gapWidth val="60"/>
        <c:overlap val="100"/>
        <c:axId val="529724184"/>
        <c:axId val="529724544"/>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0.14842977560774623"/>
          <c:y val="0.14865630411925262"/>
          <c:w val="0.32665283515298488"/>
          <c:h val="0.5568478698416833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94353174090136"/>
          <c:y val="0.12930886615827747"/>
          <c:w val="0.49056566099276827"/>
          <c:h val="0.55165773704322096"/>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(109)</c:v>
                </c:pt>
              </c:strCache>
            </c:strRef>
          </c:cat>
          <c:val>
            <c:numRef>
              <c:f>Sheet1!$B$2:$B$2</c:f>
              <c:numCache>
                <c:formatCode>0%</c:formatCode>
                <c:ptCount val="1"/>
                <c:pt idx="0">
                  <c:v>2.2599999999999999E-2</c:v>
                </c:pt>
              </c:numCache>
            </c:numRef>
          </c:val>
          <c:extLst>
            <c:ext xmlns:c16="http://schemas.microsoft.com/office/drawing/2014/chart" uri="{C3380CC4-5D6E-409C-BE32-E72D297353CC}">
              <c16:uniqueId val="{00000000-AAC1-4422-9D99-2C8EE84B9CEB}"/>
            </c:ext>
          </c:extLst>
        </c:ser>
        <c:ser>
          <c:idx val="1"/>
          <c:order val="1"/>
          <c:tx>
            <c:strRef>
              <c:f>Sheet1!$C$1</c:f>
              <c:strCache>
                <c:ptCount val="1"/>
                <c:pt idx="0">
                  <c:v>0</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(109)</c:v>
                </c:pt>
              </c:strCache>
            </c:strRef>
          </c:cat>
          <c:val>
            <c:numRef>
              <c:f>Sheet1!$C$2:$C$2</c:f>
              <c:numCache>
                <c:formatCode>0%</c:formatCode>
                <c:ptCount val="1"/>
                <c:pt idx="0">
                  <c:v>0.12029999999999999</c:v>
                </c:pt>
              </c:numCache>
            </c:numRef>
          </c:val>
          <c:extLst>
            <c:ext xmlns:c16="http://schemas.microsoft.com/office/drawing/2014/chart" uri="{C3380CC4-5D6E-409C-BE32-E72D297353CC}">
              <c16:uniqueId val="{00000001-AAC1-4422-9D99-2C8EE84B9CEB}"/>
            </c:ext>
          </c:extLst>
        </c:ser>
        <c:ser>
          <c:idx val="2"/>
          <c:order val="2"/>
          <c:tx>
            <c:strRef>
              <c:f>Sheet1!$D$1</c:f>
              <c:strCache>
                <c:ptCount val="1"/>
                <c:pt idx="0">
                  <c:v>1-9</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(109)</c:v>
                </c:pt>
              </c:strCache>
            </c:strRef>
          </c:cat>
          <c:val>
            <c:numRef>
              <c:f>Sheet1!$D$2:$D$2</c:f>
              <c:numCache>
                <c:formatCode>0%</c:formatCode>
                <c:ptCount val="1"/>
                <c:pt idx="0">
                  <c:v>0.188</c:v>
                </c:pt>
              </c:numCache>
            </c:numRef>
          </c:val>
          <c:extLst>
            <c:ext xmlns:c16="http://schemas.microsoft.com/office/drawing/2014/chart" uri="{C3380CC4-5D6E-409C-BE32-E72D297353CC}">
              <c16:uniqueId val="{00000002-AAC1-4422-9D99-2C8EE84B9CEB}"/>
            </c:ext>
          </c:extLst>
        </c:ser>
        <c:ser>
          <c:idx val="3"/>
          <c:order val="3"/>
          <c:tx>
            <c:strRef>
              <c:f>Sheet1!$E$1</c:f>
              <c:strCache>
                <c:ptCount val="1"/>
                <c:pt idx="0">
                  <c:v>10-49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(109)</c:v>
                </c:pt>
              </c:strCache>
            </c:strRef>
          </c:cat>
          <c:val>
            <c:numRef>
              <c:f>Sheet1!$E$2:$E$2</c:f>
              <c:numCache>
                <c:formatCode>0%</c:formatCode>
                <c:ptCount val="1"/>
                <c:pt idx="0">
                  <c:v>0.28570000000000001</c:v>
                </c:pt>
              </c:numCache>
            </c:numRef>
          </c:val>
          <c:extLst>
            <c:ext xmlns:c16="http://schemas.microsoft.com/office/drawing/2014/chart" uri="{C3380CC4-5D6E-409C-BE32-E72D297353CC}">
              <c16:uniqueId val="{00000003-AAC1-4422-9D99-2C8EE84B9CEB}"/>
            </c:ext>
          </c:extLst>
        </c:ser>
        <c:ser>
          <c:idx val="4"/>
          <c:order val="4"/>
          <c:tx>
            <c:strRef>
              <c:f>Sheet1!$F$1</c:f>
              <c:strCache>
                <c:ptCount val="1"/>
                <c:pt idx="0">
                  <c:v>50-249</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(109)</c:v>
                </c:pt>
              </c:strCache>
            </c:strRef>
          </c:cat>
          <c:val>
            <c:numRef>
              <c:f>Sheet1!$F$2:$F$2</c:f>
              <c:numCache>
                <c:formatCode>0%</c:formatCode>
                <c:ptCount val="1"/>
                <c:pt idx="0">
                  <c:v>0.24809999999999999</c:v>
                </c:pt>
              </c:numCache>
            </c:numRef>
          </c:val>
          <c:extLst>
            <c:ext xmlns:c16="http://schemas.microsoft.com/office/drawing/2014/chart" uri="{C3380CC4-5D6E-409C-BE32-E72D297353CC}">
              <c16:uniqueId val="{00000004-AAC1-4422-9D99-2C8EE84B9CEB}"/>
            </c:ext>
          </c:extLst>
        </c:ser>
        <c:ser>
          <c:idx val="5"/>
          <c:order val="5"/>
          <c:tx>
            <c:strRef>
              <c:f>Sheet1!$G$1</c:f>
              <c:strCache>
                <c:ptCount val="1"/>
                <c:pt idx="0">
                  <c:v>250+</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(109)</c:v>
                </c:pt>
              </c:strCache>
            </c:strRef>
          </c:cat>
          <c:val>
            <c:numRef>
              <c:f>Sheet1!$G$2:$G$2</c:f>
              <c:numCache>
                <c:formatCode>0%</c:formatCode>
                <c:ptCount val="1"/>
                <c:pt idx="0">
                  <c:v>0.1353</c:v>
                </c:pt>
              </c:numCache>
            </c:numRef>
          </c:val>
          <c:extLst>
            <c:ext xmlns:c16="http://schemas.microsoft.com/office/drawing/2014/chart" uri="{C3380CC4-5D6E-409C-BE32-E72D297353CC}">
              <c16:uniqueId val="{00000000-9DB4-49B3-AACF-B9AC4951AE95}"/>
            </c:ext>
          </c:extLst>
        </c:ser>
        <c:dLbls>
          <c:dLblPos val="ctr"/>
          <c:showLegendKey val="0"/>
          <c:showVal val="1"/>
          <c:showCatName val="0"/>
          <c:showSerName val="0"/>
          <c:showPercent val="0"/>
          <c:showBubbleSize val="0"/>
        </c:dLbls>
        <c:gapWidth val="60"/>
        <c:overlap val="100"/>
        <c:axId val="529724184"/>
        <c:axId val="529724544"/>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0.21219339474581253"/>
          <c:y val="0.15055882808122098"/>
          <c:w val="0.29396261860996431"/>
          <c:h val="0.5522647211011496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733653183833917"/>
          <c:y val="0.1764949429509888"/>
          <c:w val="0.51397056834333255"/>
          <c:h val="0.63698364025809218"/>
        </c:manualLayout>
      </c:layout>
      <c:barChart>
        <c:barDir val="col"/>
        <c:grouping val="percentStacked"/>
        <c:varyColors val="0"/>
        <c:ser>
          <c:idx val="0"/>
          <c:order val="0"/>
          <c:tx>
            <c:strRef>
              <c:f>Sheet1!$B$1</c:f>
              <c:strCache>
                <c:ptCount val="1"/>
                <c:pt idx="0">
                  <c:v>Not stated</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Sheet1!$B$2:$B$2</c:f>
              <c:numCache>
                <c:formatCode>0%</c:formatCode>
                <c:ptCount val="1"/>
                <c:pt idx="0">
                  <c:v>3.7599999999999995E-2</c:v>
                </c:pt>
              </c:numCache>
            </c:numRef>
          </c:val>
          <c:extLst>
            <c:ext xmlns:c16="http://schemas.microsoft.com/office/drawing/2014/chart" uri="{C3380CC4-5D6E-409C-BE32-E72D297353CC}">
              <c16:uniqueId val="{00000000-A33A-44FE-8B3E-5D8DEC87706A}"/>
            </c:ext>
          </c:extLst>
        </c:ser>
        <c:ser>
          <c:idx val="1"/>
          <c:order val="1"/>
          <c:tx>
            <c:strRef>
              <c:f>Sheet1!$C$1</c:f>
              <c:strCache>
                <c:ptCount val="1"/>
                <c:pt idx="0">
                  <c:v>Other</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Sheet1!$C$2:$C$2</c:f>
              <c:numCache>
                <c:formatCode>0%</c:formatCode>
                <c:ptCount val="1"/>
                <c:pt idx="0">
                  <c:v>7.5199999999999989E-2</c:v>
                </c:pt>
              </c:numCache>
            </c:numRef>
          </c:val>
          <c:extLst>
            <c:ext xmlns:c16="http://schemas.microsoft.com/office/drawing/2014/chart" uri="{C3380CC4-5D6E-409C-BE32-E72D297353CC}">
              <c16:uniqueId val="{00000001-A33A-44FE-8B3E-5D8DEC87706A}"/>
            </c:ext>
          </c:extLst>
        </c:ser>
        <c:ser>
          <c:idx val="2"/>
          <c:order val="2"/>
          <c:tx>
            <c:strRef>
              <c:f>Sheet1!$D$1</c:f>
              <c:strCache>
                <c:ptCount val="1"/>
                <c:pt idx="0">
                  <c:v>Tertiary</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Sheet1!$D$2:$D$2</c:f>
              <c:numCache>
                <c:formatCode>0%</c:formatCode>
                <c:ptCount val="1"/>
                <c:pt idx="0">
                  <c:v>0.60150000000000003</c:v>
                </c:pt>
              </c:numCache>
            </c:numRef>
          </c:val>
          <c:extLst>
            <c:ext xmlns:c16="http://schemas.microsoft.com/office/drawing/2014/chart" uri="{C3380CC4-5D6E-409C-BE32-E72D297353CC}">
              <c16:uniqueId val="{00000002-A33A-44FE-8B3E-5D8DEC87706A}"/>
            </c:ext>
          </c:extLst>
        </c:ser>
        <c:ser>
          <c:idx val="3"/>
          <c:order val="3"/>
          <c:tx>
            <c:strRef>
              <c:f>Sheet1!$E$1</c:f>
              <c:strCache>
                <c:ptCount val="1"/>
                <c:pt idx="0">
                  <c:v>Secondary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Sheet1!$E$2:$E$2</c:f>
              <c:numCache>
                <c:formatCode>0%</c:formatCode>
                <c:ptCount val="1"/>
                <c:pt idx="0">
                  <c:v>0.188</c:v>
                </c:pt>
              </c:numCache>
            </c:numRef>
          </c:val>
          <c:extLst>
            <c:ext xmlns:c16="http://schemas.microsoft.com/office/drawing/2014/chart" uri="{C3380CC4-5D6E-409C-BE32-E72D297353CC}">
              <c16:uniqueId val="{00000003-A33A-44FE-8B3E-5D8DEC87706A}"/>
            </c:ext>
          </c:extLst>
        </c:ser>
        <c:ser>
          <c:idx val="4"/>
          <c:order val="4"/>
          <c:tx>
            <c:strRef>
              <c:f>Sheet1!$F$1</c:f>
              <c:strCache>
                <c:ptCount val="1"/>
                <c:pt idx="0">
                  <c:v>Primary</c:v>
                </c:pt>
              </c:strCache>
            </c:strRef>
          </c:tx>
          <c:spPr>
            <a:solidFill>
              <a:srgbClr val="5959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(133)</c:v>
                </c:pt>
              </c:strCache>
            </c:strRef>
          </c:cat>
          <c:val>
            <c:numRef>
              <c:f>Sheet1!$F$2:$F$2</c:f>
              <c:numCache>
                <c:formatCode>0%</c:formatCode>
                <c:ptCount val="1"/>
                <c:pt idx="0">
                  <c:v>9.7699999999999995E-2</c:v>
                </c:pt>
              </c:numCache>
            </c:numRef>
          </c:val>
          <c:extLst>
            <c:ext xmlns:c16="http://schemas.microsoft.com/office/drawing/2014/chart" uri="{C3380CC4-5D6E-409C-BE32-E72D297353CC}">
              <c16:uniqueId val="{00000004-A33A-44FE-8B3E-5D8DEC87706A}"/>
            </c:ext>
          </c:extLst>
        </c:ser>
        <c:dLbls>
          <c:dLblPos val="ctr"/>
          <c:showLegendKey val="0"/>
          <c:showVal val="1"/>
          <c:showCatName val="0"/>
          <c:showSerName val="0"/>
          <c:showPercent val="0"/>
          <c:showBubbleSize val="0"/>
        </c:dLbls>
        <c:gapWidth val="60"/>
        <c:overlap val="100"/>
        <c:axId val="529724184"/>
        <c:axId val="529724544"/>
      </c:barChart>
      <c:catAx>
        <c:axId val="529724184"/>
        <c:scaling>
          <c:orientation val="minMax"/>
        </c:scaling>
        <c:delete val="1"/>
        <c:axPos val="b"/>
        <c:numFmt formatCode="General" sourceLinked="1"/>
        <c:majorTickMark val="none"/>
        <c:minorTickMark val="none"/>
        <c:tickLblPos val="nextTo"/>
        <c:crossAx val="529724544"/>
        <c:crosses val="autoZero"/>
        <c:auto val="1"/>
        <c:lblAlgn val="ctr"/>
        <c:lblOffset val="100"/>
        <c:noMultiLvlLbl val="0"/>
      </c:catAx>
      <c:valAx>
        <c:axId val="529724544"/>
        <c:scaling>
          <c:orientation val="minMax"/>
        </c:scaling>
        <c:delete val="1"/>
        <c:axPos val="l"/>
        <c:numFmt formatCode="0%" sourceLinked="1"/>
        <c:majorTickMark val="none"/>
        <c:minorTickMark val="none"/>
        <c:tickLblPos val="nextTo"/>
        <c:crossAx val="529724184"/>
        <c:crosses val="autoZero"/>
        <c:crossBetween val="between"/>
      </c:valAx>
      <c:spPr>
        <a:noFill/>
        <a:ln>
          <a:noFill/>
        </a:ln>
        <a:effectLst/>
      </c:spPr>
    </c:plotArea>
    <c:legend>
      <c:legendPos val="l"/>
      <c:layout>
        <c:manualLayout>
          <c:xMode val="edge"/>
          <c:yMode val="edge"/>
          <c:x val="0.14622392019630517"/>
          <c:y val="0.17345856427186548"/>
          <c:w val="0.37524863750012993"/>
          <c:h val="0.631662892056218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0.5263</cdr:x>
      <cdr:y>0.38795</cdr:y>
    </cdr:from>
    <cdr:to>
      <cdr:x>0.61476</cdr:x>
      <cdr:y>0.48555</cdr:y>
    </cdr:to>
    <cdr:sp macro="" textlink="">
      <cdr:nvSpPr>
        <cdr:cNvPr id="2" name="Rectangle 1">
          <a:extLst xmlns:a="http://schemas.openxmlformats.org/drawingml/2006/main">
            <a:ext uri="{FF2B5EF4-FFF2-40B4-BE49-F238E27FC236}">
              <a16:creationId xmlns:a16="http://schemas.microsoft.com/office/drawing/2014/main" id="{D52611D8-CE86-D67F-E6F2-D5A63F6DBC20}"/>
            </a:ext>
          </a:extLst>
        </cdr:cNvPr>
        <cdr:cNvSpPr/>
      </cdr:nvSpPr>
      <cdr:spPr>
        <a:xfrm xmlns:a="http://schemas.openxmlformats.org/drawingml/2006/main">
          <a:off x="6288128" y="1881735"/>
          <a:ext cx="1056820" cy="473420"/>
        </a:xfrm>
        <a:prstGeom xmlns:a="http://schemas.openxmlformats.org/drawingml/2006/main" prst="rect">
          <a:avLst/>
        </a:prstGeom>
        <a:solidFill xmlns:a="http://schemas.openxmlformats.org/drawingml/2006/main">
          <a:schemeClr val="bg2">
            <a:lumMod val="40000"/>
            <a:lumOff val="6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Age</a:t>
          </a:r>
        </a:p>
      </cdr:txBody>
    </cdr:sp>
  </cdr:relSizeAnchor>
</c:userShapes>
</file>

<file path=ppt/drawings/drawing2.xml><?xml version="1.0" encoding="utf-8"?>
<c:userShapes xmlns:c="http://schemas.openxmlformats.org/drawingml/2006/chart">
  <cdr:relSizeAnchor xmlns:cdr="http://schemas.openxmlformats.org/drawingml/2006/chartDrawing">
    <cdr:from>
      <cdr:x>0.5263</cdr:x>
      <cdr:y>0.38795</cdr:y>
    </cdr:from>
    <cdr:to>
      <cdr:x>0.61476</cdr:x>
      <cdr:y>0.48555</cdr:y>
    </cdr:to>
    <cdr:sp macro="" textlink="">
      <cdr:nvSpPr>
        <cdr:cNvPr id="2" name="Rectangle 1">
          <a:extLst xmlns:a="http://schemas.openxmlformats.org/drawingml/2006/main">
            <a:ext uri="{FF2B5EF4-FFF2-40B4-BE49-F238E27FC236}">
              <a16:creationId xmlns:a16="http://schemas.microsoft.com/office/drawing/2014/main" id="{D52611D8-CE86-D67F-E6F2-D5A63F6DBC20}"/>
            </a:ext>
          </a:extLst>
        </cdr:cNvPr>
        <cdr:cNvSpPr/>
      </cdr:nvSpPr>
      <cdr:spPr>
        <a:xfrm xmlns:a="http://schemas.openxmlformats.org/drawingml/2006/main">
          <a:off x="6288128" y="1881735"/>
          <a:ext cx="1056820" cy="473420"/>
        </a:xfrm>
        <a:prstGeom xmlns:a="http://schemas.openxmlformats.org/drawingml/2006/main" prst="rect">
          <a:avLst/>
        </a:prstGeom>
        <a:solidFill xmlns:a="http://schemas.openxmlformats.org/drawingml/2006/main">
          <a:schemeClr val="bg2">
            <a:lumMod val="40000"/>
            <a:lumOff val="6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Age</a:t>
          </a:r>
        </a:p>
      </cdr:txBody>
    </cdr:sp>
  </cdr:relSizeAnchor>
</c:userShapes>
</file>

<file path=ppt/drawings/drawing3.xml><?xml version="1.0" encoding="utf-8"?>
<c:userShapes xmlns:c="http://schemas.openxmlformats.org/drawingml/2006/chart">
  <cdr:relSizeAnchor xmlns:cdr="http://schemas.openxmlformats.org/drawingml/2006/chartDrawing">
    <cdr:from>
      <cdr:x>0.5263</cdr:x>
      <cdr:y>0.38795</cdr:y>
    </cdr:from>
    <cdr:to>
      <cdr:x>0.61476</cdr:x>
      <cdr:y>0.48555</cdr:y>
    </cdr:to>
    <cdr:sp macro="" textlink="">
      <cdr:nvSpPr>
        <cdr:cNvPr id="2" name="Rectangle 1">
          <a:extLst xmlns:a="http://schemas.openxmlformats.org/drawingml/2006/main">
            <a:ext uri="{FF2B5EF4-FFF2-40B4-BE49-F238E27FC236}">
              <a16:creationId xmlns:a16="http://schemas.microsoft.com/office/drawing/2014/main" id="{D52611D8-CE86-D67F-E6F2-D5A63F6DBC20}"/>
            </a:ext>
          </a:extLst>
        </cdr:cNvPr>
        <cdr:cNvSpPr/>
      </cdr:nvSpPr>
      <cdr:spPr>
        <a:xfrm xmlns:a="http://schemas.openxmlformats.org/drawingml/2006/main">
          <a:off x="6288128" y="1881735"/>
          <a:ext cx="1056820" cy="473420"/>
        </a:xfrm>
        <a:prstGeom xmlns:a="http://schemas.openxmlformats.org/drawingml/2006/main" prst="rect">
          <a:avLst/>
        </a:prstGeom>
        <a:solidFill xmlns:a="http://schemas.openxmlformats.org/drawingml/2006/main">
          <a:schemeClr val="bg2">
            <a:lumMod val="40000"/>
            <a:lumOff val="6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Age</a:t>
          </a:r>
        </a:p>
      </cdr:txBody>
    </cdr:sp>
  </cdr:relSizeAnchor>
</c:userShapes>
</file>

<file path=ppt/drawings/drawing4.xml><?xml version="1.0" encoding="utf-8"?>
<c:userShapes xmlns:c="http://schemas.openxmlformats.org/drawingml/2006/chart">
  <cdr:relSizeAnchor xmlns:cdr="http://schemas.openxmlformats.org/drawingml/2006/chartDrawing">
    <cdr:from>
      <cdr:x>0.5263</cdr:x>
      <cdr:y>0.38795</cdr:y>
    </cdr:from>
    <cdr:to>
      <cdr:x>0.61476</cdr:x>
      <cdr:y>0.48555</cdr:y>
    </cdr:to>
    <cdr:sp macro="" textlink="">
      <cdr:nvSpPr>
        <cdr:cNvPr id="2" name="Rectangle 1">
          <a:extLst xmlns:a="http://schemas.openxmlformats.org/drawingml/2006/main">
            <a:ext uri="{FF2B5EF4-FFF2-40B4-BE49-F238E27FC236}">
              <a16:creationId xmlns:a16="http://schemas.microsoft.com/office/drawing/2014/main" id="{D52611D8-CE86-D67F-E6F2-D5A63F6DBC20}"/>
            </a:ext>
          </a:extLst>
        </cdr:cNvPr>
        <cdr:cNvSpPr/>
      </cdr:nvSpPr>
      <cdr:spPr>
        <a:xfrm xmlns:a="http://schemas.openxmlformats.org/drawingml/2006/main">
          <a:off x="6288128" y="1881735"/>
          <a:ext cx="1056820" cy="473420"/>
        </a:xfrm>
        <a:prstGeom xmlns:a="http://schemas.openxmlformats.org/drawingml/2006/main" prst="rect">
          <a:avLst/>
        </a:prstGeom>
        <a:solidFill xmlns:a="http://schemas.openxmlformats.org/drawingml/2006/main">
          <a:schemeClr val="bg2">
            <a:lumMod val="40000"/>
            <a:lumOff val="6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Age</a:t>
          </a:r>
        </a:p>
      </cdr:txBody>
    </cdr:sp>
  </cdr:relSizeAnchor>
</c:userShapes>
</file>

<file path=ppt/drawings/drawing5.xml><?xml version="1.0" encoding="utf-8"?>
<c:userShapes xmlns:c="http://schemas.openxmlformats.org/drawingml/2006/chart">
  <cdr:relSizeAnchor xmlns:cdr="http://schemas.openxmlformats.org/drawingml/2006/chartDrawing">
    <cdr:from>
      <cdr:x>0.56134</cdr:x>
      <cdr:y>0.53406</cdr:y>
    </cdr:from>
    <cdr:to>
      <cdr:x>0.73135</cdr:x>
      <cdr:y>0.70808</cdr:y>
    </cdr:to>
    <cdr:sp macro="" textlink="">
      <cdr:nvSpPr>
        <cdr:cNvPr id="3" name="Rectangle 2">
          <a:extLst xmlns:a="http://schemas.openxmlformats.org/drawingml/2006/main">
            <a:ext uri="{FF2B5EF4-FFF2-40B4-BE49-F238E27FC236}">
              <a16:creationId xmlns:a16="http://schemas.microsoft.com/office/drawing/2014/main" id="{09A8FBC1-CA7F-7CDE-6C95-C77061CAFC94}"/>
            </a:ext>
          </a:extLst>
        </cdr:cNvPr>
        <cdr:cNvSpPr/>
      </cdr:nvSpPr>
      <cdr:spPr>
        <a:xfrm xmlns:a="http://schemas.openxmlformats.org/drawingml/2006/main">
          <a:off x="3409408" y="2590459"/>
          <a:ext cx="1032584" cy="844103"/>
        </a:xfrm>
        <a:prstGeom xmlns:a="http://schemas.openxmlformats.org/drawingml/2006/main" prst="rect">
          <a:avLst/>
        </a:prstGeom>
        <a:noFill xmlns:a="http://schemas.openxmlformats.org/drawingml/2006/main"/>
        <a:ln xmlns:a="http://schemas.openxmlformats.org/drawingml/2006/main" w="31750">
          <a:solidFill>
            <a:schemeClr val="accent6">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558" cy="500936"/>
          </a:xfrm>
          <a:prstGeom prst="rect">
            <a:avLst/>
          </a:prstGeom>
        </p:spPr>
        <p:txBody>
          <a:bodyPr vert="horz" lIns="92423" tIns="46211" rIns="92423" bIns="46211" rtlCol="0"/>
          <a:lstStyle>
            <a:lvl1pPr algn="l">
              <a:defRPr sz="1200"/>
            </a:lvl1pPr>
          </a:lstStyle>
          <a:p>
            <a:endParaRPr lang="en-GB" dirty="0"/>
          </a:p>
        </p:txBody>
      </p:sp>
      <p:sp>
        <p:nvSpPr>
          <p:cNvPr id="3" name="Date Placeholder 2"/>
          <p:cNvSpPr>
            <a:spLocks noGrp="1"/>
          </p:cNvSpPr>
          <p:nvPr>
            <p:ph type="dt" sz="quarter" idx="1"/>
          </p:nvPr>
        </p:nvSpPr>
        <p:spPr>
          <a:xfrm>
            <a:off x="3902598" y="0"/>
            <a:ext cx="2985558" cy="500936"/>
          </a:xfrm>
          <a:prstGeom prst="rect">
            <a:avLst/>
          </a:prstGeom>
        </p:spPr>
        <p:txBody>
          <a:bodyPr vert="horz" lIns="92423" tIns="46211" rIns="92423" bIns="46211" rtlCol="0"/>
          <a:lstStyle>
            <a:lvl1pPr algn="r">
              <a:defRPr sz="1200"/>
            </a:lvl1pPr>
          </a:lstStyle>
          <a:p>
            <a:fld id="{9B41DF03-8371-4F7B-A7A5-12E77431B7FA}" type="datetimeFigureOut">
              <a:rPr lang="en-GB" smtClean="0"/>
              <a:pPr/>
              <a:t>24/09/2023</a:t>
            </a:fld>
            <a:endParaRPr lang="en-GB" dirty="0"/>
          </a:p>
        </p:txBody>
      </p:sp>
      <p:sp>
        <p:nvSpPr>
          <p:cNvPr id="4" name="Footer Placeholder 3"/>
          <p:cNvSpPr>
            <a:spLocks noGrp="1"/>
          </p:cNvSpPr>
          <p:nvPr>
            <p:ph type="ftr" sz="quarter" idx="2"/>
          </p:nvPr>
        </p:nvSpPr>
        <p:spPr>
          <a:xfrm>
            <a:off x="1" y="9516038"/>
            <a:ext cx="2985558" cy="500936"/>
          </a:xfrm>
          <a:prstGeom prst="rect">
            <a:avLst/>
          </a:prstGeom>
        </p:spPr>
        <p:txBody>
          <a:bodyPr vert="horz" lIns="92423" tIns="46211" rIns="92423" bIns="46211"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02598" y="9516038"/>
            <a:ext cx="2985558" cy="500936"/>
          </a:xfrm>
          <a:prstGeom prst="rect">
            <a:avLst/>
          </a:prstGeom>
        </p:spPr>
        <p:txBody>
          <a:bodyPr vert="horz" lIns="92423" tIns="46211" rIns="92423" bIns="46211" rtlCol="0" anchor="b"/>
          <a:lstStyle>
            <a:lvl1pPr algn="r">
              <a:defRPr sz="1200"/>
            </a:lvl1pPr>
          </a:lstStyle>
          <a:p>
            <a:fld id="{C50995AA-0DE5-4062-8F3C-8570E8EED814}" type="slidenum">
              <a:rPr lang="en-GB" smtClean="0"/>
              <a:pPr/>
              <a:t>‹#›</a:t>
            </a:fld>
            <a:endParaRPr lang="en-GB" dirty="0"/>
          </a:p>
        </p:txBody>
      </p:sp>
    </p:spTree>
    <p:extLst>
      <p:ext uri="{BB962C8B-B14F-4D97-AF65-F5344CB8AC3E}">
        <p14:creationId xmlns:p14="http://schemas.microsoft.com/office/powerpoint/2010/main" val="1710678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558" cy="500936"/>
          </a:xfrm>
          <a:prstGeom prst="rect">
            <a:avLst/>
          </a:prstGeom>
        </p:spPr>
        <p:txBody>
          <a:bodyPr vert="horz" lIns="92423" tIns="46211" rIns="92423" bIns="46211" rtlCol="0"/>
          <a:lstStyle>
            <a:lvl1pPr algn="l">
              <a:defRPr sz="1200"/>
            </a:lvl1pPr>
          </a:lstStyle>
          <a:p>
            <a:endParaRPr lang="en-GB" dirty="0"/>
          </a:p>
        </p:txBody>
      </p:sp>
      <p:sp>
        <p:nvSpPr>
          <p:cNvPr id="3" name="Date Placeholder 2"/>
          <p:cNvSpPr>
            <a:spLocks noGrp="1"/>
          </p:cNvSpPr>
          <p:nvPr>
            <p:ph type="dt" idx="1"/>
          </p:nvPr>
        </p:nvSpPr>
        <p:spPr>
          <a:xfrm>
            <a:off x="3902598" y="0"/>
            <a:ext cx="2985558" cy="500936"/>
          </a:xfrm>
          <a:prstGeom prst="rect">
            <a:avLst/>
          </a:prstGeom>
        </p:spPr>
        <p:txBody>
          <a:bodyPr vert="horz" lIns="92423" tIns="46211" rIns="92423" bIns="46211" rtlCol="0"/>
          <a:lstStyle>
            <a:lvl1pPr algn="r">
              <a:defRPr sz="1200"/>
            </a:lvl1pPr>
          </a:lstStyle>
          <a:p>
            <a:fld id="{ADED7C70-71C6-40E2-A8EE-F434C09B2AA0}" type="datetimeFigureOut">
              <a:rPr lang="en-GB" smtClean="0"/>
              <a:pPr/>
              <a:t>24/09/2023</a:t>
            </a:fld>
            <a:endParaRPr lang="en-GB" dirty="0"/>
          </a:p>
        </p:txBody>
      </p:sp>
      <p:sp>
        <p:nvSpPr>
          <p:cNvPr id="4" name="Slide Image Placeholder 3"/>
          <p:cNvSpPr>
            <a:spLocks noGrp="1" noRot="1" noChangeAspect="1"/>
          </p:cNvSpPr>
          <p:nvPr>
            <p:ph type="sldImg" idx="2"/>
          </p:nvPr>
        </p:nvSpPr>
        <p:spPr>
          <a:xfrm>
            <a:off x="104775" y="750888"/>
            <a:ext cx="6680200" cy="3757612"/>
          </a:xfrm>
          <a:prstGeom prst="rect">
            <a:avLst/>
          </a:prstGeom>
          <a:noFill/>
          <a:ln w="12700">
            <a:solidFill>
              <a:prstClr val="black"/>
            </a:solidFill>
          </a:ln>
        </p:spPr>
        <p:txBody>
          <a:bodyPr vert="horz" lIns="92423" tIns="46211" rIns="92423" bIns="46211" rtlCol="0" anchor="ctr"/>
          <a:lstStyle/>
          <a:p>
            <a:endParaRPr lang="en-GB" dirty="0"/>
          </a:p>
        </p:txBody>
      </p:sp>
      <p:sp>
        <p:nvSpPr>
          <p:cNvPr id="5" name="Notes Placeholder 4"/>
          <p:cNvSpPr>
            <a:spLocks noGrp="1"/>
          </p:cNvSpPr>
          <p:nvPr>
            <p:ph type="body" sz="quarter" idx="3"/>
          </p:nvPr>
        </p:nvSpPr>
        <p:spPr>
          <a:xfrm>
            <a:off x="688976" y="4758891"/>
            <a:ext cx="5511800" cy="4508421"/>
          </a:xfrm>
          <a:prstGeom prst="rect">
            <a:avLst/>
          </a:prstGeom>
        </p:spPr>
        <p:txBody>
          <a:bodyPr vert="horz" lIns="92423" tIns="46211" rIns="92423" bIns="462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6038"/>
            <a:ext cx="2985558" cy="500936"/>
          </a:xfrm>
          <a:prstGeom prst="rect">
            <a:avLst/>
          </a:prstGeom>
        </p:spPr>
        <p:txBody>
          <a:bodyPr vert="horz" lIns="92423" tIns="46211" rIns="92423" bIns="46211"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2598" y="9516038"/>
            <a:ext cx="2985558" cy="500936"/>
          </a:xfrm>
          <a:prstGeom prst="rect">
            <a:avLst/>
          </a:prstGeom>
        </p:spPr>
        <p:txBody>
          <a:bodyPr vert="horz" lIns="92423" tIns="46211" rIns="92423" bIns="46211" rtlCol="0" anchor="b"/>
          <a:lstStyle>
            <a:lvl1pPr algn="r">
              <a:defRPr sz="1200"/>
            </a:lvl1pPr>
          </a:lstStyle>
          <a:p>
            <a:fld id="{2B0EA460-87A8-4EC4-9CF5-107A85B66D77}" type="slidenum">
              <a:rPr lang="en-GB" smtClean="0"/>
              <a:pPr/>
              <a:t>‹#›</a:t>
            </a:fld>
            <a:endParaRPr lang="en-GB" dirty="0"/>
          </a:p>
        </p:txBody>
      </p:sp>
    </p:spTree>
    <p:extLst>
      <p:ext uri="{BB962C8B-B14F-4D97-AF65-F5344CB8AC3E}">
        <p14:creationId xmlns:p14="http://schemas.microsoft.com/office/powerpoint/2010/main" val="333637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EA460-87A8-4EC4-9CF5-107A85B66D7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20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13</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06950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14</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423711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15</a:t>
            </a:fld>
            <a:endParaRPr lang="en-GB" dirty="0"/>
          </a:p>
        </p:txBody>
      </p:sp>
    </p:spTree>
    <p:extLst>
      <p:ext uri="{BB962C8B-B14F-4D97-AF65-F5344CB8AC3E}">
        <p14:creationId xmlns:p14="http://schemas.microsoft.com/office/powerpoint/2010/main" val="128572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E0AFA-4CAF-401B-BDC4-1DC86FAC4AFC}" type="slidenum">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GB" sz="1200" dirty="0">
              <a:solidFill>
                <a:schemeClr val="tx1"/>
              </a:solidFill>
              <a:latin typeface="Century Gothic" panose="020B0502020202020204" pitchFamily="34" charset="0"/>
            </a:endParaRPr>
          </a:p>
          <a:p>
            <a:pPr algn="l"/>
            <a:r>
              <a:rPr lang="en-GB" sz="1200" dirty="0">
                <a:solidFill>
                  <a:schemeClr val="tx1"/>
                </a:solidFill>
                <a:latin typeface="Century Gothic" panose="020B0502020202020204" pitchFamily="34" charset="0"/>
              </a:rPr>
              <a:t>Note: For Portsmouth only add: This exercise was repeated for the bill impact attributed to water supply services only and again for sewage services only services (an additional exercise beyond what was prescribed by Ofwat).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3988757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EA460-87A8-4EC4-9CF5-107A85B66D7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8394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EA460-87A8-4EC4-9CF5-107A85B66D7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2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19</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560502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20</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326302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E0AFA-4CAF-401B-BDC4-1DC86FAC4AFC}" type="slidenum">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726331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EA460-87A8-4EC4-9CF5-107A85B66D7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25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Email reminders sent on 28</a:t>
            </a:r>
            <a:r>
              <a:rPr lang="en-GB" baseline="30000" dirty="0"/>
              <a:t>th</a:t>
            </a:r>
            <a:r>
              <a:rPr lang="en-GB" dirty="0"/>
              <a:t> July. Letter reminders sent on 7</a:t>
            </a:r>
            <a:r>
              <a:rPr lang="en-GB" baseline="30000" dirty="0"/>
              <a:t>th</a:t>
            </a:r>
            <a:r>
              <a:rPr lang="en-GB" dirty="0"/>
              <a:t> August</a:t>
            </a:r>
          </a:p>
        </p:txBody>
      </p:sp>
      <p:sp>
        <p:nvSpPr>
          <p:cNvPr id="4" name="Slide Number Placeholder 3"/>
          <p:cNvSpPr>
            <a:spLocks noGrp="1"/>
          </p:cNvSpPr>
          <p:nvPr>
            <p:ph type="sldNum" sz="quarter" idx="5"/>
          </p:nvPr>
        </p:nvSpPr>
        <p:spPr/>
        <p:txBody>
          <a:bodyPr/>
          <a:lstStyle/>
          <a:p>
            <a:fld id="{2B0EA460-87A8-4EC4-9CF5-107A85B66D77}" type="slidenum">
              <a:rPr lang="en-GB" smtClean="0"/>
              <a:pPr/>
              <a:t>4</a:t>
            </a:fld>
            <a:endParaRPr lang="en-GB" dirty="0"/>
          </a:p>
        </p:txBody>
      </p:sp>
    </p:spTree>
    <p:extLst>
      <p:ext uri="{BB962C8B-B14F-4D97-AF65-F5344CB8AC3E}">
        <p14:creationId xmlns:p14="http://schemas.microsoft.com/office/powerpoint/2010/main" val="1225313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23</a:t>
            </a:fld>
            <a:endParaRPr lang="en-GB" dirty="0"/>
          </a:p>
        </p:txBody>
      </p:sp>
    </p:spTree>
    <p:extLst>
      <p:ext uri="{BB962C8B-B14F-4D97-AF65-F5344CB8AC3E}">
        <p14:creationId xmlns:p14="http://schemas.microsoft.com/office/powerpoint/2010/main" val="288623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24</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404574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25</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647804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26</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616145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27</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582376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28</a:t>
            </a:fld>
            <a:endParaRPr lang="en-GB" dirty="0"/>
          </a:p>
        </p:txBody>
      </p:sp>
    </p:spTree>
    <p:extLst>
      <p:ext uri="{BB962C8B-B14F-4D97-AF65-F5344CB8AC3E}">
        <p14:creationId xmlns:p14="http://schemas.microsoft.com/office/powerpoint/2010/main" val="4127718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30</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579167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31</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832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32</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4221428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33</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33447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5</a:t>
            </a:fld>
            <a:endParaRPr lang="en-GB" dirty="0"/>
          </a:p>
        </p:txBody>
      </p:sp>
    </p:spTree>
    <p:extLst>
      <p:ext uri="{BB962C8B-B14F-4D97-AF65-F5344CB8AC3E}">
        <p14:creationId xmlns:p14="http://schemas.microsoft.com/office/powerpoint/2010/main" val="2516149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34</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475387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35</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2692456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36</a:t>
            </a:fld>
            <a:endParaRPr lang="en-GB" dirty="0"/>
          </a:p>
        </p:txBody>
      </p:sp>
    </p:spTree>
    <p:extLst>
      <p:ext uri="{BB962C8B-B14F-4D97-AF65-F5344CB8AC3E}">
        <p14:creationId xmlns:p14="http://schemas.microsoft.com/office/powerpoint/2010/main" val="415872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39</a:t>
            </a:fld>
            <a:endParaRPr lang="en-GB" dirty="0"/>
          </a:p>
        </p:txBody>
      </p:sp>
    </p:spTree>
    <p:extLst>
      <p:ext uri="{BB962C8B-B14F-4D97-AF65-F5344CB8AC3E}">
        <p14:creationId xmlns:p14="http://schemas.microsoft.com/office/powerpoint/2010/main" val="3118096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40</a:t>
            </a:fld>
            <a:endParaRPr lang="en-GB" dirty="0"/>
          </a:p>
        </p:txBody>
      </p:sp>
    </p:spTree>
    <p:extLst>
      <p:ext uri="{BB962C8B-B14F-4D97-AF65-F5344CB8AC3E}">
        <p14:creationId xmlns:p14="http://schemas.microsoft.com/office/powerpoint/2010/main" val="2793148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41</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870342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42</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3021191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43</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2247234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44</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077936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45</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3542313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6</a:t>
            </a:fld>
            <a:endParaRPr lang="en-GB" dirty="0"/>
          </a:p>
        </p:txBody>
      </p:sp>
    </p:spTree>
    <p:extLst>
      <p:ext uri="{BB962C8B-B14F-4D97-AF65-F5344CB8AC3E}">
        <p14:creationId xmlns:p14="http://schemas.microsoft.com/office/powerpoint/2010/main" val="3810614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46</a:t>
            </a:fld>
            <a:endParaRPr lang="en-GB" dirty="0"/>
          </a:p>
        </p:txBody>
      </p:sp>
    </p:spTree>
    <p:extLst>
      <p:ext uri="{BB962C8B-B14F-4D97-AF65-F5344CB8AC3E}">
        <p14:creationId xmlns:p14="http://schemas.microsoft.com/office/powerpoint/2010/main" val="2592573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r"/>
            <a:fld id="{2F0E0AFA-4CAF-401B-BDC4-1DC86FAC4AFC}" type="slidenum">
              <a:rPr lang="en-US" altLang="en-US" sz="1200">
                <a:solidFill>
                  <a:prstClr val="black"/>
                </a:solidFill>
              </a:rPr>
              <a:pPr algn="r"/>
              <a:t>47</a:t>
            </a:fld>
            <a:endParaRPr lang="en-US" alt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829703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62</a:t>
            </a:fld>
            <a:endParaRPr lang="en-GB" dirty="0"/>
          </a:p>
        </p:txBody>
      </p:sp>
    </p:spTree>
    <p:extLst>
      <p:ext uri="{BB962C8B-B14F-4D97-AF65-F5344CB8AC3E}">
        <p14:creationId xmlns:p14="http://schemas.microsoft.com/office/powerpoint/2010/main" val="2955730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4225" fontAlgn="base">
              <a:spcBef>
                <a:spcPct val="0"/>
              </a:spcBef>
              <a:spcAft>
                <a:spcPct val="0"/>
              </a:spcAft>
              <a:defRPr/>
            </a:pPr>
            <a:fld id="{E4864354-41BB-43E6-9352-0EE655DA0527}" type="slidenum">
              <a:rPr lang="en-US">
                <a:solidFill>
                  <a:prstClr val="black"/>
                </a:solidFill>
                <a:latin typeface="Calibri"/>
              </a:rPr>
              <a:pPr defTabSz="924225" fontAlgn="base">
                <a:spcBef>
                  <a:spcPct val="0"/>
                </a:spcBef>
                <a:spcAft>
                  <a:spcPct val="0"/>
                </a:spcAft>
                <a:defRPr/>
              </a:pPr>
              <a:t>64</a:t>
            </a:fld>
            <a:endParaRPr lang="en-US" dirty="0">
              <a:solidFill>
                <a:prstClr val="black"/>
              </a:solidFill>
              <a:latin typeface="Calibri"/>
            </a:endParaRPr>
          </a:p>
        </p:txBody>
      </p:sp>
      <p:sp>
        <p:nvSpPr>
          <p:cNvPr id="13315" name="Rectangle 2"/>
          <p:cNvSpPr>
            <a:spLocks noGrp="1" noRot="1" noChangeAspect="1" noChangeArrowheads="1" noTextEdit="1"/>
          </p:cNvSpPr>
          <p:nvPr>
            <p:ph type="sldImg"/>
          </p:nvPr>
        </p:nvSpPr>
        <p:spPr bwMode="auto">
          <a:xfrm>
            <a:off x="-550863" y="885825"/>
            <a:ext cx="7869238" cy="4427538"/>
          </a:xfrm>
          <a:noFill/>
          <a:ln>
            <a:solidFill>
              <a:srgbClr val="000000"/>
            </a:solidFill>
            <a:miter lim="800000"/>
            <a:headEnd/>
            <a:tailEnd/>
          </a:ln>
        </p:spPr>
      </p:sp>
      <p:sp>
        <p:nvSpPr>
          <p:cNvPr id="24580" name="Rectangle 3"/>
          <p:cNvSpPr>
            <a:spLocks noGrp="1" noChangeArrowheads="1"/>
          </p:cNvSpPr>
          <p:nvPr>
            <p:ph type="body" idx="1"/>
          </p:nvPr>
        </p:nvSpPr>
        <p:spPr bwMode="auto"/>
        <p:txBody>
          <a:bodyPr wrap="square" numCol="1" anchor="t" anchorCtr="0" compatLnSpc="1">
            <a:prstTxWarp prst="textNoShape">
              <a:avLst/>
            </a:prstTxWarp>
          </a:bodyPr>
          <a:lstStyle/>
          <a:p>
            <a:pPr>
              <a:defRPr/>
            </a:pPr>
            <a:endParaRPr lang="en-GB" sz="14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85506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E0AFA-4CAF-401B-BDC4-1DC86FAC4AFC}" type="slidenum">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85836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E0AFA-4CAF-401B-BDC4-1DC86FAC4AFC}" type="slidenum">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861257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9</a:t>
            </a:fld>
            <a:endParaRPr lang="en-GB" dirty="0"/>
          </a:p>
        </p:txBody>
      </p:sp>
    </p:spTree>
    <p:extLst>
      <p:ext uri="{BB962C8B-B14F-4D97-AF65-F5344CB8AC3E}">
        <p14:creationId xmlns:p14="http://schemas.microsoft.com/office/powerpoint/2010/main" val="2624846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E0AFA-4CAF-401B-BDC4-1DC86FAC4AFC}" type="slidenum">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95098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658" y="11321841"/>
            <a:ext cx="2970362" cy="5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3" tIns="46211" rIns="92423" bIns="46211" anchor="b"/>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E0AFA-4CAF-401B-BDC4-1DC86FAC4AFC}" type="slidenum">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latin typeface="Century Gothic" panose="020B0502020202020204" pitchFamily="34" charset="0"/>
              </a:rPr>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68968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upload.wikimedia.org/wikipedia/commons/9/97/The_Earth_seen_from_Apollo_17.jpg" TargetMode="External"/><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bluemarbleresearch.co.uk/"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upload.wikimedia.org/wikipedia/commons/9/97/The_Earth_seen_from_Apollo_17.jpg" TargetMode="External"/><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bluemarbleresearch.co.uk/"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upload.wikimedia.org/wikipedia/commons/9/97/The_Earth_seen_from_Apollo_17.jpg" TargetMode="External"/><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bluemarbleresearch.co.uk/" TargetMode="Externa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upload.wikimedia.org/wikipedia/commons/9/97/The_Earth_seen_from_Apollo_17.jpg" TargetMode="External"/><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bluemarbleresearch.co.uk/"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upload.wikimedia.org/wikipedia/commons/9/97/The_Earth_seen_from_Apollo_17.jpg" TargetMode="External"/><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bluemarbleresearch.co.uk/" TargetMode="Externa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407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2F4A4AA-605D-42BB-AE0F-306864A0F86B}"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110162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ubheadin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Tree>
    <p:extLst>
      <p:ext uri="{BB962C8B-B14F-4D97-AF65-F5344CB8AC3E}">
        <p14:creationId xmlns:p14="http://schemas.microsoft.com/office/powerpoint/2010/main" val="4098853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A5BD6-8FD9-0B5B-D7DA-54A7E4451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CBD1D8-71F1-70AF-FBD8-E7044A8EFF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827B9D-3CF8-D13F-F9FF-853DBDEFF869}"/>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5" name="Footer Placeholder 4">
            <a:extLst>
              <a:ext uri="{FF2B5EF4-FFF2-40B4-BE49-F238E27FC236}">
                <a16:creationId xmlns:a16="http://schemas.microsoft.com/office/drawing/2014/main" id="{9D023BAA-9464-DFCD-1539-375215E380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930B19-18FD-4D39-82E9-7C687C84908B}"/>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21046324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BD20A-57D8-7BE4-45EE-90EA14BFF6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FCBBC8-0635-4212-3FCA-EC54A37E1C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FF7488-2C95-01E1-0BE6-8DA98FDC8F54}"/>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5" name="Footer Placeholder 4">
            <a:extLst>
              <a:ext uri="{FF2B5EF4-FFF2-40B4-BE49-F238E27FC236}">
                <a16:creationId xmlns:a16="http://schemas.microsoft.com/office/drawing/2014/main" id="{8FE0C19A-22C2-F328-C5CE-2736CF61A1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273AE-612A-468D-B836-029F7517A800}"/>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14793896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08947-4F26-FE35-715B-DDEE275470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5823E7-9C22-3104-0A79-140A3362F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26396D-A3E5-EB88-5C23-702450E1B921}"/>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5" name="Footer Placeholder 4">
            <a:extLst>
              <a:ext uri="{FF2B5EF4-FFF2-40B4-BE49-F238E27FC236}">
                <a16:creationId xmlns:a16="http://schemas.microsoft.com/office/drawing/2014/main" id="{4D635024-BD37-74DF-A229-CAFBB3070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91B24-37B2-C5D6-9C8F-8DA09836C203}"/>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1132382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AE2E-44FC-EEF1-38D1-351C78D060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6A587B-A533-CF12-36E9-E9F0F85D32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9A6F52-D9BD-0003-6106-734E07D274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E3967E-6004-0BB9-A599-069BFFAB5CA4}"/>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6" name="Footer Placeholder 5">
            <a:extLst>
              <a:ext uri="{FF2B5EF4-FFF2-40B4-BE49-F238E27FC236}">
                <a16:creationId xmlns:a16="http://schemas.microsoft.com/office/drawing/2014/main" id="{082AE7A3-C571-0861-ED95-430373995D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BDA49D-EBAA-694F-DEC0-B77DC798C9B8}"/>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3551288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0B04A-3CE3-FC6C-0265-131FCA6667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B40339-7EF8-4F36-B94C-F7DFD2C83F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46850B-6579-6C40-A38A-52C244F1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A62159-EBFD-BE66-B5DF-357383455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A591A4-3F94-41D1-F6E6-C68D9AC578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4898E1-184F-57ED-EDB3-74E75FED7068}"/>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8" name="Footer Placeholder 7">
            <a:extLst>
              <a:ext uri="{FF2B5EF4-FFF2-40B4-BE49-F238E27FC236}">
                <a16:creationId xmlns:a16="http://schemas.microsoft.com/office/drawing/2014/main" id="{F950E3FB-EAD0-9DC1-FF8E-80DFE38F3C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7DB9AD-BCCA-2A0F-C247-00BFF3B8439A}"/>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3559301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F817-E497-D6A4-50CF-F648210D73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7D83628-BBE1-FD52-B103-8F6F06839B87}"/>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4" name="Footer Placeholder 3">
            <a:extLst>
              <a:ext uri="{FF2B5EF4-FFF2-40B4-BE49-F238E27FC236}">
                <a16:creationId xmlns:a16="http://schemas.microsoft.com/office/drawing/2014/main" id="{2135CBE4-323E-0F5C-5C69-6B3299575E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396AC4D-CB06-472F-55D9-35F8177CB719}"/>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29005403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08DB9-546A-F601-1300-94F9E7AF705E}"/>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3" name="Footer Placeholder 2">
            <a:extLst>
              <a:ext uri="{FF2B5EF4-FFF2-40B4-BE49-F238E27FC236}">
                <a16:creationId xmlns:a16="http://schemas.microsoft.com/office/drawing/2014/main" id="{F948E3EB-42EE-55B2-C1DF-F7B4C62206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3129753-8BF5-9C27-DD58-C138D250ED75}"/>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42551979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1458-6852-C1C9-7030-56EAC4A30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BC3DE2-5758-00E2-2963-87CF9440BB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2649BF-0DA9-D7D2-CD81-90376946E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2CB8D-B5CB-2CA5-4BA4-88828D0E2695}"/>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6" name="Footer Placeholder 5">
            <a:extLst>
              <a:ext uri="{FF2B5EF4-FFF2-40B4-BE49-F238E27FC236}">
                <a16:creationId xmlns:a16="http://schemas.microsoft.com/office/drawing/2014/main" id="{517D2BDB-A34C-F3CB-28F3-C0D499968F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13DF5E-0798-D3F1-CF40-DDF0372C220B}"/>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17816428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1B19-2563-47F1-03F6-257F763A9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0F125A-9602-D1EF-086F-397C4E020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FA6DF7-AD9D-2A37-F134-3A6801BF1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4EEDC-B21E-7CE5-39E4-F68E566F670C}"/>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6" name="Footer Placeholder 5">
            <a:extLst>
              <a:ext uri="{FF2B5EF4-FFF2-40B4-BE49-F238E27FC236}">
                <a16:creationId xmlns:a16="http://schemas.microsoft.com/office/drawing/2014/main" id="{EBD1B19D-A430-38FA-5C71-C7596EEDF6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744243-2DD0-EFA8-89C8-28FD85FAABDF}"/>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138912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D74D8A4-8410-4017-BC31-A732F2DCDC47}"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627733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6921-FADC-E836-26C8-440CF7B7D9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8F8190-644E-33C8-3FF6-7AEBD35B7D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39D576-4F5F-DFF5-E623-7FE74EF01E95}"/>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5" name="Footer Placeholder 4">
            <a:extLst>
              <a:ext uri="{FF2B5EF4-FFF2-40B4-BE49-F238E27FC236}">
                <a16:creationId xmlns:a16="http://schemas.microsoft.com/office/drawing/2014/main" id="{61FAA84E-6F87-9502-F574-630323B96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4160F6-810E-E2D3-BCAF-98038EC3EA52}"/>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4837791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137698-4FD3-47CD-DEC6-E5C7F9B66F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5C7D06-FC68-74CF-3259-887596746B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C788A5-9740-3BF3-17B5-1B189ED627AC}"/>
              </a:ext>
            </a:extLst>
          </p:cNvPr>
          <p:cNvSpPr>
            <a:spLocks noGrp="1"/>
          </p:cNvSpPr>
          <p:nvPr>
            <p:ph type="dt" sz="half" idx="10"/>
          </p:nvPr>
        </p:nvSpPr>
        <p:spPr/>
        <p:txBody>
          <a:bodyPr/>
          <a:lstStyle/>
          <a:p>
            <a:fld id="{928230CF-E8D3-4F6C-8F7E-510431B0FE98}" type="datetimeFigureOut">
              <a:rPr lang="en-GB" smtClean="0"/>
              <a:t>22/09/2023</a:t>
            </a:fld>
            <a:endParaRPr lang="en-GB"/>
          </a:p>
        </p:txBody>
      </p:sp>
      <p:sp>
        <p:nvSpPr>
          <p:cNvPr id="5" name="Footer Placeholder 4">
            <a:extLst>
              <a:ext uri="{FF2B5EF4-FFF2-40B4-BE49-F238E27FC236}">
                <a16:creationId xmlns:a16="http://schemas.microsoft.com/office/drawing/2014/main" id="{9A0A878C-D697-A63C-AD6F-76F78A850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6F00E9-03F9-A5F5-6C11-8B6378B03300}"/>
              </a:ext>
            </a:extLst>
          </p:cNvPr>
          <p:cNvSpPr>
            <a:spLocks noGrp="1"/>
          </p:cNvSpPr>
          <p:nvPr>
            <p:ph type="sldNum" sz="quarter" idx="12"/>
          </p:nvPr>
        </p:nvSpPr>
        <p:spPr/>
        <p:txBody>
          <a:bodyPr/>
          <a:lstStyle/>
          <a:p>
            <a:fld id="{97E14D7C-9FFD-4974-B0B0-83466E0C065C}" type="slidenum">
              <a:rPr lang="en-GB" smtClean="0"/>
              <a:t>‹#›</a:t>
            </a:fld>
            <a:endParaRPr lang="en-GB"/>
          </a:p>
        </p:txBody>
      </p:sp>
    </p:spTree>
    <p:extLst>
      <p:ext uri="{BB962C8B-B14F-4D97-AF65-F5344CB8AC3E}">
        <p14:creationId xmlns:p14="http://schemas.microsoft.com/office/powerpoint/2010/main" val="177384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5390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8"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0"/>
          </p:nvPr>
        </p:nvSpPr>
        <p:spPr>
          <a:xfrm>
            <a:off x="4662311" y="6347222"/>
            <a:ext cx="2844800" cy="365522"/>
          </a:xfrm>
          <a:prstGeom prst="rect">
            <a:avLst/>
          </a:prstGeom>
        </p:spPr>
        <p:txBody>
          <a:bodyPr/>
          <a:lstStyle>
            <a:lvl1pPr algn="ctr" fontAlgn="auto">
              <a:spcBef>
                <a:spcPts val="0"/>
              </a:spcBef>
              <a:spcAft>
                <a:spcPts val="0"/>
              </a:spcAft>
              <a:defRPr>
                <a:latin typeface="+mn-lt"/>
                <a:cs typeface="+mn-cs"/>
              </a:defRPr>
            </a:lvl1pPr>
          </a:lstStyle>
          <a:p>
            <a:pPr>
              <a:defRPr/>
            </a:pPr>
            <a:fld id="{41A38E25-AC8E-48A0-999D-541F19B88CF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930060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D28CB5-C03A-46BC-AD31-F64E7C5E2242}" type="slidenum">
              <a:rPr lang="en-GB" smtClean="0"/>
              <a:pPr/>
              <a:t>‹#›</a:t>
            </a:fld>
            <a:endParaRPr lang="en-GB" dirty="0"/>
          </a:p>
        </p:txBody>
      </p:sp>
    </p:spTree>
    <p:extLst>
      <p:ext uri="{BB962C8B-B14F-4D97-AF65-F5344CB8AC3E}">
        <p14:creationId xmlns:p14="http://schemas.microsoft.com/office/powerpoint/2010/main" val="4282240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headin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Tree>
    <p:extLst>
      <p:ext uri="{BB962C8B-B14F-4D97-AF65-F5344CB8AC3E}">
        <p14:creationId xmlns:p14="http://schemas.microsoft.com/office/powerpoint/2010/main" val="1210014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99CA-5B69-4955-931B-F77D0C11A437}"/>
              </a:ext>
            </a:extLst>
          </p:cNvPr>
          <p:cNvSpPr>
            <a:spLocks noGrp="1"/>
          </p:cNvSpPr>
          <p:nvPr>
            <p:ph type="ctrTitle"/>
          </p:nvPr>
        </p:nvSpPr>
        <p:spPr>
          <a:xfrm>
            <a:off x="1524000" y="1122363"/>
            <a:ext cx="9144000" cy="2387600"/>
          </a:xfrm>
        </p:spPr>
        <p:txBody>
          <a:bodyPr anchor="b">
            <a:noAutofit/>
          </a:bodyPr>
          <a:lstStyle>
            <a:lvl1pPr algn="ctr">
              <a:defRPr sz="6000">
                <a:latin typeface="Century Gothic" panose="020B0502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3B68537-D96C-4460-A9D3-D376AC39A489}"/>
              </a:ext>
            </a:extLst>
          </p:cNvPr>
          <p:cNvSpPr>
            <a:spLocks noGrp="1"/>
          </p:cNvSpPr>
          <p:nvPr>
            <p:ph type="subTitle" idx="1"/>
          </p:nvPr>
        </p:nvSpPr>
        <p:spPr>
          <a:xfrm>
            <a:off x="1524000" y="3602038"/>
            <a:ext cx="9144000" cy="1655762"/>
          </a:xfrm>
        </p:spPr>
        <p:txBody>
          <a:bodyPr>
            <a:noAutofit/>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80446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07C424-49F5-4136-804A-FEFC43E529C7}"/>
              </a:ext>
            </a:extLst>
          </p:cNvPr>
          <p:cNvSpPr>
            <a:spLocks noGrp="1"/>
          </p:cNvSpPr>
          <p:nvPr>
            <p:ph type="pic" sz="quarter" idx="14"/>
          </p:nvPr>
        </p:nvSpPr>
        <p:spPr>
          <a:xfrm>
            <a:off x="0" y="0"/>
            <a:ext cx="12192000" cy="6858000"/>
          </a:xfrm>
        </p:spPr>
        <p:txBody>
          <a:bodyPr/>
          <a:lstStyle/>
          <a:p>
            <a:r>
              <a:rPr lang="en-US" dirty="0"/>
              <a:t>Click icon to add picture</a:t>
            </a:r>
            <a:endParaRPr lang="en-GB" dirty="0"/>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0" y="1978424"/>
            <a:ext cx="12192000" cy="989217"/>
          </a:xfrm>
          <a:solidFill>
            <a:srgbClr val="4BACC6">
              <a:alpha val="69020"/>
            </a:srgbClr>
          </a:solidFill>
        </p:spPr>
        <p:txBody>
          <a:bodyPr anchor="ctr">
            <a:noAutofit/>
          </a:bodyPr>
          <a:lstStyle>
            <a:lvl1pPr marL="0" indent="0">
              <a:buNone/>
              <a:defRPr sz="4000" b="1">
                <a:solidFill>
                  <a:schemeClr val="bg1"/>
                </a:solidFill>
              </a:defRPr>
            </a:lvl1pPr>
          </a:lstStyle>
          <a:p>
            <a:pPr lvl="0"/>
            <a:r>
              <a:rPr lang="en-US"/>
              <a:t>Subsection heading</a:t>
            </a:r>
            <a:endParaRPr lang="en-GB"/>
          </a:p>
        </p:txBody>
      </p:sp>
    </p:spTree>
    <p:extLst>
      <p:ext uri="{BB962C8B-B14F-4D97-AF65-F5344CB8AC3E}">
        <p14:creationId xmlns:p14="http://schemas.microsoft.com/office/powerpoint/2010/main" val="2355438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3C7E4B0-D688-4E4A-9392-6BD38D910E07}"/>
              </a:ext>
            </a:extLst>
          </p:cNvPr>
          <p:cNvSpPr>
            <a:spLocks noGrp="1"/>
          </p:cNvSpPr>
          <p:nvPr>
            <p:ph type="pic" sz="quarter" idx="11"/>
          </p:nvPr>
        </p:nvSpPr>
        <p:spPr>
          <a:xfrm>
            <a:off x="0" y="0"/>
            <a:ext cx="7694613" cy="6858000"/>
          </a:xfrm>
        </p:spPr>
        <p:txBody>
          <a:bodyPr>
            <a:noAutofit/>
          </a:bodyPr>
          <a:lstStyle/>
          <a:p>
            <a:r>
              <a:rPr lang="en-US" dirty="0"/>
              <a:t>Click icon to add picture</a:t>
            </a:r>
            <a:endParaRPr lang="en-GB" dirty="0"/>
          </a:p>
        </p:txBody>
      </p:sp>
      <p:sp>
        <p:nvSpPr>
          <p:cNvPr id="8" name="Rectangle 7">
            <a:extLst>
              <a:ext uri="{FF2B5EF4-FFF2-40B4-BE49-F238E27FC236}">
                <a16:creationId xmlns:a16="http://schemas.microsoft.com/office/drawing/2014/main" id="{CF80B7F7-BF06-4EB2-9749-8F6DBFD2C0BC}"/>
              </a:ext>
            </a:extLst>
          </p:cNvPr>
          <p:cNvSpPr/>
          <p:nvPr userDrawn="1"/>
        </p:nvSpPr>
        <p:spPr>
          <a:xfrm>
            <a:off x="7693890" y="0"/>
            <a:ext cx="4498109" cy="6857999"/>
          </a:xfrm>
          <a:prstGeom prst="rect">
            <a:avLst/>
          </a:prstGeom>
          <a:solidFill>
            <a:srgbClr val="314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F824A364-085C-4E6E-9F35-EB293E140D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4582" y="5735041"/>
            <a:ext cx="2087418" cy="1086142"/>
          </a:xfrm>
          <a:prstGeom prst="rect">
            <a:avLst/>
          </a:prstGeom>
        </p:spPr>
      </p:pic>
      <p:sp>
        <p:nvSpPr>
          <p:cNvPr id="4" name="Text Placeholder 3">
            <a:extLst>
              <a:ext uri="{FF2B5EF4-FFF2-40B4-BE49-F238E27FC236}">
                <a16:creationId xmlns:a16="http://schemas.microsoft.com/office/drawing/2014/main" id="{1B60A7B9-540D-47B2-8F00-97D551519D44}"/>
              </a:ext>
            </a:extLst>
          </p:cNvPr>
          <p:cNvSpPr>
            <a:spLocks noGrp="1"/>
          </p:cNvSpPr>
          <p:nvPr>
            <p:ph type="body" sz="quarter" idx="10"/>
          </p:nvPr>
        </p:nvSpPr>
        <p:spPr>
          <a:xfrm>
            <a:off x="7693891" y="1974272"/>
            <a:ext cx="4498109" cy="2909454"/>
          </a:xfrm>
        </p:spPr>
        <p:txBody>
          <a:bodyPr anchor="ctr">
            <a:noAutofit/>
          </a:bodyPr>
          <a:lstStyle>
            <a:lvl1pPr marL="0" indent="0" algn="ctr">
              <a:buNone/>
              <a:defRPr sz="5400" b="1">
                <a:solidFill>
                  <a:schemeClr val="bg1"/>
                </a:solidFill>
                <a:latin typeface="Century Gothic" panose="020B0502020202020204" pitchFamily="34" charset="0"/>
              </a:defRPr>
            </a:lvl1pPr>
            <a:lvl2pPr>
              <a:defRPr sz="1800">
                <a:solidFill>
                  <a:schemeClr val="bg1"/>
                </a:solidFill>
                <a:latin typeface="Century Gothic" panose="020B0502020202020204" pitchFamily="34" charset="0"/>
              </a:defRPr>
            </a:lvl2pPr>
            <a:lvl3pPr>
              <a:defRPr sz="1600">
                <a:solidFill>
                  <a:schemeClr val="bg1"/>
                </a:solidFill>
                <a:latin typeface="Century Gothic" panose="020B0502020202020204" pitchFamily="34" charset="0"/>
              </a:defRPr>
            </a:lvl3pPr>
            <a:lvl4pPr>
              <a:defRPr sz="1400">
                <a:solidFill>
                  <a:schemeClr val="bg1"/>
                </a:solidFill>
                <a:latin typeface="Century Gothic" panose="020B0502020202020204" pitchFamily="34" charset="0"/>
              </a:defRPr>
            </a:lvl4pPr>
            <a:lvl5pPr>
              <a:defRPr sz="1400">
                <a:solidFill>
                  <a:schemeClr val="bg1"/>
                </a:solidFill>
                <a:latin typeface="Century Gothic" panose="020B0502020202020204" pitchFamily="34" charset="0"/>
              </a:defRPr>
            </a:lvl5pPr>
          </a:lstStyle>
          <a:p>
            <a:pPr lvl="0"/>
            <a:r>
              <a:rPr lang="en-US"/>
              <a:t>Click to edit Master text styles</a:t>
            </a:r>
          </a:p>
        </p:txBody>
      </p:sp>
      <p:sp>
        <p:nvSpPr>
          <p:cNvPr id="10" name="Text Placeholder 10">
            <a:extLst>
              <a:ext uri="{FF2B5EF4-FFF2-40B4-BE49-F238E27FC236}">
                <a16:creationId xmlns:a16="http://schemas.microsoft.com/office/drawing/2014/main" id="{89DC6C8E-4E40-4F47-9A18-5DB55462CEC1}"/>
              </a:ext>
            </a:extLst>
          </p:cNvPr>
          <p:cNvSpPr>
            <a:spLocks noGrp="1"/>
          </p:cNvSpPr>
          <p:nvPr>
            <p:ph type="body" sz="quarter" idx="14" hasCustomPrompt="1"/>
          </p:nvPr>
        </p:nvSpPr>
        <p:spPr>
          <a:xfrm>
            <a:off x="190500" y="6365875"/>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Tree>
    <p:extLst>
      <p:ext uri="{BB962C8B-B14F-4D97-AF65-F5344CB8AC3E}">
        <p14:creationId xmlns:p14="http://schemas.microsoft.com/office/powerpoint/2010/main" val="222855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lus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7F16AC-D0C9-40AE-AB47-3985377D459D}"/>
              </a:ext>
            </a:extLst>
          </p:cNvPr>
          <p:cNvSpPr>
            <a:spLocks noGrp="1"/>
          </p:cNvSpPr>
          <p:nvPr>
            <p:ph type="pic" sz="quarter" idx="10"/>
          </p:nvPr>
        </p:nvSpPr>
        <p:spPr>
          <a:xfrm>
            <a:off x="9036" y="505750"/>
            <a:ext cx="4125912" cy="6352249"/>
          </a:xfrm>
        </p:spPr>
        <p:txBody>
          <a:bodyPr>
            <a:noAutofit/>
          </a:bodyPr>
          <a:lstStyle/>
          <a:p>
            <a:r>
              <a:rPr lang="en-US" dirty="0"/>
              <a:t>Click icon to add picture</a:t>
            </a:r>
            <a:endParaRPr lang="en-GB" dirty="0"/>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4356100" y="828675"/>
            <a:ext cx="7566025" cy="5267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Text Placeholder 3">
            <a:extLst>
              <a:ext uri="{FF2B5EF4-FFF2-40B4-BE49-F238E27FC236}">
                <a16:creationId xmlns:a16="http://schemas.microsoft.com/office/drawing/2014/main" id="{C04D328D-AD90-4C7D-A0A9-71B8C99950B5}"/>
              </a:ext>
            </a:extLst>
          </p:cNvPr>
          <p:cNvSpPr>
            <a:spLocks noGrp="1"/>
          </p:cNvSpPr>
          <p:nvPr>
            <p:ph type="body" sz="quarter" idx="12"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12" name="Text Placeholder 10">
            <a:extLst>
              <a:ext uri="{FF2B5EF4-FFF2-40B4-BE49-F238E27FC236}">
                <a16:creationId xmlns:a16="http://schemas.microsoft.com/office/drawing/2014/main" id="{EAE2503F-3BA2-4CCA-A417-8EC1F9A8E9DC}"/>
              </a:ext>
            </a:extLst>
          </p:cNvPr>
          <p:cNvSpPr>
            <a:spLocks noGrp="1"/>
          </p:cNvSpPr>
          <p:nvPr>
            <p:ph type="body" sz="quarter" idx="14" hasCustomPrompt="1"/>
          </p:nvPr>
        </p:nvSpPr>
        <p:spPr>
          <a:xfrm>
            <a:off x="104238" y="6417632"/>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
        <p:nvSpPr>
          <p:cNvPr id="2" name="TextBox 1">
            <a:extLst>
              <a:ext uri="{FF2B5EF4-FFF2-40B4-BE49-F238E27FC236}">
                <a16:creationId xmlns:a16="http://schemas.microsoft.com/office/drawing/2014/main" id="{1AAAB81B-C27E-873C-0F0F-449A1C06A2E2}"/>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61617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plus imag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7F16AC-D0C9-40AE-AB47-3985377D459D}"/>
              </a:ext>
            </a:extLst>
          </p:cNvPr>
          <p:cNvSpPr>
            <a:spLocks noGrp="1"/>
          </p:cNvSpPr>
          <p:nvPr>
            <p:ph type="pic" sz="quarter" idx="10"/>
          </p:nvPr>
        </p:nvSpPr>
        <p:spPr>
          <a:xfrm>
            <a:off x="8066098" y="505750"/>
            <a:ext cx="4125912" cy="6352249"/>
          </a:xfrm>
        </p:spPr>
        <p:txBody>
          <a:bodyPr>
            <a:noAutofit/>
          </a:bodyPr>
          <a:lstStyle/>
          <a:p>
            <a:r>
              <a:rPr lang="en-US" dirty="0"/>
              <a:t>Click icon to add picture</a:t>
            </a:r>
            <a:endParaRPr lang="en-GB" dirty="0"/>
          </a:p>
        </p:txBody>
      </p:sp>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249933" y="828675"/>
            <a:ext cx="7566025" cy="5267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Text Placeholder 3">
            <a:extLst>
              <a:ext uri="{FF2B5EF4-FFF2-40B4-BE49-F238E27FC236}">
                <a16:creationId xmlns:a16="http://schemas.microsoft.com/office/drawing/2014/main" id="{5922FA7F-D7DD-4FD8-BA88-34EC0321CBCF}"/>
              </a:ext>
            </a:extLst>
          </p:cNvPr>
          <p:cNvSpPr>
            <a:spLocks noGrp="1"/>
          </p:cNvSpPr>
          <p:nvPr>
            <p:ph type="body" sz="quarter" idx="12"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12" name="Text Placeholder 10">
            <a:extLst>
              <a:ext uri="{FF2B5EF4-FFF2-40B4-BE49-F238E27FC236}">
                <a16:creationId xmlns:a16="http://schemas.microsoft.com/office/drawing/2014/main" id="{174F7D77-E828-4C82-AA77-D421FB800B7C}"/>
              </a:ext>
            </a:extLst>
          </p:cNvPr>
          <p:cNvSpPr>
            <a:spLocks noGrp="1"/>
          </p:cNvSpPr>
          <p:nvPr>
            <p:ph type="body" sz="quarter" idx="14" hasCustomPrompt="1"/>
          </p:nvPr>
        </p:nvSpPr>
        <p:spPr>
          <a:xfrm>
            <a:off x="8169922" y="6417632"/>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
        <p:nvSpPr>
          <p:cNvPr id="2" name="TextBox 1">
            <a:extLst>
              <a:ext uri="{FF2B5EF4-FFF2-40B4-BE49-F238E27FC236}">
                <a16:creationId xmlns:a16="http://schemas.microsoft.com/office/drawing/2014/main" id="{7EC61F2D-7F67-1F60-CEA2-57ABD5FE4AB4}"/>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94633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A223CAD-4DC2-4020-84BD-7083824C225F}"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03794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
        <p:nvSpPr>
          <p:cNvPr id="2" name="TextBox 1">
            <a:extLst>
              <a:ext uri="{FF2B5EF4-FFF2-40B4-BE49-F238E27FC236}">
                <a16:creationId xmlns:a16="http://schemas.microsoft.com/office/drawing/2014/main" id="{F4B97292-1DCF-B773-083D-D669E1EFBD73}"/>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02550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6096000" y="828675"/>
            <a:ext cx="5826125" cy="5267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828675"/>
            <a:ext cx="5826125" cy="5267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2" name="TextBox 1">
            <a:extLst>
              <a:ext uri="{FF2B5EF4-FFF2-40B4-BE49-F238E27FC236}">
                <a16:creationId xmlns:a16="http://schemas.microsoft.com/office/drawing/2014/main" id="{E7D6CE30-9FAF-DC45-A404-EF0196C00D3D}"/>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19936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blocks with headings">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3" name="Text Placeholder 2">
            <a:extLst>
              <a:ext uri="{FF2B5EF4-FFF2-40B4-BE49-F238E27FC236}">
                <a16:creationId xmlns:a16="http://schemas.microsoft.com/office/drawing/2014/main" id="{7F871311-E656-4F7D-B834-1DD168A31647}"/>
              </a:ext>
            </a:extLst>
          </p:cNvPr>
          <p:cNvSpPr>
            <a:spLocks noGrp="1"/>
          </p:cNvSpPr>
          <p:nvPr>
            <p:ph type="body" sz="quarter" idx="14"/>
          </p:nvPr>
        </p:nvSpPr>
        <p:spPr>
          <a:xfrm>
            <a:off x="442912" y="1834702"/>
            <a:ext cx="5203343" cy="636732"/>
          </a:xfrm>
        </p:spPr>
        <p:txBody>
          <a:bodyPr>
            <a:noAutofit/>
          </a:bodyPr>
          <a:lstStyle>
            <a:lvl1pPr marL="0" indent="0">
              <a:buNone/>
              <a:defRPr sz="1600"/>
            </a:lvl1pPr>
          </a:lstStyle>
          <a:p>
            <a:pPr lvl="0"/>
            <a:r>
              <a:rPr lang="en-US"/>
              <a:t>Click to edit Master text styles</a:t>
            </a:r>
          </a:p>
        </p:txBody>
      </p:sp>
      <p:sp>
        <p:nvSpPr>
          <p:cNvPr id="9" name="Text Placeholder 2">
            <a:extLst>
              <a:ext uri="{FF2B5EF4-FFF2-40B4-BE49-F238E27FC236}">
                <a16:creationId xmlns:a16="http://schemas.microsoft.com/office/drawing/2014/main" id="{7694B373-CD5E-492B-9D26-31B154FA20F2}"/>
              </a:ext>
            </a:extLst>
          </p:cNvPr>
          <p:cNvSpPr>
            <a:spLocks noGrp="1"/>
          </p:cNvSpPr>
          <p:nvPr>
            <p:ph type="body" sz="quarter" idx="15"/>
          </p:nvPr>
        </p:nvSpPr>
        <p:spPr>
          <a:xfrm>
            <a:off x="6871388" y="1834702"/>
            <a:ext cx="5203343" cy="636732"/>
          </a:xfrm>
        </p:spPr>
        <p:txBody>
          <a:bodyPr>
            <a:noAutofit/>
          </a:bodyPr>
          <a:lstStyle>
            <a:lvl1pPr marL="0" indent="0">
              <a:buNone/>
              <a:defRPr sz="1600"/>
            </a:lvl1pPr>
          </a:lstStyle>
          <a:p>
            <a:pPr lvl="0"/>
            <a:r>
              <a:rPr lang="en-US"/>
              <a:t>Click to edit Master text styles</a:t>
            </a:r>
          </a:p>
        </p:txBody>
      </p:sp>
      <p:sp>
        <p:nvSpPr>
          <p:cNvPr id="21" name="Text Placeholder 2">
            <a:extLst>
              <a:ext uri="{FF2B5EF4-FFF2-40B4-BE49-F238E27FC236}">
                <a16:creationId xmlns:a16="http://schemas.microsoft.com/office/drawing/2014/main" id="{BCBA3DDC-D083-494F-9E1E-9671980A90A2}"/>
              </a:ext>
            </a:extLst>
          </p:cNvPr>
          <p:cNvSpPr>
            <a:spLocks noGrp="1"/>
          </p:cNvSpPr>
          <p:nvPr>
            <p:ph type="body" sz="quarter" idx="16"/>
          </p:nvPr>
        </p:nvSpPr>
        <p:spPr>
          <a:xfrm>
            <a:off x="442912" y="884894"/>
            <a:ext cx="5203343" cy="636732"/>
          </a:xfrm>
          <a:solidFill>
            <a:schemeClr val="tx2"/>
          </a:solidFill>
        </p:spPr>
        <p:txBody>
          <a:bodyPr anchor="ctr">
            <a:noAutofit/>
          </a:bodyPr>
          <a:lstStyle>
            <a:lvl1pPr marL="0" indent="0" algn="ctr">
              <a:buNone/>
              <a:defRPr sz="1600" b="1"/>
            </a:lvl1pPr>
          </a:lstStyle>
          <a:p>
            <a:pPr lvl="0"/>
            <a:r>
              <a:rPr lang="en-US"/>
              <a:t>Click to edit Master text styles</a:t>
            </a:r>
          </a:p>
        </p:txBody>
      </p:sp>
      <p:sp>
        <p:nvSpPr>
          <p:cNvPr id="22" name="Text Placeholder 2">
            <a:extLst>
              <a:ext uri="{FF2B5EF4-FFF2-40B4-BE49-F238E27FC236}">
                <a16:creationId xmlns:a16="http://schemas.microsoft.com/office/drawing/2014/main" id="{EAE78915-7707-496A-A893-F4A9A45F0C08}"/>
              </a:ext>
            </a:extLst>
          </p:cNvPr>
          <p:cNvSpPr>
            <a:spLocks noGrp="1"/>
          </p:cNvSpPr>
          <p:nvPr>
            <p:ph type="body" sz="quarter" idx="17"/>
          </p:nvPr>
        </p:nvSpPr>
        <p:spPr>
          <a:xfrm>
            <a:off x="6871388" y="884894"/>
            <a:ext cx="5203343" cy="636732"/>
          </a:xfrm>
          <a:solidFill>
            <a:schemeClr val="tx2">
              <a:lumMod val="50000"/>
            </a:schemeClr>
          </a:solidFill>
        </p:spPr>
        <p:txBody>
          <a:bodyPr anchor="ctr">
            <a:noAutofit/>
          </a:bodyPr>
          <a:lstStyle>
            <a:lvl1pPr marL="0" indent="0" algn="ctr">
              <a:buNone/>
              <a:defRPr sz="1600" b="1">
                <a:solidFill>
                  <a:schemeClr val="bg1"/>
                </a:solidFill>
              </a:defRPr>
            </a:lvl1pPr>
          </a:lstStyle>
          <a:p>
            <a:pPr lvl="0"/>
            <a:r>
              <a:rPr lang="en-US"/>
              <a:t>Click to edit Master text styles</a:t>
            </a:r>
          </a:p>
        </p:txBody>
      </p:sp>
      <p:sp>
        <p:nvSpPr>
          <p:cNvPr id="2" name="TextBox 1">
            <a:extLst>
              <a:ext uri="{FF2B5EF4-FFF2-40B4-BE49-F238E27FC236}">
                <a16:creationId xmlns:a16="http://schemas.microsoft.com/office/drawing/2014/main" id="{41C8C52A-48FB-9EC6-444D-4934651BD145}"/>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09812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loured block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5" name="Text Placeholder 4">
            <a:extLst>
              <a:ext uri="{FF2B5EF4-FFF2-40B4-BE49-F238E27FC236}">
                <a16:creationId xmlns:a16="http://schemas.microsoft.com/office/drawing/2014/main" id="{858383D4-7646-40BE-9550-6B439D52AB41}"/>
              </a:ext>
            </a:extLst>
          </p:cNvPr>
          <p:cNvSpPr>
            <a:spLocks noGrp="1"/>
          </p:cNvSpPr>
          <p:nvPr>
            <p:ph type="body" sz="quarter" idx="11"/>
          </p:nvPr>
        </p:nvSpPr>
        <p:spPr>
          <a:xfrm>
            <a:off x="984250" y="817563"/>
            <a:ext cx="4474441" cy="2452110"/>
          </a:xfrm>
          <a:solidFill>
            <a:schemeClr val="tx2">
              <a:lumMod val="40000"/>
              <a:lumOff val="6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a:extLst>
              <a:ext uri="{FF2B5EF4-FFF2-40B4-BE49-F238E27FC236}">
                <a16:creationId xmlns:a16="http://schemas.microsoft.com/office/drawing/2014/main" id="{9F8A6006-983A-4105-9D35-7901514F383C}"/>
              </a:ext>
            </a:extLst>
          </p:cNvPr>
          <p:cNvSpPr>
            <a:spLocks noGrp="1"/>
          </p:cNvSpPr>
          <p:nvPr>
            <p:ph type="body" sz="quarter" idx="12"/>
          </p:nvPr>
        </p:nvSpPr>
        <p:spPr>
          <a:xfrm>
            <a:off x="6650759" y="817563"/>
            <a:ext cx="4474441" cy="2452110"/>
          </a:xfrm>
          <a:solidFill>
            <a:schemeClr val="tx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a:extLst>
              <a:ext uri="{FF2B5EF4-FFF2-40B4-BE49-F238E27FC236}">
                <a16:creationId xmlns:a16="http://schemas.microsoft.com/office/drawing/2014/main" id="{49893CFD-81AB-47F0-A838-65D3FB7E380E}"/>
              </a:ext>
            </a:extLst>
          </p:cNvPr>
          <p:cNvSpPr>
            <a:spLocks noGrp="1"/>
          </p:cNvSpPr>
          <p:nvPr>
            <p:ph type="body" sz="quarter" idx="13"/>
          </p:nvPr>
        </p:nvSpPr>
        <p:spPr>
          <a:xfrm>
            <a:off x="984249" y="3671886"/>
            <a:ext cx="4474441" cy="2452110"/>
          </a:xfrm>
          <a:solidFill>
            <a:schemeClr val="tx2">
              <a:lumMod val="75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6650759" y="3671886"/>
            <a:ext cx="4474441" cy="2452110"/>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D4D74641-DAF3-0965-9145-E7CABD4DB4F8}"/>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741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imary and secondary inf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263814" y="679304"/>
            <a:ext cx="11706513" cy="1592841"/>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F501649D-3A9F-4DD3-A625-7774FA62EAED}"/>
              </a:ext>
            </a:extLst>
          </p:cNvPr>
          <p:cNvSpPr>
            <a:spLocks noGrp="1"/>
          </p:cNvSpPr>
          <p:nvPr>
            <p:ph type="body" sz="quarter" idx="15"/>
          </p:nvPr>
        </p:nvSpPr>
        <p:spPr>
          <a:xfrm>
            <a:off x="263525" y="2479675"/>
            <a:ext cx="11706225" cy="3616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D9DFC5CD-0801-8594-4277-2175F77A6D29}"/>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43526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imary and secondary info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263814" y="4517018"/>
            <a:ext cx="11706513" cy="1592841"/>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F501649D-3A9F-4DD3-A625-7774FA62EAED}"/>
              </a:ext>
            </a:extLst>
          </p:cNvPr>
          <p:cNvSpPr>
            <a:spLocks noGrp="1"/>
          </p:cNvSpPr>
          <p:nvPr>
            <p:ph type="body" sz="quarter" idx="15"/>
          </p:nvPr>
        </p:nvSpPr>
        <p:spPr>
          <a:xfrm>
            <a:off x="263525" y="817131"/>
            <a:ext cx="11706225" cy="3616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A22A9C8B-65D9-C388-15DB-B75302868444}"/>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9169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findings">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3" name="Text Placeholder 2">
            <a:extLst>
              <a:ext uri="{FF2B5EF4-FFF2-40B4-BE49-F238E27FC236}">
                <a16:creationId xmlns:a16="http://schemas.microsoft.com/office/drawing/2014/main" id="{7F871311-E656-4F7D-B834-1DD168A31647}"/>
              </a:ext>
            </a:extLst>
          </p:cNvPr>
          <p:cNvSpPr>
            <a:spLocks noGrp="1"/>
          </p:cNvSpPr>
          <p:nvPr>
            <p:ph type="body" sz="quarter" idx="14"/>
          </p:nvPr>
        </p:nvSpPr>
        <p:spPr>
          <a:xfrm>
            <a:off x="1066800" y="1136650"/>
            <a:ext cx="10682288" cy="636732"/>
          </a:xfrm>
        </p:spPr>
        <p:txBody>
          <a:bodyPr>
            <a:noAutofit/>
          </a:bodyPr>
          <a:lstStyle>
            <a:lvl1pPr marL="0" indent="0">
              <a:buNone/>
              <a:defRPr sz="1600"/>
            </a:lvl1pPr>
          </a:lstStyle>
          <a:p>
            <a:pPr lvl="0"/>
            <a:r>
              <a:rPr lang="en-US"/>
              <a:t>Click to edit Master text styles</a:t>
            </a:r>
          </a:p>
        </p:txBody>
      </p:sp>
      <p:sp>
        <p:nvSpPr>
          <p:cNvPr id="9" name="Text Placeholder 2">
            <a:extLst>
              <a:ext uri="{FF2B5EF4-FFF2-40B4-BE49-F238E27FC236}">
                <a16:creationId xmlns:a16="http://schemas.microsoft.com/office/drawing/2014/main" id="{7694B373-CD5E-492B-9D26-31B154FA20F2}"/>
              </a:ext>
            </a:extLst>
          </p:cNvPr>
          <p:cNvSpPr>
            <a:spLocks noGrp="1"/>
          </p:cNvSpPr>
          <p:nvPr>
            <p:ph type="body" sz="quarter" idx="15"/>
          </p:nvPr>
        </p:nvSpPr>
        <p:spPr>
          <a:xfrm>
            <a:off x="1066800" y="2153068"/>
            <a:ext cx="10682288" cy="636732"/>
          </a:xfrm>
        </p:spPr>
        <p:txBody>
          <a:bodyPr>
            <a:noAutofit/>
          </a:bodyPr>
          <a:lstStyle>
            <a:lvl1pPr marL="0" indent="0">
              <a:buNone/>
              <a:defRPr sz="1600"/>
            </a:lvl1pPr>
          </a:lstStyle>
          <a:p>
            <a:pPr lvl="0"/>
            <a:r>
              <a:rPr lang="en-US"/>
              <a:t>Click to edit Master text styles</a:t>
            </a:r>
          </a:p>
        </p:txBody>
      </p:sp>
      <p:sp>
        <p:nvSpPr>
          <p:cNvPr id="13" name="Text Placeholder 2">
            <a:extLst>
              <a:ext uri="{FF2B5EF4-FFF2-40B4-BE49-F238E27FC236}">
                <a16:creationId xmlns:a16="http://schemas.microsoft.com/office/drawing/2014/main" id="{9B1379BB-F8D7-4C8D-AFB5-F00430E226EA}"/>
              </a:ext>
            </a:extLst>
          </p:cNvPr>
          <p:cNvSpPr>
            <a:spLocks noGrp="1"/>
          </p:cNvSpPr>
          <p:nvPr>
            <p:ph type="body" sz="quarter" idx="16"/>
          </p:nvPr>
        </p:nvSpPr>
        <p:spPr>
          <a:xfrm>
            <a:off x="1066800" y="3169486"/>
            <a:ext cx="10682288" cy="636732"/>
          </a:xfrm>
        </p:spPr>
        <p:txBody>
          <a:bodyPr>
            <a:noAutofit/>
          </a:bodyPr>
          <a:lstStyle>
            <a:lvl1pPr marL="0" indent="0">
              <a:buNone/>
              <a:defRPr sz="1600"/>
            </a:lvl1pPr>
          </a:lstStyle>
          <a:p>
            <a:pPr lvl="0"/>
            <a:r>
              <a:rPr lang="en-US"/>
              <a:t>Click to edit Master text styles</a:t>
            </a:r>
          </a:p>
        </p:txBody>
      </p:sp>
      <p:sp>
        <p:nvSpPr>
          <p:cNvPr id="14" name="Text Placeholder 2">
            <a:extLst>
              <a:ext uri="{FF2B5EF4-FFF2-40B4-BE49-F238E27FC236}">
                <a16:creationId xmlns:a16="http://schemas.microsoft.com/office/drawing/2014/main" id="{4D4FF195-9F86-4EF8-95E1-F1F358A9ADBD}"/>
              </a:ext>
            </a:extLst>
          </p:cNvPr>
          <p:cNvSpPr>
            <a:spLocks noGrp="1"/>
          </p:cNvSpPr>
          <p:nvPr>
            <p:ph type="body" sz="quarter" idx="17"/>
          </p:nvPr>
        </p:nvSpPr>
        <p:spPr>
          <a:xfrm>
            <a:off x="1066800" y="4185904"/>
            <a:ext cx="10682288" cy="636732"/>
          </a:xfrm>
        </p:spPr>
        <p:txBody>
          <a:bodyPr>
            <a:noAutofit/>
          </a:bodyPr>
          <a:lstStyle>
            <a:lvl1pPr marL="0" indent="0">
              <a:buNone/>
              <a:defRPr sz="1600"/>
            </a:lvl1pPr>
          </a:lstStyle>
          <a:p>
            <a:pPr lvl="0"/>
            <a:r>
              <a:rPr lang="en-US"/>
              <a:t>Click to edit Master text styles</a:t>
            </a:r>
          </a:p>
        </p:txBody>
      </p:sp>
      <p:sp>
        <p:nvSpPr>
          <p:cNvPr id="15" name="Text Placeholder 2">
            <a:extLst>
              <a:ext uri="{FF2B5EF4-FFF2-40B4-BE49-F238E27FC236}">
                <a16:creationId xmlns:a16="http://schemas.microsoft.com/office/drawing/2014/main" id="{E6611D45-DFD9-4387-AA0B-CB162FA13161}"/>
              </a:ext>
            </a:extLst>
          </p:cNvPr>
          <p:cNvSpPr>
            <a:spLocks noGrp="1"/>
          </p:cNvSpPr>
          <p:nvPr>
            <p:ph type="body" sz="quarter" idx="18"/>
          </p:nvPr>
        </p:nvSpPr>
        <p:spPr>
          <a:xfrm>
            <a:off x="1066800" y="5202322"/>
            <a:ext cx="10682288" cy="636732"/>
          </a:xfrm>
        </p:spPr>
        <p:txBody>
          <a:bodyPr>
            <a:noAutofit/>
          </a:bodyPr>
          <a:lstStyle>
            <a:lvl1pPr marL="0" indent="0">
              <a:buNone/>
              <a:defRPr sz="1600"/>
            </a:lvl1pPr>
          </a:lstStyle>
          <a:p>
            <a:pPr lvl="0"/>
            <a:r>
              <a:rPr lang="en-US"/>
              <a:t>Click to edit Master text styles</a:t>
            </a:r>
          </a:p>
        </p:txBody>
      </p:sp>
      <p:sp>
        <p:nvSpPr>
          <p:cNvPr id="16" name="Text Placeholder 2">
            <a:extLst>
              <a:ext uri="{FF2B5EF4-FFF2-40B4-BE49-F238E27FC236}">
                <a16:creationId xmlns:a16="http://schemas.microsoft.com/office/drawing/2014/main" id="{CC4091F4-C05F-40EC-A878-FA176EE2CCAE}"/>
              </a:ext>
            </a:extLst>
          </p:cNvPr>
          <p:cNvSpPr>
            <a:spLocks noGrp="1"/>
          </p:cNvSpPr>
          <p:nvPr>
            <p:ph type="body" sz="quarter" idx="19" hasCustomPrompt="1"/>
          </p:nvPr>
        </p:nvSpPr>
        <p:spPr>
          <a:xfrm>
            <a:off x="442912" y="1136650"/>
            <a:ext cx="457200" cy="636732"/>
          </a:xfrm>
          <a:solidFill>
            <a:schemeClr val="tx2">
              <a:lumMod val="40000"/>
              <a:lumOff val="60000"/>
            </a:schemeClr>
          </a:solidFill>
        </p:spPr>
        <p:txBody>
          <a:bodyPr anchor="ctr">
            <a:noAutofit/>
          </a:bodyPr>
          <a:lstStyle>
            <a:lvl1pPr marL="0" indent="0" algn="ctr">
              <a:buNone/>
              <a:defRPr sz="1600" b="1"/>
            </a:lvl1pPr>
          </a:lstStyle>
          <a:p>
            <a:pPr lvl="0"/>
            <a:r>
              <a:rPr lang="en-US"/>
              <a:t>1</a:t>
            </a:r>
          </a:p>
        </p:txBody>
      </p:sp>
      <p:sp>
        <p:nvSpPr>
          <p:cNvPr id="17" name="Text Placeholder 2">
            <a:extLst>
              <a:ext uri="{FF2B5EF4-FFF2-40B4-BE49-F238E27FC236}">
                <a16:creationId xmlns:a16="http://schemas.microsoft.com/office/drawing/2014/main" id="{E8A1A080-E7B1-4215-8C88-8CEB410A56D1}"/>
              </a:ext>
            </a:extLst>
          </p:cNvPr>
          <p:cNvSpPr>
            <a:spLocks noGrp="1"/>
          </p:cNvSpPr>
          <p:nvPr>
            <p:ph type="body" sz="quarter" idx="20" hasCustomPrompt="1"/>
          </p:nvPr>
        </p:nvSpPr>
        <p:spPr>
          <a:xfrm>
            <a:off x="442912" y="2153068"/>
            <a:ext cx="457200" cy="636732"/>
          </a:xfrm>
          <a:solidFill>
            <a:schemeClr val="tx2">
              <a:lumMod val="60000"/>
              <a:lumOff val="40000"/>
            </a:schemeClr>
          </a:solidFill>
        </p:spPr>
        <p:txBody>
          <a:bodyPr anchor="ctr">
            <a:noAutofit/>
          </a:bodyPr>
          <a:lstStyle>
            <a:lvl1pPr marL="0" indent="0" algn="ctr">
              <a:buNone/>
              <a:defRPr sz="1600" b="1"/>
            </a:lvl1pPr>
          </a:lstStyle>
          <a:p>
            <a:pPr lvl="0"/>
            <a:r>
              <a:rPr lang="en-US"/>
              <a:t>2</a:t>
            </a:r>
          </a:p>
        </p:txBody>
      </p:sp>
      <p:sp>
        <p:nvSpPr>
          <p:cNvPr id="18" name="Text Placeholder 2">
            <a:extLst>
              <a:ext uri="{FF2B5EF4-FFF2-40B4-BE49-F238E27FC236}">
                <a16:creationId xmlns:a16="http://schemas.microsoft.com/office/drawing/2014/main" id="{6BE59E44-451D-442C-98A9-F4AAF7E6890F}"/>
              </a:ext>
            </a:extLst>
          </p:cNvPr>
          <p:cNvSpPr>
            <a:spLocks noGrp="1"/>
          </p:cNvSpPr>
          <p:nvPr>
            <p:ph type="body" sz="quarter" idx="21" hasCustomPrompt="1"/>
          </p:nvPr>
        </p:nvSpPr>
        <p:spPr>
          <a:xfrm>
            <a:off x="442912" y="3169486"/>
            <a:ext cx="457200" cy="636732"/>
          </a:xfrm>
          <a:solidFill>
            <a:schemeClr val="tx2"/>
          </a:solidFill>
        </p:spPr>
        <p:txBody>
          <a:bodyPr anchor="ctr">
            <a:noAutofit/>
          </a:bodyPr>
          <a:lstStyle>
            <a:lvl1pPr marL="0" indent="0" algn="ctr">
              <a:buNone/>
              <a:defRPr sz="1600" b="1"/>
            </a:lvl1pPr>
          </a:lstStyle>
          <a:p>
            <a:pPr lvl="0"/>
            <a:r>
              <a:rPr lang="en-US"/>
              <a:t>3</a:t>
            </a:r>
          </a:p>
        </p:txBody>
      </p:sp>
      <p:sp>
        <p:nvSpPr>
          <p:cNvPr id="19" name="Text Placeholder 2">
            <a:extLst>
              <a:ext uri="{FF2B5EF4-FFF2-40B4-BE49-F238E27FC236}">
                <a16:creationId xmlns:a16="http://schemas.microsoft.com/office/drawing/2014/main" id="{956E06B2-C8F0-49CC-9108-19BEBF90A195}"/>
              </a:ext>
            </a:extLst>
          </p:cNvPr>
          <p:cNvSpPr>
            <a:spLocks noGrp="1"/>
          </p:cNvSpPr>
          <p:nvPr>
            <p:ph type="body" sz="quarter" idx="22" hasCustomPrompt="1"/>
          </p:nvPr>
        </p:nvSpPr>
        <p:spPr>
          <a:xfrm>
            <a:off x="442912" y="4185904"/>
            <a:ext cx="457200" cy="636732"/>
          </a:xfrm>
          <a:solidFill>
            <a:schemeClr val="tx2">
              <a:lumMod val="75000"/>
            </a:schemeClr>
          </a:solidFill>
        </p:spPr>
        <p:txBody>
          <a:bodyPr anchor="ctr">
            <a:noAutofit/>
          </a:bodyPr>
          <a:lstStyle>
            <a:lvl1pPr marL="0" indent="0" algn="ctr">
              <a:buNone/>
              <a:defRPr sz="1600" b="1"/>
            </a:lvl1pPr>
          </a:lstStyle>
          <a:p>
            <a:pPr lvl="0"/>
            <a:r>
              <a:rPr lang="en-US"/>
              <a:t>4</a:t>
            </a:r>
          </a:p>
        </p:txBody>
      </p:sp>
      <p:sp>
        <p:nvSpPr>
          <p:cNvPr id="20" name="Text Placeholder 2">
            <a:extLst>
              <a:ext uri="{FF2B5EF4-FFF2-40B4-BE49-F238E27FC236}">
                <a16:creationId xmlns:a16="http://schemas.microsoft.com/office/drawing/2014/main" id="{677FAC0A-E608-40F8-9AE2-80DD17D04BCC}"/>
              </a:ext>
            </a:extLst>
          </p:cNvPr>
          <p:cNvSpPr>
            <a:spLocks noGrp="1"/>
          </p:cNvSpPr>
          <p:nvPr>
            <p:ph type="body" sz="quarter" idx="23" hasCustomPrompt="1"/>
          </p:nvPr>
        </p:nvSpPr>
        <p:spPr>
          <a:xfrm>
            <a:off x="442912" y="5202322"/>
            <a:ext cx="457200" cy="636732"/>
          </a:xfrm>
          <a:solidFill>
            <a:schemeClr val="tx2">
              <a:lumMod val="50000"/>
            </a:schemeClr>
          </a:solidFill>
        </p:spPr>
        <p:txBody>
          <a:bodyPr anchor="ctr">
            <a:noAutofit/>
          </a:bodyPr>
          <a:lstStyle>
            <a:lvl1pPr marL="0" indent="0" algn="ctr">
              <a:buNone/>
              <a:defRPr sz="1600" b="1"/>
            </a:lvl1pPr>
          </a:lstStyle>
          <a:p>
            <a:pPr lvl="0"/>
            <a:r>
              <a:rPr lang="en-US"/>
              <a:t>5</a:t>
            </a:r>
          </a:p>
        </p:txBody>
      </p:sp>
      <p:sp>
        <p:nvSpPr>
          <p:cNvPr id="2" name="TextBox 1">
            <a:extLst>
              <a:ext uri="{FF2B5EF4-FFF2-40B4-BE49-F238E27FC236}">
                <a16:creationId xmlns:a16="http://schemas.microsoft.com/office/drawing/2014/main" id="{2B419C9C-8AC1-26F6-3110-136084832E07}"/>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85695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12CC1-A479-4B8C-8190-13D7A0FBB3F9}"/>
              </a:ext>
            </a:extLst>
          </p:cNvPr>
          <p:cNvSpPr/>
          <p:nvPr userDrawn="1"/>
        </p:nvSpPr>
        <p:spPr bwMode="auto">
          <a:xfrm>
            <a:off x="0" y="0"/>
            <a:ext cx="12192000" cy="6858000"/>
          </a:xfrm>
          <a:prstGeom prst="rect">
            <a:avLst/>
          </a:prstGeom>
          <a:solidFill>
            <a:schemeClr val="tx1"/>
          </a:solidFill>
          <a:ln w="9525">
            <a:noFill/>
            <a:round/>
            <a:headEnd/>
            <a:tailEnd/>
          </a:ln>
        </p:spPr>
        <p:txBody>
          <a:bodyPr/>
          <a:lstStyle/>
          <a:p>
            <a:pPr algn="ctr">
              <a:defRPr/>
            </a:pPr>
            <a:endParaRPr lang="en-GB" sz="1400" b="1" dirty="0">
              <a:solidFill>
                <a:prstClr val="black">
                  <a:lumMod val="65000"/>
                  <a:lumOff val="35000"/>
                </a:prstClr>
              </a:solidFill>
              <a:latin typeface="Calibri"/>
            </a:endParaRPr>
          </a:p>
        </p:txBody>
      </p:sp>
      <p:pic>
        <p:nvPicPr>
          <p:cNvPr id="4" name="Picture 2" descr="File:The Earth seen from Apollo 17.jpg">
            <a:hlinkClick r:id="rId2"/>
            <a:extLst>
              <a:ext uri="{FF2B5EF4-FFF2-40B4-BE49-F238E27FC236}">
                <a16:creationId xmlns:a16="http://schemas.microsoft.com/office/drawing/2014/main" id="{A931E426-891F-4C47-B1EF-5C8EAA3E36D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5520" y="1988840"/>
            <a:ext cx="3141848" cy="314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
            <a:extLst>
              <a:ext uri="{FF2B5EF4-FFF2-40B4-BE49-F238E27FC236}">
                <a16:creationId xmlns:a16="http://schemas.microsoft.com/office/drawing/2014/main" id="{08DC40EA-5C5C-41FF-AE4B-8EEC77A3BEFF}"/>
              </a:ext>
            </a:extLst>
          </p:cNvPr>
          <p:cNvSpPr>
            <a:spLocks noChangeArrowheads="1"/>
          </p:cNvSpPr>
          <p:nvPr userDrawn="1"/>
        </p:nvSpPr>
        <p:spPr bwMode="auto">
          <a:xfrm>
            <a:off x="6916013" y="6202345"/>
            <a:ext cx="3868891" cy="505854"/>
          </a:xfrm>
          <a:prstGeom prst="rect">
            <a:avLst/>
          </a:prstGeom>
          <a:no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defRPr/>
            </a:pPr>
            <a:r>
              <a:rPr lang="en-US" altLang="en-US" sz="1400" b="0" i="0"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www.bluemarbleresearch.co.uk</a:t>
            </a:r>
            <a:endParaRPr lang="en-US" altLang="en-US" sz="1400" b="0" i="0" dirty="0">
              <a:solidFill>
                <a:schemeClr val="bg1"/>
              </a:solidFill>
              <a:latin typeface="Arial" panose="020B0604020202020204" pitchFamily="34" charset="0"/>
            </a:endParaRPr>
          </a:p>
        </p:txBody>
      </p:sp>
      <p:pic>
        <p:nvPicPr>
          <p:cNvPr id="7" name="Picture 8" descr="Contact">
            <a:extLst>
              <a:ext uri="{FF2B5EF4-FFF2-40B4-BE49-F238E27FC236}">
                <a16:creationId xmlns:a16="http://schemas.microsoft.com/office/drawing/2014/main" id="{317163C0-FE42-4855-B942-44A8F3E0576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05225" y="6021555"/>
            <a:ext cx="1279460" cy="686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FE61D33C-EC87-4CCA-94C3-90C08976F5C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90304" y="2143044"/>
            <a:ext cx="5234855" cy="2723841"/>
          </a:xfrm>
          <a:prstGeom prst="rect">
            <a:avLst/>
          </a:prstGeom>
        </p:spPr>
      </p:pic>
      <p:sp>
        <p:nvSpPr>
          <p:cNvPr id="9" name="Text Placeholder 8">
            <a:extLst>
              <a:ext uri="{FF2B5EF4-FFF2-40B4-BE49-F238E27FC236}">
                <a16:creationId xmlns:a16="http://schemas.microsoft.com/office/drawing/2014/main" id="{00E9165A-C0B6-4255-B9F6-DA08654B98E9}"/>
              </a:ext>
            </a:extLst>
          </p:cNvPr>
          <p:cNvSpPr>
            <a:spLocks noGrp="1"/>
          </p:cNvSpPr>
          <p:nvPr>
            <p:ph type="body" sz="quarter" idx="10" hasCustomPrompt="1"/>
          </p:nvPr>
        </p:nvSpPr>
        <p:spPr>
          <a:xfrm>
            <a:off x="6916738" y="4408488"/>
            <a:ext cx="4832350" cy="1130300"/>
          </a:xfrm>
        </p:spPr>
        <p:txBody>
          <a:bodyPr>
            <a:noAutofit/>
          </a:bodyPr>
          <a:lstStyle>
            <a:lvl1pPr marL="0" indent="0">
              <a:buNone/>
              <a:defRPr sz="1400" b="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For further information:</a:t>
            </a:r>
          </a:p>
          <a:p>
            <a:pPr lvl="0"/>
            <a:r>
              <a:rPr lang="en-US"/>
              <a:t>Author name (author@bluemarbleresearch.co.uk)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Author name (author@bluemarbleresearch.co.uk)</a:t>
            </a:r>
          </a:p>
        </p:txBody>
      </p:sp>
    </p:spTree>
    <p:extLst>
      <p:ext uri="{BB962C8B-B14F-4D97-AF65-F5344CB8AC3E}">
        <p14:creationId xmlns:p14="http://schemas.microsoft.com/office/powerpoint/2010/main" val="3756993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223CAD-4DC2-4020-84BD-7083824C225F}"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9939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396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23793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A223CAD-4DC2-4020-84BD-7083824C225F}"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32701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79476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B99BE773-8BDE-4FDA-9EFB-C2175072FA3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66772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AF9A38EA-87F4-414C-ABD3-ABEA625B79CC}" type="datetime1">
              <a:rPr lang="en-GB" smtClean="0">
                <a:solidFill>
                  <a:prstClr val="black">
                    <a:tint val="75000"/>
                  </a:prstClr>
                </a:solidFill>
              </a:rPr>
              <a:pPr/>
              <a:t>24/09/2023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38956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F6254B83-38B0-4D04-9AC2-B225C7323C38}" type="datetime1">
              <a:rPr lang="en-GB" smtClean="0">
                <a:solidFill>
                  <a:prstClr val="black">
                    <a:tint val="75000"/>
                  </a:prstClr>
                </a:solidFill>
              </a:rPr>
              <a:pPr/>
              <a:t>24/09/2023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63015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BCF6EA59-0CBE-4C9A-8CAF-B548F68AA930}" type="datetime1">
              <a:rPr lang="en-GB" smtClean="0">
                <a:solidFill>
                  <a:prstClr val="black">
                    <a:tint val="75000"/>
                  </a:prstClr>
                </a:solidFill>
              </a:rPr>
              <a:pPr/>
              <a:t>24/09/2023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26297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EBC8EA2B-F7BE-4ABC-8333-085F2EF65C2C}"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43803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AA73A2F-B6F0-479C-92DD-6F1DA75C4BC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4726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2F4A4AA-605D-42BB-AE0F-306864A0F86B}"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11313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D74D8A4-8410-4017-BC31-A732F2DCDC47}"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61369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B99BE773-8BDE-4FDA-9EFB-C2175072FA3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83319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8"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0"/>
          </p:nvPr>
        </p:nvSpPr>
        <p:spPr>
          <a:xfrm>
            <a:off x="4662311" y="6347222"/>
            <a:ext cx="2844800" cy="365522"/>
          </a:xfrm>
          <a:prstGeom prst="rect">
            <a:avLst/>
          </a:prstGeom>
        </p:spPr>
        <p:txBody>
          <a:bodyPr/>
          <a:lstStyle>
            <a:lvl1pPr algn="ctr" fontAlgn="auto">
              <a:spcBef>
                <a:spcPts val="0"/>
              </a:spcBef>
              <a:spcAft>
                <a:spcPts val="0"/>
              </a:spcAft>
              <a:defRPr>
                <a:latin typeface="+mn-lt"/>
                <a:cs typeface="+mn-cs"/>
              </a:defRPr>
            </a:lvl1pPr>
          </a:lstStyle>
          <a:p>
            <a:pPr>
              <a:defRPr/>
            </a:pPr>
            <a:fld id="{41A38E25-AC8E-48A0-999D-541F19B88CF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802566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20823" y="6356352"/>
            <a:ext cx="2844800" cy="365125"/>
          </a:xfrm>
          <a:prstGeom prst="rect">
            <a:avLst/>
          </a:prstGeom>
        </p:spPr>
        <p:txBody>
          <a:bodyPr/>
          <a:lstStyle/>
          <a:p>
            <a:fld id="{16532666-37D2-44E1-8A01-BA970281337D}" type="datetimeFigureOut">
              <a:rPr lang="en-GB" smtClean="0"/>
              <a:pPr/>
              <a:t>24/09/2023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D28CB5-C03A-46BC-AD31-F64E7C5E2242}" type="slidenum">
              <a:rPr lang="en-GB" smtClean="0"/>
              <a:pPr/>
              <a:t>‹#›</a:t>
            </a:fld>
            <a:endParaRPr lang="en-GB" dirty="0"/>
          </a:p>
        </p:txBody>
      </p:sp>
    </p:spTree>
    <p:extLst>
      <p:ext uri="{BB962C8B-B14F-4D97-AF65-F5344CB8AC3E}">
        <p14:creationId xmlns:p14="http://schemas.microsoft.com/office/powerpoint/2010/main" val="2855823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ubheadin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Tree>
    <p:extLst>
      <p:ext uri="{BB962C8B-B14F-4D97-AF65-F5344CB8AC3E}">
        <p14:creationId xmlns:p14="http://schemas.microsoft.com/office/powerpoint/2010/main" val="509800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12CC1-A479-4B8C-8190-13D7A0FBB3F9}"/>
              </a:ext>
            </a:extLst>
          </p:cNvPr>
          <p:cNvSpPr/>
          <p:nvPr userDrawn="1"/>
        </p:nvSpPr>
        <p:spPr bwMode="auto">
          <a:xfrm>
            <a:off x="0" y="0"/>
            <a:ext cx="12192000" cy="6858000"/>
          </a:xfrm>
          <a:prstGeom prst="rect">
            <a:avLst/>
          </a:prstGeom>
          <a:solidFill>
            <a:schemeClr val="tx1"/>
          </a:solidFill>
          <a:ln w="9525">
            <a:noFill/>
            <a:round/>
            <a:headEnd/>
            <a:tailEnd/>
          </a:ln>
        </p:spPr>
        <p:txBody>
          <a:bodyPr/>
          <a:lstStyle/>
          <a:p>
            <a:pPr algn="ctr">
              <a:defRPr/>
            </a:pPr>
            <a:endParaRPr lang="en-GB" sz="1400" b="1" dirty="0">
              <a:solidFill>
                <a:prstClr val="black">
                  <a:lumMod val="65000"/>
                  <a:lumOff val="35000"/>
                </a:prstClr>
              </a:solidFill>
              <a:latin typeface="Calibri"/>
            </a:endParaRPr>
          </a:p>
        </p:txBody>
      </p:sp>
      <p:pic>
        <p:nvPicPr>
          <p:cNvPr id="4" name="Picture 2" descr="File:The Earth seen from Apollo 17.jpg">
            <a:hlinkClick r:id="rId2"/>
            <a:extLst>
              <a:ext uri="{FF2B5EF4-FFF2-40B4-BE49-F238E27FC236}">
                <a16:creationId xmlns:a16="http://schemas.microsoft.com/office/drawing/2014/main" id="{A931E426-891F-4C47-B1EF-5C8EAA3E36D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5520" y="1988840"/>
            <a:ext cx="3141848" cy="314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
            <a:extLst>
              <a:ext uri="{FF2B5EF4-FFF2-40B4-BE49-F238E27FC236}">
                <a16:creationId xmlns:a16="http://schemas.microsoft.com/office/drawing/2014/main" id="{08DC40EA-5C5C-41FF-AE4B-8EEC77A3BEFF}"/>
              </a:ext>
            </a:extLst>
          </p:cNvPr>
          <p:cNvSpPr>
            <a:spLocks noChangeArrowheads="1"/>
          </p:cNvSpPr>
          <p:nvPr userDrawn="1"/>
        </p:nvSpPr>
        <p:spPr bwMode="auto">
          <a:xfrm>
            <a:off x="6916013" y="6202345"/>
            <a:ext cx="3868891" cy="505854"/>
          </a:xfrm>
          <a:prstGeom prst="rect">
            <a:avLst/>
          </a:prstGeom>
          <a:no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defRPr/>
            </a:pPr>
            <a:r>
              <a:rPr lang="en-US" altLang="en-US" sz="1400" b="0" i="0"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www.bluemarbleresearch.co.uk</a:t>
            </a:r>
            <a:endParaRPr lang="en-US" altLang="en-US" sz="1400" b="0" i="0" dirty="0">
              <a:solidFill>
                <a:schemeClr val="bg1"/>
              </a:solidFill>
              <a:latin typeface="Century Gothic" panose="020B0502020202020204" pitchFamily="34" charset="0"/>
            </a:endParaRPr>
          </a:p>
        </p:txBody>
      </p:sp>
      <p:pic>
        <p:nvPicPr>
          <p:cNvPr id="7" name="Picture 8" descr="Contact">
            <a:extLst>
              <a:ext uri="{FF2B5EF4-FFF2-40B4-BE49-F238E27FC236}">
                <a16:creationId xmlns:a16="http://schemas.microsoft.com/office/drawing/2014/main" id="{317163C0-FE42-4855-B942-44A8F3E0576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05225" y="6021555"/>
            <a:ext cx="1279460" cy="686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FE61D33C-EC87-4CCA-94C3-90C08976F5C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90304" y="2143044"/>
            <a:ext cx="5234855" cy="2723841"/>
          </a:xfrm>
          <a:prstGeom prst="rect">
            <a:avLst/>
          </a:prstGeom>
        </p:spPr>
      </p:pic>
      <p:sp>
        <p:nvSpPr>
          <p:cNvPr id="9" name="Text Placeholder 8">
            <a:extLst>
              <a:ext uri="{FF2B5EF4-FFF2-40B4-BE49-F238E27FC236}">
                <a16:creationId xmlns:a16="http://schemas.microsoft.com/office/drawing/2014/main" id="{00E9165A-C0B6-4255-B9F6-DA08654B98E9}"/>
              </a:ext>
            </a:extLst>
          </p:cNvPr>
          <p:cNvSpPr>
            <a:spLocks noGrp="1"/>
          </p:cNvSpPr>
          <p:nvPr>
            <p:ph type="body" sz="quarter" idx="10" hasCustomPrompt="1"/>
          </p:nvPr>
        </p:nvSpPr>
        <p:spPr>
          <a:xfrm>
            <a:off x="6916738" y="4408488"/>
            <a:ext cx="4832350" cy="1130300"/>
          </a:xfrm>
        </p:spPr>
        <p:txBody>
          <a:bodyPr>
            <a:noAutofit/>
          </a:bodyPr>
          <a:lstStyle>
            <a:lvl1pPr marL="0" indent="0">
              <a:buNone/>
              <a:defRPr sz="1400" b="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For further information:</a:t>
            </a:r>
          </a:p>
          <a:p>
            <a:pPr lvl="0"/>
            <a:r>
              <a:rPr lang="en-US"/>
              <a:t>Author name (author@bluemarbleresearch.co.uk)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Author name (author@bluemarbleresearch.co.uk)</a:t>
            </a:r>
          </a:p>
        </p:txBody>
      </p:sp>
    </p:spTree>
    <p:extLst>
      <p:ext uri="{BB962C8B-B14F-4D97-AF65-F5344CB8AC3E}">
        <p14:creationId xmlns:p14="http://schemas.microsoft.com/office/powerpoint/2010/main" val="116475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201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223CAD-4DC2-4020-84BD-7083824C225F}"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248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2711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99BE773-8BDE-4FDA-9EFB-C2175072FA3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03199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9A38EA-87F4-414C-ABD3-ABEA625B79CC}" type="datetime1">
              <a:rPr lang="en-GB" smtClean="0">
                <a:solidFill>
                  <a:prstClr val="black">
                    <a:tint val="75000"/>
                  </a:prstClr>
                </a:solidFill>
              </a:rPr>
              <a:pPr/>
              <a:t>24/09/2023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9429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6254B83-38B0-4D04-9AC2-B225C7323C38}" type="datetime1">
              <a:rPr lang="en-GB" smtClean="0">
                <a:solidFill>
                  <a:prstClr val="black">
                    <a:tint val="75000"/>
                  </a:prstClr>
                </a:solidFill>
              </a:rPr>
              <a:pPr/>
              <a:t>24/09/2023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9646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AF9A38EA-87F4-414C-ABD3-ABEA625B79CC}" type="datetime1">
              <a:rPr lang="en-GB" smtClean="0">
                <a:solidFill>
                  <a:prstClr val="black">
                    <a:tint val="75000"/>
                  </a:prstClr>
                </a:solidFill>
              </a:rPr>
              <a:pPr/>
              <a:t>24/09/2023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48019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6EA59-0CBE-4C9A-8CAF-B548F68AA930}" type="datetime1">
              <a:rPr lang="en-GB" smtClean="0">
                <a:solidFill>
                  <a:prstClr val="black">
                    <a:tint val="75000"/>
                  </a:prstClr>
                </a:solidFill>
              </a:rPr>
              <a:pPr/>
              <a:t>24/09/2023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7444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8EA2B-F7BE-4ABC-8333-085F2EF65C2C}"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01295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73A2F-B6F0-479C-92DD-6F1DA75C4BC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6761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F4A4AA-605D-42BB-AE0F-306864A0F86B}"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79381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D74D8A4-8410-4017-BC31-A732F2DCDC47}"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33755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8"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0"/>
          </p:nvPr>
        </p:nvSpPr>
        <p:spPr>
          <a:xfrm>
            <a:off x="4662311" y="6347222"/>
            <a:ext cx="2844800" cy="365522"/>
          </a:xfrm>
          <a:prstGeom prst="rect">
            <a:avLst/>
          </a:prstGeom>
        </p:spPr>
        <p:txBody>
          <a:bodyPr/>
          <a:lstStyle>
            <a:lvl1pPr algn="ctr" fontAlgn="auto">
              <a:spcBef>
                <a:spcPts val="0"/>
              </a:spcBef>
              <a:spcAft>
                <a:spcPts val="0"/>
              </a:spcAft>
              <a:defRPr>
                <a:latin typeface="+mn-lt"/>
                <a:cs typeface="+mn-cs"/>
              </a:defRPr>
            </a:lvl1pPr>
          </a:lstStyle>
          <a:p>
            <a:pPr>
              <a:defRPr/>
            </a:pPr>
            <a:fld id="{41A38E25-AC8E-48A0-999D-541F19B88CF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509285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20823" y="6356352"/>
            <a:ext cx="2844800" cy="365125"/>
          </a:xfrm>
        </p:spPr>
        <p:txBody>
          <a:bodyPr/>
          <a:lstStyle/>
          <a:p>
            <a:fld id="{16532666-37D2-44E1-8A01-BA970281337D}" type="datetimeFigureOut">
              <a:rPr lang="en-GB" smtClean="0"/>
              <a:pPr/>
              <a:t>24/09/2023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D28CB5-C03A-46BC-AD31-F64E7C5E2242}" type="slidenum">
              <a:rPr lang="en-GB" smtClean="0"/>
              <a:pPr/>
              <a:t>‹#›</a:t>
            </a:fld>
            <a:endParaRPr lang="en-GB" dirty="0"/>
          </a:p>
        </p:txBody>
      </p:sp>
    </p:spTree>
    <p:extLst>
      <p:ext uri="{BB962C8B-B14F-4D97-AF65-F5344CB8AC3E}">
        <p14:creationId xmlns:p14="http://schemas.microsoft.com/office/powerpoint/2010/main" val="3361708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ubheadin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Tree>
    <p:extLst>
      <p:ext uri="{BB962C8B-B14F-4D97-AF65-F5344CB8AC3E}">
        <p14:creationId xmlns:p14="http://schemas.microsoft.com/office/powerpoint/2010/main" val="1505711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12CC1-A479-4B8C-8190-13D7A0FBB3F9}"/>
              </a:ext>
            </a:extLst>
          </p:cNvPr>
          <p:cNvSpPr/>
          <p:nvPr userDrawn="1"/>
        </p:nvSpPr>
        <p:spPr bwMode="auto">
          <a:xfrm>
            <a:off x="0" y="0"/>
            <a:ext cx="12192000" cy="6858000"/>
          </a:xfrm>
          <a:prstGeom prst="rect">
            <a:avLst/>
          </a:prstGeom>
          <a:solidFill>
            <a:schemeClr val="tx1"/>
          </a:solidFill>
          <a:ln w="9525">
            <a:noFill/>
            <a:round/>
            <a:headEnd/>
            <a:tailEnd/>
          </a:ln>
        </p:spPr>
        <p:txBody>
          <a:bodyPr/>
          <a:lstStyle/>
          <a:p>
            <a:pPr algn="ctr">
              <a:defRPr/>
            </a:pPr>
            <a:endParaRPr lang="en-GB" sz="1400" b="1" dirty="0">
              <a:solidFill>
                <a:prstClr val="black">
                  <a:lumMod val="65000"/>
                  <a:lumOff val="35000"/>
                </a:prstClr>
              </a:solidFill>
              <a:latin typeface="Calibri"/>
            </a:endParaRPr>
          </a:p>
        </p:txBody>
      </p:sp>
      <p:pic>
        <p:nvPicPr>
          <p:cNvPr id="4" name="Picture 2" descr="File:The Earth seen from Apollo 17.jpg">
            <a:hlinkClick r:id="rId2"/>
            <a:extLst>
              <a:ext uri="{FF2B5EF4-FFF2-40B4-BE49-F238E27FC236}">
                <a16:creationId xmlns:a16="http://schemas.microsoft.com/office/drawing/2014/main" id="{A931E426-891F-4C47-B1EF-5C8EAA3E36D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5520" y="1988840"/>
            <a:ext cx="3141848" cy="314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
            <a:extLst>
              <a:ext uri="{FF2B5EF4-FFF2-40B4-BE49-F238E27FC236}">
                <a16:creationId xmlns:a16="http://schemas.microsoft.com/office/drawing/2014/main" id="{08DC40EA-5C5C-41FF-AE4B-8EEC77A3BEFF}"/>
              </a:ext>
            </a:extLst>
          </p:cNvPr>
          <p:cNvSpPr>
            <a:spLocks noChangeArrowheads="1"/>
          </p:cNvSpPr>
          <p:nvPr userDrawn="1"/>
        </p:nvSpPr>
        <p:spPr bwMode="auto">
          <a:xfrm>
            <a:off x="6916013" y="6202345"/>
            <a:ext cx="3868891" cy="505854"/>
          </a:xfrm>
          <a:prstGeom prst="rect">
            <a:avLst/>
          </a:prstGeom>
          <a:no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defRPr/>
            </a:pPr>
            <a:r>
              <a:rPr lang="en-US" altLang="en-US" sz="1400" b="0" i="0"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www.bluemarbleresearch.co.uk</a:t>
            </a:r>
            <a:endParaRPr lang="en-US" altLang="en-US" sz="1400" b="0" i="0" dirty="0">
              <a:solidFill>
                <a:schemeClr val="bg1"/>
              </a:solidFill>
              <a:latin typeface="Century Gothic" panose="020B0502020202020204" pitchFamily="34" charset="0"/>
            </a:endParaRPr>
          </a:p>
        </p:txBody>
      </p:sp>
      <p:pic>
        <p:nvPicPr>
          <p:cNvPr id="7" name="Picture 8" descr="Contact">
            <a:extLst>
              <a:ext uri="{FF2B5EF4-FFF2-40B4-BE49-F238E27FC236}">
                <a16:creationId xmlns:a16="http://schemas.microsoft.com/office/drawing/2014/main" id="{317163C0-FE42-4855-B942-44A8F3E0576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05225" y="6021555"/>
            <a:ext cx="1279460" cy="686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FE61D33C-EC87-4CCA-94C3-90C08976F5C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90304" y="2143044"/>
            <a:ext cx="5234855" cy="2723841"/>
          </a:xfrm>
          <a:prstGeom prst="rect">
            <a:avLst/>
          </a:prstGeom>
        </p:spPr>
      </p:pic>
      <p:sp>
        <p:nvSpPr>
          <p:cNvPr id="9" name="Text Placeholder 8">
            <a:extLst>
              <a:ext uri="{FF2B5EF4-FFF2-40B4-BE49-F238E27FC236}">
                <a16:creationId xmlns:a16="http://schemas.microsoft.com/office/drawing/2014/main" id="{00E9165A-C0B6-4255-B9F6-DA08654B98E9}"/>
              </a:ext>
            </a:extLst>
          </p:cNvPr>
          <p:cNvSpPr>
            <a:spLocks noGrp="1"/>
          </p:cNvSpPr>
          <p:nvPr>
            <p:ph type="body" sz="quarter" idx="10" hasCustomPrompt="1"/>
          </p:nvPr>
        </p:nvSpPr>
        <p:spPr>
          <a:xfrm>
            <a:off x="6916738" y="4408488"/>
            <a:ext cx="4832350" cy="1130300"/>
          </a:xfrm>
        </p:spPr>
        <p:txBody>
          <a:bodyPr>
            <a:noAutofit/>
          </a:bodyPr>
          <a:lstStyle>
            <a:lvl1pPr marL="0" indent="0">
              <a:buNone/>
              <a:defRPr sz="1400" b="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For further information:</a:t>
            </a:r>
          </a:p>
          <a:p>
            <a:pPr lvl="0"/>
            <a:r>
              <a:rPr lang="en-US"/>
              <a:t>Author name (author@bluemarbleresearch.co.uk)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Author name (author@bluemarbleresearch.co.uk)</a:t>
            </a:r>
          </a:p>
        </p:txBody>
      </p:sp>
    </p:spTree>
    <p:extLst>
      <p:ext uri="{BB962C8B-B14F-4D97-AF65-F5344CB8AC3E}">
        <p14:creationId xmlns:p14="http://schemas.microsoft.com/office/powerpoint/2010/main" val="4087692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66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F6254B83-38B0-4D04-9AC2-B225C7323C38}" type="datetime1">
              <a:rPr lang="en-GB" smtClean="0">
                <a:solidFill>
                  <a:prstClr val="black">
                    <a:tint val="75000"/>
                  </a:prstClr>
                </a:solidFill>
              </a:rPr>
              <a:pPr/>
              <a:t>24/09/2023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62606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223CAD-4DC2-4020-84BD-7083824C225F}"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15420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721597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99BE773-8BDE-4FDA-9EFB-C2175072FA3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49308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9A38EA-87F4-414C-ABD3-ABEA625B79CC}" type="datetime1">
              <a:rPr lang="en-GB" smtClean="0">
                <a:solidFill>
                  <a:prstClr val="black">
                    <a:tint val="75000"/>
                  </a:prstClr>
                </a:solidFill>
              </a:rPr>
              <a:pPr/>
              <a:t>24/09/2023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77452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6254B83-38B0-4D04-9AC2-B225C7323C38}" type="datetime1">
              <a:rPr lang="en-GB" smtClean="0">
                <a:solidFill>
                  <a:prstClr val="black">
                    <a:tint val="75000"/>
                  </a:prstClr>
                </a:solidFill>
              </a:rPr>
              <a:pPr/>
              <a:t>24/09/2023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84564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6EA59-0CBE-4C9A-8CAF-B548F68AA930}" type="datetime1">
              <a:rPr lang="en-GB" smtClean="0">
                <a:solidFill>
                  <a:prstClr val="black">
                    <a:tint val="75000"/>
                  </a:prstClr>
                </a:solidFill>
              </a:rPr>
              <a:pPr/>
              <a:t>24/09/2023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47678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8EA2B-F7BE-4ABC-8333-085F2EF65C2C}"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16274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73A2F-B6F0-479C-92DD-6F1DA75C4BC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96135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F4A4AA-605D-42BB-AE0F-306864A0F86B}"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05774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D74D8A4-8410-4017-BC31-A732F2DCDC47}"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20730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BCF6EA59-0CBE-4C9A-8CAF-B548F68AA930}" type="datetime1">
              <a:rPr lang="en-GB" smtClean="0">
                <a:solidFill>
                  <a:prstClr val="black">
                    <a:tint val="75000"/>
                  </a:prstClr>
                </a:solidFill>
              </a:rPr>
              <a:pPr/>
              <a:t>24/09/2023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647737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8"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0"/>
          </p:nvPr>
        </p:nvSpPr>
        <p:spPr>
          <a:xfrm>
            <a:off x="4662311" y="6347222"/>
            <a:ext cx="2844800" cy="365522"/>
          </a:xfrm>
          <a:prstGeom prst="rect">
            <a:avLst/>
          </a:prstGeom>
        </p:spPr>
        <p:txBody>
          <a:bodyPr/>
          <a:lstStyle>
            <a:lvl1pPr algn="ctr" fontAlgn="auto">
              <a:spcBef>
                <a:spcPts val="0"/>
              </a:spcBef>
              <a:spcAft>
                <a:spcPts val="0"/>
              </a:spcAft>
              <a:defRPr>
                <a:latin typeface="+mn-lt"/>
                <a:cs typeface="+mn-cs"/>
              </a:defRPr>
            </a:lvl1pPr>
          </a:lstStyle>
          <a:p>
            <a:pPr>
              <a:defRPr/>
            </a:pPr>
            <a:fld id="{41A38E25-AC8E-48A0-999D-541F19B88CF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730270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ubheadin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Tree>
    <p:extLst>
      <p:ext uri="{BB962C8B-B14F-4D97-AF65-F5344CB8AC3E}">
        <p14:creationId xmlns:p14="http://schemas.microsoft.com/office/powerpoint/2010/main" val="706061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12CC1-A479-4B8C-8190-13D7A0FBB3F9}"/>
              </a:ext>
            </a:extLst>
          </p:cNvPr>
          <p:cNvSpPr/>
          <p:nvPr userDrawn="1"/>
        </p:nvSpPr>
        <p:spPr bwMode="auto">
          <a:xfrm>
            <a:off x="0" y="0"/>
            <a:ext cx="12192000" cy="6858000"/>
          </a:xfrm>
          <a:prstGeom prst="rect">
            <a:avLst/>
          </a:prstGeom>
          <a:solidFill>
            <a:schemeClr val="tx1"/>
          </a:solidFill>
          <a:ln w="9525">
            <a:noFill/>
            <a:round/>
            <a:headEnd/>
            <a:tailEnd/>
          </a:ln>
        </p:spPr>
        <p:txBody>
          <a:bodyPr/>
          <a:lstStyle/>
          <a:p>
            <a:pPr algn="ctr">
              <a:defRPr/>
            </a:pPr>
            <a:endParaRPr lang="en-GB" sz="1400" b="1" dirty="0">
              <a:solidFill>
                <a:prstClr val="black">
                  <a:lumMod val="65000"/>
                  <a:lumOff val="35000"/>
                </a:prstClr>
              </a:solidFill>
              <a:latin typeface="Calibri"/>
            </a:endParaRPr>
          </a:p>
        </p:txBody>
      </p:sp>
      <p:pic>
        <p:nvPicPr>
          <p:cNvPr id="4" name="Picture 2" descr="File:The Earth seen from Apollo 17.jpg">
            <a:hlinkClick r:id="rId2"/>
            <a:extLst>
              <a:ext uri="{FF2B5EF4-FFF2-40B4-BE49-F238E27FC236}">
                <a16:creationId xmlns:a16="http://schemas.microsoft.com/office/drawing/2014/main" id="{A931E426-891F-4C47-B1EF-5C8EAA3E36D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5520" y="1988840"/>
            <a:ext cx="3141848" cy="314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
            <a:extLst>
              <a:ext uri="{FF2B5EF4-FFF2-40B4-BE49-F238E27FC236}">
                <a16:creationId xmlns:a16="http://schemas.microsoft.com/office/drawing/2014/main" id="{08DC40EA-5C5C-41FF-AE4B-8EEC77A3BEFF}"/>
              </a:ext>
            </a:extLst>
          </p:cNvPr>
          <p:cNvSpPr>
            <a:spLocks noChangeArrowheads="1"/>
          </p:cNvSpPr>
          <p:nvPr userDrawn="1"/>
        </p:nvSpPr>
        <p:spPr bwMode="auto">
          <a:xfrm>
            <a:off x="6916013" y="6202345"/>
            <a:ext cx="3868891" cy="505854"/>
          </a:xfrm>
          <a:prstGeom prst="rect">
            <a:avLst/>
          </a:prstGeom>
          <a:no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defRPr/>
            </a:pPr>
            <a:r>
              <a:rPr lang="en-US" altLang="en-US" sz="1400" b="0" i="0"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www.bluemarbleresearch.co.uk</a:t>
            </a:r>
            <a:endParaRPr lang="en-US" altLang="en-US" sz="1400" b="0" i="0" dirty="0">
              <a:solidFill>
                <a:schemeClr val="bg1"/>
              </a:solidFill>
              <a:latin typeface="Century Gothic" panose="020B0502020202020204" pitchFamily="34" charset="0"/>
            </a:endParaRPr>
          </a:p>
        </p:txBody>
      </p:sp>
      <p:pic>
        <p:nvPicPr>
          <p:cNvPr id="7" name="Picture 8" descr="Contact">
            <a:extLst>
              <a:ext uri="{FF2B5EF4-FFF2-40B4-BE49-F238E27FC236}">
                <a16:creationId xmlns:a16="http://schemas.microsoft.com/office/drawing/2014/main" id="{317163C0-FE42-4855-B942-44A8F3E0576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05225" y="6021555"/>
            <a:ext cx="1279460" cy="686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FE61D33C-EC87-4CCA-94C3-90C08976F5C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90304" y="2143044"/>
            <a:ext cx="5234855" cy="2723841"/>
          </a:xfrm>
          <a:prstGeom prst="rect">
            <a:avLst/>
          </a:prstGeom>
        </p:spPr>
      </p:pic>
      <p:sp>
        <p:nvSpPr>
          <p:cNvPr id="9" name="Text Placeholder 8">
            <a:extLst>
              <a:ext uri="{FF2B5EF4-FFF2-40B4-BE49-F238E27FC236}">
                <a16:creationId xmlns:a16="http://schemas.microsoft.com/office/drawing/2014/main" id="{00E9165A-C0B6-4255-B9F6-DA08654B98E9}"/>
              </a:ext>
            </a:extLst>
          </p:cNvPr>
          <p:cNvSpPr>
            <a:spLocks noGrp="1"/>
          </p:cNvSpPr>
          <p:nvPr>
            <p:ph type="body" sz="quarter" idx="10" hasCustomPrompt="1"/>
          </p:nvPr>
        </p:nvSpPr>
        <p:spPr>
          <a:xfrm>
            <a:off x="6916738" y="4408488"/>
            <a:ext cx="4832350" cy="1130300"/>
          </a:xfrm>
        </p:spPr>
        <p:txBody>
          <a:bodyPr>
            <a:noAutofit/>
          </a:bodyPr>
          <a:lstStyle>
            <a:lvl1pPr marL="0" indent="0">
              <a:buNone/>
              <a:defRPr sz="1400" b="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For further information:</a:t>
            </a:r>
          </a:p>
          <a:p>
            <a:pPr lvl="0"/>
            <a:r>
              <a:rPr lang="en-US"/>
              <a:t>Author name (author@bluemarbleresearch.co.uk)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Author name (author@bluemarbleresearch.co.uk)</a:t>
            </a:r>
          </a:p>
        </p:txBody>
      </p:sp>
    </p:spTree>
    <p:extLst>
      <p:ext uri="{BB962C8B-B14F-4D97-AF65-F5344CB8AC3E}">
        <p14:creationId xmlns:p14="http://schemas.microsoft.com/office/powerpoint/2010/main" val="3591491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99CA-5B69-4955-931B-F77D0C11A437}"/>
              </a:ext>
            </a:extLst>
          </p:cNvPr>
          <p:cNvSpPr>
            <a:spLocks noGrp="1"/>
          </p:cNvSpPr>
          <p:nvPr>
            <p:ph type="ctrTitle"/>
          </p:nvPr>
        </p:nvSpPr>
        <p:spPr>
          <a:xfrm>
            <a:off x="1524000" y="1122363"/>
            <a:ext cx="9144000" cy="2387600"/>
          </a:xfrm>
        </p:spPr>
        <p:txBody>
          <a:bodyPr anchor="b">
            <a:noAutofit/>
          </a:bodyPr>
          <a:lstStyle>
            <a:lvl1pPr algn="ctr">
              <a:defRPr sz="6000">
                <a:latin typeface="Century Gothic" panose="020B0502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3B68537-D96C-4460-A9D3-D376AC39A489}"/>
              </a:ext>
            </a:extLst>
          </p:cNvPr>
          <p:cNvSpPr>
            <a:spLocks noGrp="1"/>
          </p:cNvSpPr>
          <p:nvPr>
            <p:ph type="subTitle" idx="1"/>
          </p:nvPr>
        </p:nvSpPr>
        <p:spPr>
          <a:xfrm>
            <a:off x="1524000" y="3602038"/>
            <a:ext cx="9144000" cy="1655762"/>
          </a:xfrm>
        </p:spPr>
        <p:txBody>
          <a:bodyPr>
            <a:noAutofit/>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8896654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07C424-49F5-4136-804A-FEFC43E529C7}"/>
              </a:ext>
            </a:extLst>
          </p:cNvPr>
          <p:cNvSpPr>
            <a:spLocks noGrp="1"/>
          </p:cNvSpPr>
          <p:nvPr>
            <p:ph type="pic" sz="quarter" idx="14"/>
          </p:nvPr>
        </p:nvSpPr>
        <p:spPr>
          <a:xfrm>
            <a:off x="0" y="0"/>
            <a:ext cx="12192000" cy="6858000"/>
          </a:xfrm>
        </p:spPr>
        <p:txBody>
          <a:bodyPr/>
          <a:lstStyle/>
          <a:p>
            <a:r>
              <a:rPr lang="en-US" dirty="0"/>
              <a:t>Click icon to add picture</a:t>
            </a:r>
            <a:endParaRPr lang="en-GB" dirty="0"/>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0" y="1978424"/>
            <a:ext cx="12192000" cy="989217"/>
          </a:xfrm>
          <a:solidFill>
            <a:srgbClr val="4BACC6">
              <a:alpha val="69020"/>
            </a:srgbClr>
          </a:solidFill>
        </p:spPr>
        <p:txBody>
          <a:bodyPr anchor="ctr">
            <a:noAutofit/>
          </a:bodyPr>
          <a:lstStyle>
            <a:lvl1pPr marL="0" indent="0">
              <a:buNone/>
              <a:defRPr sz="4000" b="1">
                <a:solidFill>
                  <a:schemeClr val="bg1"/>
                </a:solidFill>
              </a:defRPr>
            </a:lvl1pPr>
          </a:lstStyle>
          <a:p>
            <a:pPr lvl="0"/>
            <a:r>
              <a:rPr lang="en-US"/>
              <a:t>Subsection heading</a:t>
            </a:r>
            <a:endParaRPr lang="en-GB"/>
          </a:p>
        </p:txBody>
      </p:sp>
    </p:spTree>
    <p:extLst>
      <p:ext uri="{BB962C8B-B14F-4D97-AF65-F5344CB8AC3E}">
        <p14:creationId xmlns:p14="http://schemas.microsoft.com/office/powerpoint/2010/main" val="2540303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3C7E4B0-D688-4E4A-9392-6BD38D910E07}"/>
              </a:ext>
            </a:extLst>
          </p:cNvPr>
          <p:cNvSpPr>
            <a:spLocks noGrp="1"/>
          </p:cNvSpPr>
          <p:nvPr>
            <p:ph type="pic" sz="quarter" idx="11"/>
          </p:nvPr>
        </p:nvSpPr>
        <p:spPr>
          <a:xfrm>
            <a:off x="0" y="0"/>
            <a:ext cx="7694613" cy="6858000"/>
          </a:xfrm>
        </p:spPr>
        <p:txBody>
          <a:bodyPr>
            <a:noAutofit/>
          </a:bodyPr>
          <a:lstStyle/>
          <a:p>
            <a:r>
              <a:rPr lang="en-US" dirty="0"/>
              <a:t>Click icon to add picture</a:t>
            </a:r>
            <a:endParaRPr lang="en-GB" dirty="0"/>
          </a:p>
        </p:txBody>
      </p:sp>
      <p:sp>
        <p:nvSpPr>
          <p:cNvPr id="8" name="Rectangle 7">
            <a:extLst>
              <a:ext uri="{FF2B5EF4-FFF2-40B4-BE49-F238E27FC236}">
                <a16:creationId xmlns:a16="http://schemas.microsoft.com/office/drawing/2014/main" id="{CF80B7F7-BF06-4EB2-9749-8F6DBFD2C0BC}"/>
              </a:ext>
            </a:extLst>
          </p:cNvPr>
          <p:cNvSpPr/>
          <p:nvPr userDrawn="1"/>
        </p:nvSpPr>
        <p:spPr>
          <a:xfrm>
            <a:off x="7693890" y="0"/>
            <a:ext cx="4498109" cy="6857999"/>
          </a:xfrm>
          <a:prstGeom prst="rect">
            <a:avLst/>
          </a:prstGeom>
          <a:solidFill>
            <a:srgbClr val="314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F824A364-085C-4E6E-9F35-EB293E140D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4582" y="5735041"/>
            <a:ext cx="2087418" cy="1086142"/>
          </a:xfrm>
          <a:prstGeom prst="rect">
            <a:avLst/>
          </a:prstGeom>
        </p:spPr>
      </p:pic>
      <p:sp>
        <p:nvSpPr>
          <p:cNvPr id="4" name="Text Placeholder 3">
            <a:extLst>
              <a:ext uri="{FF2B5EF4-FFF2-40B4-BE49-F238E27FC236}">
                <a16:creationId xmlns:a16="http://schemas.microsoft.com/office/drawing/2014/main" id="{1B60A7B9-540D-47B2-8F00-97D551519D44}"/>
              </a:ext>
            </a:extLst>
          </p:cNvPr>
          <p:cNvSpPr>
            <a:spLocks noGrp="1"/>
          </p:cNvSpPr>
          <p:nvPr>
            <p:ph type="body" sz="quarter" idx="10"/>
          </p:nvPr>
        </p:nvSpPr>
        <p:spPr>
          <a:xfrm>
            <a:off x="7693891" y="1974272"/>
            <a:ext cx="4498109" cy="2909454"/>
          </a:xfrm>
        </p:spPr>
        <p:txBody>
          <a:bodyPr anchor="ctr">
            <a:noAutofit/>
          </a:bodyPr>
          <a:lstStyle>
            <a:lvl1pPr marL="0" indent="0" algn="ctr">
              <a:buNone/>
              <a:defRPr sz="5400" b="1">
                <a:solidFill>
                  <a:schemeClr val="bg1"/>
                </a:solidFill>
                <a:latin typeface="Century Gothic" panose="020B0502020202020204" pitchFamily="34" charset="0"/>
              </a:defRPr>
            </a:lvl1pPr>
            <a:lvl2pPr>
              <a:defRPr sz="1800">
                <a:solidFill>
                  <a:schemeClr val="bg1"/>
                </a:solidFill>
                <a:latin typeface="Century Gothic" panose="020B0502020202020204" pitchFamily="34" charset="0"/>
              </a:defRPr>
            </a:lvl2pPr>
            <a:lvl3pPr>
              <a:defRPr sz="1600">
                <a:solidFill>
                  <a:schemeClr val="bg1"/>
                </a:solidFill>
                <a:latin typeface="Century Gothic" panose="020B0502020202020204" pitchFamily="34" charset="0"/>
              </a:defRPr>
            </a:lvl3pPr>
            <a:lvl4pPr>
              <a:defRPr sz="1400">
                <a:solidFill>
                  <a:schemeClr val="bg1"/>
                </a:solidFill>
                <a:latin typeface="Century Gothic" panose="020B0502020202020204" pitchFamily="34" charset="0"/>
              </a:defRPr>
            </a:lvl4pPr>
            <a:lvl5pPr>
              <a:defRPr sz="1400">
                <a:solidFill>
                  <a:schemeClr val="bg1"/>
                </a:solidFill>
                <a:latin typeface="Century Gothic" panose="020B0502020202020204" pitchFamily="34" charset="0"/>
              </a:defRPr>
            </a:lvl5pPr>
          </a:lstStyle>
          <a:p>
            <a:pPr lvl="0"/>
            <a:r>
              <a:rPr lang="en-US"/>
              <a:t>Click to edit Master text styles</a:t>
            </a:r>
          </a:p>
        </p:txBody>
      </p:sp>
      <p:sp>
        <p:nvSpPr>
          <p:cNvPr id="10" name="Text Placeholder 10">
            <a:extLst>
              <a:ext uri="{FF2B5EF4-FFF2-40B4-BE49-F238E27FC236}">
                <a16:creationId xmlns:a16="http://schemas.microsoft.com/office/drawing/2014/main" id="{89DC6C8E-4E40-4F47-9A18-5DB55462CEC1}"/>
              </a:ext>
            </a:extLst>
          </p:cNvPr>
          <p:cNvSpPr>
            <a:spLocks noGrp="1"/>
          </p:cNvSpPr>
          <p:nvPr>
            <p:ph type="body" sz="quarter" idx="14" hasCustomPrompt="1"/>
          </p:nvPr>
        </p:nvSpPr>
        <p:spPr>
          <a:xfrm>
            <a:off x="190500" y="6365875"/>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Tree>
    <p:extLst>
      <p:ext uri="{BB962C8B-B14F-4D97-AF65-F5344CB8AC3E}">
        <p14:creationId xmlns:p14="http://schemas.microsoft.com/office/powerpoint/2010/main" val="2627412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plus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7F16AC-D0C9-40AE-AB47-3985377D459D}"/>
              </a:ext>
            </a:extLst>
          </p:cNvPr>
          <p:cNvSpPr>
            <a:spLocks noGrp="1"/>
          </p:cNvSpPr>
          <p:nvPr>
            <p:ph type="pic" sz="quarter" idx="10"/>
          </p:nvPr>
        </p:nvSpPr>
        <p:spPr>
          <a:xfrm>
            <a:off x="9036" y="505750"/>
            <a:ext cx="4125912" cy="6352249"/>
          </a:xfrm>
        </p:spPr>
        <p:txBody>
          <a:bodyPr>
            <a:noAutofit/>
          </a:bodyPr>
          <a:lstStyle/>
          <a:p>
            <a:r>
              <a:rPr lang="en-US" dirty="0"/>
              <a:t>Click icon to add picture</a:t>
            </a:r>
            <a:endParaRPr lang="en-GB" dirty="0"/>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4356100" y="828675"/>
            <a:ext cx="7566025" cy="5267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Text Placeholder 3">
            <a:extLst>
              <a:ext uri="{FF2B5EF4-FFF2-40B4-BE49-F238E27FC236}">
                <a16:creationId xmlns:a16="http://schemas.microsoft.com/office/drawing/2014/main" id="{C04D328D-AD90-4C7D-A0A9-71B8C99950B5}"/>
              </a:ext>
            </a:extLst>
          </p:cNvPr>
          <p:cNvSpPr>
            <a:spLocks noGrp="1"/>
          </p:cNvSpPr>
          <p:nvPr>
            <p:ph type="body" sz="quarter" idx="12"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12" name="Text Placeholder 10">
            <a:extLst>
              <a:ext uri="{FF2B5EF4-FFF2-40B4-BE49-F238E27FC236}">
                <a16:creationId xmlns:a16="http://schemas.microsoft.com/office/drawing/2014/main" id="{EAE2503F-3BA2-4CCA-A417-8EC1F9A8E9DC}"/>
              </a:ext>
            </a:extLst>
          </p:cNvPr>
          <p:cNvSpPr>
            <a:spLocks noGrp="1"/>
          </p:cNvSpPr>
          <p:nvPr>
            <p:ph type="body" sz="quarter" idx="14" hasCustomPrompt="1"/>
          </p:nvPr>
        </p:nvSpPr>
        <p:spPr>
          <a:xfrm>
            <a:off x="104238" y="6417632"/>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
        <p:nvSpPr>
          <p:cNvPr id="2" name="TextBox 1">
            <a:extLst>
              <a:ext uri="{FF2B5EF4-FFF2-40B4-BE49-F238E27FC236}">
                <a16:creationId xmlns:a16="http://schemas.microsoft.com/office/drawing/2014/main" id="{1AAAB81B-C27E-873C-0F0F-449A1C06A2E2}"/>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25133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plus imag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7F16AC-D0C9-40AE-AB47-3985377D459D}"/>
              </a:ext>
            </a:extLst>
          </p:cNvPr>
          <p:cNvSpPr>
            <a:spLocks noGrp="1"/>
          </p:cNvSpPr>
          <p:nvPr>
            <p:ph type="pic" sz="quarter" idx="10"/>
          </p:nvPr>
        </p:nvSpPr>
        <p:spPr>
          <a:xfrm>
            <a:off x="8066098" y="505750"/>
            <a:ext cx="4125912" cy="6352249"/>
          </a:xfrm>
        </p:spPr>
        <p:txBody>
          <a:bodyPr>
            <a:noAutofit/>
          </a:bodyPr>
          <a:lstStyle/>
          <a:p>
            <a:r>
              <a:rPr lang="en-US" dirty="0"/>
              <a:t>Click icon to add picture</a:t>
            </a:r>
            <a:endParaRPr lang="en-GB" dirty="0"/>
          </a:p>
        </p:txBody>
      </p:sp>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249933" y="828675"/>
            <a:ext cx="7566025" cy="5267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Text Placeholder 3">
            <a:extLst>
              <a:ext uri="{FF2B5EF4-FFF2-40B4-BE49-F238E27FC236}">
                <a16:creationId xmlns:a16="http://schemas.microsoft.com/office/drawing/2014/main" id="{5922FA7F-D7DD-4FD8-BA88-34EC0321CBCF}"/>
              </a:ext>
            </a:extLst>
          </p:cNvPr>
          <p:cNvSpPr>
            <a:spLocks noGrp="1"/>
          </p:cNvSpPr>
          <p:nvPr>
            <p:ph type="body" sz="quarter" idx="12"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12" name="Text Placeholder 10">
            <a:extLst>
              <a:ext uri="{FF2B5EF4-FFF2-40B4-BE49-F238E27FC236}">
                <a16:creationId xmlns:a16="http://schemas.microsoft.com/office/drawing/2014/main" id="{174F7D77-E828-4C82-AA77-D421FB800B7C}"/>
              </a:ext>
            </a:extLst>
          </p:cNvPr>
          <p:cNvSpPr>
            <a:spLocks noGrp="1"/>
          </p:cNvSpPr>
          <p:nvPr>
            <p:ph type="body" sz="quarter" idx="14" hasCustomPrompt="1"/>
          </p:nvPr>
        </p:nvSpPr>
        <p:spPr>
          <a:xfrm>
            <a:off x="8169922" y="6417632"/>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
        <p:nvSpPr>
          <p:cNvPr id="2" name="TextBox 1">
            <a:extLst>
              <a:ext uri="{FF2B5EF4-FFF2-40B4-BE49-F238E27FC236}">
                <a16:creationId xmlns:a16="http://schemas.microsoft.com/office/drawing/2014/main" id="{7EC61F2D-7F67-1F60-CEA2-57ABD5FE4AB4}"/>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13930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
        <p:nvSpPr>
          <p:cNvPr id="2" name="TextBox 1">
            <a:extLst>
              <a:ext uri="{FF2B5EF4-FFF2-40B4-BE49-F238E27FC236}">
                <a16:creationId xmlns:a16="http://schemas.microsoft.com/office/drawing/2014/main" id="{F4B97292-1DCF-B773-083D-D669E1EFBD73}"/>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65458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6096000" y="828675"/>
            <a:ext cx="5826125" cy="5267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828675"/>
            <a:ext cx="5826125" cy="5267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2" name="TextBox 1">
            <a:extLst>
              <a:ext uri="{FF2B5EF4-FFF2-40B4-BE49-F238E27FC236}">
                <a16:creationId xmlns:a16="http://schemas.microsoft.com/office/drawing/2014/main" id="{E7D6CE30-9FAF-DC45-A404-EF0196C00D3D}"/>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4771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EBC8EA2B-F7BE-4ABC-8333-085F2EF65C2C}"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73324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blocks with headings">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3" name="Text Placeholder 2">
            <a:extLst>
              <a:ext uri="{FF2B5EF4-FFF2-40B4-BE49-F238E27FC236}">
                <a16:creationId xmlns:a16="http://schemas.microsoft.com/office/drawing/2014/main" id="{7F871311-E656-4F7D-B834-1DD168A31647}"/>
              </a:ext>
            </a:extLst>
          </p:cNvPr>
          <p:cNvSpPr>
            <a:spLocks noGrp="1"/>
          </p:cNvSpPr>
          <p:nvPr>
            <p:ph type="body" sz="quarter" idx="14"/>
          </p:nvPr>
        </p:nvSpPr>
        <p:spPr>
          <a:xfrm>
            <a:off x="442912" y="1834702"/>
            <a:ext cx="5203343" cy="636732"/>
          </a:xfrm>
        </p:spPr>
        <p:txBody>
          <a:bodyPr>
            <a:noAutofit/>
          </a:bodyPr>
          <a:lstStyle>
            <a:lvl1pPr marL="0" indent="0">
              <a:buNone/>
              <a:defRPr sz="1600"/>
            </a:lvl1pPr>
          </a:lstStyle>
          <a:p>
            <a:pPr lvl="0"/>
            <a:r>
              <a:rPr lang="en-US"/>
              <a:t>Click to edit Master text styles</a:t>
            </a:r>
          </a:p>
        </p:txBody>
      </p:sp>
      <p:sp>
        <p:nvSpPr>
          <p:cNvPr id="9" name="Text Placeholder 2">
            <a:extLst>
              <a:ext uri="{FF2B5EF4-FFF2-40B4-BE49-F238E27FC236}">
                <a16:creationId xmlns:a16="http://schemas.microsoft.com/office/drawing/2014/main" id="{7694B373-CD5E-492B-9D26-31B154FA20F2}"/>
              </a:ext>
            </a:extLst>
          </p:cNvPr>
          <p:cNvSpPr>
            <a:spLocks noGrp="1"/>
          </p:cNvSpPr>
          <p:nvPr>
            <p:ph type="body" sz="quarter" idx="15"/>
          </p:nvPr>
        </p:nvSpPr>
        <p:spPr>
          <a:xfrm>
            <a:off x="6871388" y="1834702"/>
            <a:ext cx="5203343" cy="636732"/>
          </a:xfrm>
        </p:spPr>
        <p:txBody>
          <a:bodyPr>
            <a:noAutofit/>
          </a:bodyPr>
          <a:lstStyle>
            <a:lvl1pPr marL="0" indent="0">
              <a:buNone/>
              <a:defRPr sz="1600"/>
            </a:lvl1pPr>
          </a:lstStyle>
          <a:p>
            <a:pPr lvl="0"/>
            <a:r>
              <a:rPr lang="en-US"/>
              <a:t>Click to edit Master text styles</a:t>
            </a:r>
          </a:p>
        </p:txBody>
      </p:sp>
      <p:sp>
        <p:nvSpPr>
          <p:cNvPr id="21" name="Text Placeholder 2">
            <a:extLst>
              <a:ext uri="{FF2B5EF4-FFF2-40B4-BE49-F238E27FC236}">
                <a16:creationId xmlns:a16="http://schemas.microsoft.com/office/drawing/2014/main" id="{BCBA3DDC-D083-494F-9E1E-9671980A90A2}"/>
              </a:ext>
            </a:extLst>
          </p:cNvPr>
          <p:cNvSpPr>
            <a:spLocks noGrp="1"/>
          </p:cNvSpPr>
          <p:nvPr>
            <p:ph type="body" sz="quarter" idx="16"/>
          </p:nvPr>
        </p:nvSpPr>
        <p:spPr>
          <a:xfrm>
            <a:off x="442912" y="884894"/>
            <a:ext cx="5203343" cy="636732"/>
          </a:xfrm>
          <a:solidFill>
            <a:schemeClr val="tx2"/>
          </a:solidFill>
        </p:spPr>
        <p:txBody>
          <a:bodyPr anchor="ctr">
            <a:noAutofit/>
          </a:bodyPr>
          <a:lstStyle>
            <a:lvl1pPr marL="0" indent="0" algn="ctr">
              <a:buNone/>
              <a:defRPr sz="1600" b="1"/>
            </a:lvl1pPr>
          </a:lstStyle>
          <a:p>
            <a:pPr lvl="0"/>
            <a:r>
              <a:rPr lang="en-US"/>
              <a:t>Click to edit Master text styles</a:t>
            </a:r>
          </a:p>
        </p:txBody>
      </p:sp>
      <p:sp>
        <p:nvSpPr>
          <p:cNvPr id="22" name="Text Placeholder 2">
            <a:extLst>
              <a:ext uri="{FF2B5EF4-FFF2-40B4-BE49-F238E27FC236}">
                <a16:creationId xmlns:a16="http://schemas.microsoft.com/office/drawing/2014/main" id="{EAE78915-7707-496A-A893-F4A9A45F0C08}"/>
              </a:ext>
            </a:extLst>
          </p:cNvPr>
          <p:cNvSpPr>
            <a:spLocks noGrp="1"/>
          </p:cNvSpPr>
          <p:nvPr>
            <p:ph type="body" sz="quarter" idx="17"/>
          </p:nvPr>
        </p:nvSpPr>
        <p:spPr>
          <a:xfrm>
            <a:off x="6871388" y="884894"/>
            <a:ext cx="5203343" cy="636732"/>
          </a:xfrm>
          <a:solidFill>
            <a:schemeClr val="tx2">
              <a:lumMod val="50000"/>
            </a:schemeClr>
          </a:solidFill>
        </p:spPr>
        <p:txBody>
          <a:bodyPr anchor="ctr">
            <a:noAutofit/>
          </a:bodyPr>
          <a:lstStyle>
            <a:lvl1pPr marL="0" indent="0" algn="ctr">
              <a:buNone/>
              <a:defRPr sz="1600" b="1">
                <a:solidFill>
                  <a:schemeClr val="bg1"/>
                </a:solidFill>
              </a:defRPr>
            </a:lvl1pPr>
          </a:lstStyle>
          <a:p>
            <a:pPr lvl="0"/>
            <a:r>
              <a:rPr lang="en-US"/>
              <a:t>Click to edit Master text styles</a:t>
            </a:r>
          </a:p>
        </p:txBody>
      </p:sp>
      <p:sp>
        <p:nvSpPr>
          <p:cNvPr id="2" name="TextBox 1">
            <a:extLst>
              <a:ext uri="{FF2B5EF4-FFF2-40B4-BE49-F238E27FC236}">
                <a16:creationId xmlns:a16="http://schemas.microsoft.com/office/drawing/2014/main" id="{41C8C52A-48FB-9EC6-444D-4934651BD145}"/>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66498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coloured block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5" name="Text Placeholder 4">
            <a:extLst>
              <a:ext uri="{FF2B5EF4-FFF2-40B4-BE49-F238E27FC236}">
                <a16:creationId xmlns:a16="http://schemas.microsoft.com/office/drawing/2014/main" id="{858383D4-7646-40BE-9550-6B439D52AB41}"/>
              </a:ext>
            </a:extLst>
          </p:cNvPr>
          <p:cNvSpPr>
            <a:spLocks noGrp="1"/>
          </p:cNvSpPr>
          <p:nvPr>
            <p:ph type="body" sz="quarter" idx="11"/>
          </p:nvPr>
        </p:nvSpPr>
        <p:spPr>
          <a:xfrm>
            <a:off x="984250" y="817563"/>
            <a:ext cx="4474441" cy="2452110"/>
          </a:xfrm>
          <a:solidFill>
            <a:schemeClr val="tx2">
              <a:lumMod val="40000"/>
              <a:lumOff val="6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a:extLst>
              <a:ext uri="{FF2B5EF4-FFF2-40B4-BE49-F238E27FC236}">
                <a16:creationId xmlns:a16="http://schemas.microsoft.com/office/drawing/2014/main" id="{9F8A6006-983A-4105-9D35-7901514F383C}"/>
              </a:ext>
            </a:extLst>
          </p:cNvPr>
          <p:cNvSpPr>
            <a:spLocks noGrp="1"/>
          </p:cNvSpPr>
          <p:nvPr>
            <p:ph type="body" sz="quarter" idx="12"/>
          </p:nvPr>
        </p:nvSpPr>
        <p:spPr>
          <a:xfrm>
            <a:off x="6650759" y="817563"/>
            <a:ext cx="4474441" cy="2452110"/>
          </a:xfrm>
          <a:solidFill>
            <a:schemeClr val="tx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a:extLst>
              <a:ext uri="{FF2B5EF4-FFF2-40B4-BE49-F238E27FC236}">
                <a16:creationId xmlns:a16="http://schemas.microsoft.com/office/drawing/2014/main" id="{49893CFD-81AB-47F0-A838-65D3FB7E380E}"/>
              </a:ext>
            </a:extLst>
          </p:cNvPr>
          <p:cNvSpPr>
            <a:spLocks noGrp="1"/>
          </p:cNvSpPr>
          <p:nvPr>
            <p:ph type="body" sz="quarter" idx="13"/>
          </p:nvPr>
        </p:nvSpPr>
        <p:spPr>
          <a:xfrm>
            <a:off x="984249" y="3671886"/>
            <a:ext cx="4474441" cy="2452110"/>
          </a:xfrm>
          <a:solidFill>
            <a:schemeClr val="tx2">
              <a:lumMod val="75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6650759" y="3671886"/>
            <a:ext cx="4474441" cy="2452110"/>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D4D74641-DAF3-0965-9145-E7CABD4DB4F8}"/>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751319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imary and secondary inf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263814" y="679304"/>
            <a:ext cx="11706513" cy="1592841"/>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F501649D-3A9F-4DD3-A625-7774FA62EAED}"/>
              </a:ext>
            </a:extLst>
          </p:cNvPr>
          <p:cNvSpPr>
            <a:spLocks noGrp="1"/>
          </p:cNvSpPr>
          <p:nvPr>
            <p:ph type="body" sz="quarter" idx="15"/>
          </p:nvPr>
        </p:nvSpPr>
        <p:spPr>
          <a:xfrm>
            <a:off x="263525" y="2479675"/>
            <a:ext cx="11706225" cy="3616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D9DFC5CD-0801-8594-4277-2175F77A6D29}"/>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60867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imary and secondary info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263814" y="4517018"/>
            <a:ext cx="11706513" cy="1592841"/>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F501649D-3A9F-4DD3-A625-7774FA62EAED}"/>
              </a:ext>
            </a:extLst>
          </p:cNvPr>
          <p:cNvSpPr>
            <a:spLocks noGrp="1"/>
          </p:cNvSpPr>
          <p:nvPr>
            <p:ph type="body" sz="quarter" idx="15"/>
          </p:nvPr>
        </p:nvSpPr>
        <p:spPr>
          <a:xfrm>
            <a:off x="263525" y="817131"/>
            <a:ext cx="11706225" cy="361632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A22A9C8B-65D9-C388-15DB-B75302868444}"/>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647160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ey findings">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dirty="0">
              <a:solidFill>
                <a:schemeClr val="bg1"/>
              </a:solidFill>
              <a:latin typeface="Century Gothic" panose="020B0502020202020204" pitchFamily="34" charset="0"/>
            </a:endParaRPr>
          </a:p>
        </p:txBody>
      </p:sp>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3" name="Text Placeholder 2">
            <a:extLst>
              <a:ext uri="{FF2B5EF4-FFF2-40B4-BE49-F238E27FC236}">
                <a16:creationId xmlns:a16="http://schemas.microsoft.com/office/drawing/2014/main" id="{7F871311-E656-4F7D-B834-1DD168A31647}"/>
              </a:ext>
            </a:extLst>
          </p:cNvPr>
          <p:cNvSpPr>
            <a:spLocks noGrp="1"/>
          </p:cNvSpPr>
          <p:nvPr>
            <p:ph type="body" sz="quarter" idx="14"/>
          </p:nvPr>
        </p:nvSpPr>
        <p:spPr>
          <a:xfrm>
            <a:off x="1066800" y="1136650"/>
            <a:ext cx="10682288" cy="636732"/>
          </a:xfrm>
        </p:spPr>
        <p:txBody>
          <a:bodyPr>
            <a:noAutofit/>
          </a:bodyPr>
          <a:lstStyle>
            <a:lvl1pPr marL="0" indent="0">
              <a:buNone/>
              <a:defRPr sz="1600"/>
            </a:lvl1pPr>
          </a:lstStyle>
          <a:p>
            <a:pPr lvl="0"/>
            <a:r>
              <a:rPr lang="en-US"/>
              <a:t>Click to edit Master text styles</a:t>
            </a:r>
          </a:p>
        </p:txBody>
      </p:sp>
      <p:sp>
        <p:nvSpPr>
          <p:cNvPr id="9" name="Text Placeholder 2">
            <a:extLst>
              <a:ext uri="{FF2B5EF4-FFF2-40B4-BE49-F238E27FC236}">
                <a16:creationId xmlns:a16="http://schemas.microsoft.com/office/drawing/2014/main" id="{7694B373-CD5E-492B-9D26-31B154FA20F2}"/>
              </a:ext>
            </a:extLst>
          </p:cNvPr>
          <p:cNvSpPr>
            <a:spLocks noGrp="1"/>
          </p:cNvSpPr>
          <p:nvPr>
            <p:ph type="body" sz="quarter" idx="15"/>
          </p:nvPr>
        </p:nvSpPr>
        <p:spPr>
          <a:xfrm>
            <a:off x="1066800" y="2153068"/>
            <a:ext cx="10682288" cy="636732"/>
          </a:xfrm>
        </p:spPr>
        <p:txBody>
          <a:bodyPr>
            <a:noAutofit/>
          </a:bodyPr>
          <a:lstStyle>
            <a:lvl1pPr marL="0" indent="0">
              <a:buNone/>
              <a:defRPr sz="1600"/>
            </a:lvl1pPr>
          </a:lstStyle>
          <a:p>
            <a:pPr lvl="0"/>
            <a:r>
              <a:rPr lang="en-US"/>
              <a:t>Click to edit Master text styles</a:t>
            </a:r>
          </a:p>
        </p:txBody>
      </p:sp>
      <p:sp>
        <p:nvSpPr>
          <p:cNvPr id="13" name="Text Placeholder 2">
            <a:extLst>
              <a:ext uri="{FF2B5EF4-FFF2-40B4-BE49-F238E27FC236}">
                <a16:creationId xmlns:a16="http://schemas.microsoft.com/office/drawing/2014/main" id="{9B1379BB-F8D7-4C8D-AFB5-F00430E226EA}"/>
              </a:ext>
            </a:extLst>
          </p:cNvPr>
          <p:cNvSpPr>
            <a:spLocks noGrp="1"/>
          </p:cNvSpPr>
          <p:nvPr>
            <p:ph type="body" sz="quarter" idx="16"/>
          </p:nvPr>
        </p:nvSpPr>
        <p:spPr>
          <a:xfrm>
            <a:off x="1066800" y="3169486"/>
            <a:ext cx="10682288" cy="636732"/>
          </a:xfrm>
        </p:spPr>
        <p:txBody>
          <a:bodyPr>
            <a:noAutofit/>
          </a:bodyPr>
          <a:lstStyle>
            <a:lvl1pPr marL="0" indent="0">
              <a:buNone/>
              <a:defRPr sz="1600"/>
            </a:lvl1pPr>
          </a:lstStyle>
          <a:p>
            <a:pPr lvl="0"/>
            <a:r>
              <a:rPr lang="en-US"/>
              <a:t>Click to edit Master text styles</a:t>
            </a:r>
          </a:p>
        </p:txBody>
      </p:sp>
      <p:sp>
        <p:nvSpPr>
          <p:cNvPr id="14" name="Text Placeholder 2">
            <a:extLst>
              <a:ext uri="{FF2B5EF4-FFF2-40B4-BE49-F238E27FC236}">
                <a16:creationId xmlns:a16="http://schemas.microsoft.com/office/drawing/2014/main" id="{4D4FF195-9F86-4EF8-95E1-F1F358A9ADBD}"/>
              </a:ext>
            </a:extLst>
          </p:cNvPr>
          <p:cNvSpPr>
            <a:spLocks noGrp="1"/>
          </p:cNvSpPr>
          <p:nvPr>
            <p:ph type="body" sz="quarter" idx="17"/>
          </p:nvPr>
        </p:nvSpPr>
        <p:spPr>
          <a:xfrm>
            <a:off x="1066800" y="4185904"/>
            <a:ext cx="10682288" cy="636732"/>
          </a:xfrm>
        </p:spPr>
        <p:txBody>
          <a:bodyPr>
            <a:noAutofit/>
          </a:bodyPr>
          <a:lstStyle>
            <a:lvl1pPr marL="0" indent="0">
              <a:buNone/>
              <a:defRPr sz="1600"/>
            </a:lvl1pPr>
          </a:lstStyle>
          <a:p>
            <a:pPr lvl="0"/>
            <a:r>
              <a:rPr lang="en-US"/>
              <a:t>Click to edit Master text styles</a:t>
            </a:r>
          </a:p>
        </p:txBody>
      </p:sp>
      <p:sp>
        <p:nvSpPr>
          <p:cNvPr id="15" name="Text Placeholder 2">
            <a:extLst>
              <a:ext uri="{FF2B5EF4-FFF2-40B4-BE49-F238E27FC236}">
                <a16:creationId xmlns:a16="http://schemas.microsoft.com/office/drawing/2014/main" id="{E6611D45-DFD9-4387-AA0B-CB162FA13161}"/>
              </a:ext>
            </a:extLst>
          </p:cNvPr>
          <p:cNvSpPr>
            <a:spLocks noGrp="1"/>
          </p:cNvSpPr>
          <p:nvPr>
            <p:ph type="body" sz="quarter" idx="18"/>
          </p:nvPr>
        </p:nvSpPr>
        <p:spPr>
          <a:xfrm>
            <a:off x="1066800" y="5202322"/>
            <a:ext cx="10682288" cy="636732"/>
          </a:xfrm>
        </p:spPr>
        <p:txBody>
          <a:bodyPr>
            <a:noAutofit/>
          </a:bodyPr>
          <a:lstStyle>
            <a:lvl1pPr marL="0" indent="0">
              <a:buNone/>
              <a:defRPr sz="1600"/>
            </a:lvl1pPr>
          </a:lstStyle>
          <a:p>
            <a:pPr lvl="0"/>
            <a:r>
              <a:rPr lang="en-US"/>
              <a:t>Click to edit Master text styles</a:t>
            </a:r>
          </a:p>
        </p:txBody>
      </p:sp>
      <p:sp>
        <p:nvSpPr>
          <p:cNvPr id="16" name="Text Placeholder 2">
            <a:extLst>
              <a:ext uri="{FF2B5EF4-FFF2-40B4-BE49-F238E27FC236}">
                <a16:creationId xmlns:a16="http://schemas.microsoft.com/office/drawing/2014/main" id="{CC4091F4-C05F-40EC-A878-FA176EE2CCAE}"/>
              </a:ext>
            </a:extLst>
          </p:cNvPr>
          <p:cNvSpPr>
            <a:spLocks noGrp="1"/>
          </p:cNvSpPr>
          <p:nvPr>
            <p:ph type="body" sz="quarter" idx="19" hasCustomPrompt="1"/>
          </p:nvPr>
        </p:nvSpPr>
        <p:spPr>
          <a:xfrm>
            <a:off x="442912" y="1136650"/>
            <a:ext cx="457200" cy="636732"/>
          </a:xfrm>
          <a:solidFill>
            <a:schemeClr val="tx2">
              <a:lumMod val="40000"/>
              <a:lumOff val="60000"/>
            </a:schemeClr>
          </a:solidFill>
        </p:spPr>
        <p:txBody>
          <a:bodyPr anchor="ctr">
            <a:noAutofit/>
          </a:bodyPr>
          <a:lstStyle>
            <a:lvl1pPr marL="0" indent="0" algn="ctr">
              <a:buNone/>
              <a:defRPr sz="1600" b="1"/>
            </a:lvl1pPr>
          </a:lstStyle>
          <a:p>
            <a:pPr lvl="0"/>
            <a:r>
              <a:rPr lang="en-US"/>
              <a:t>1</a:t>
            </a:r>
          </a:p>
        </p:txBody>
      </p:sp>
      <p:sp>
        <p:nvSpPr>
          <p:cNvPr id="17" name="Text Placeholder 2">
            <a:extLst>
              <a:ext uri="{FF2B5EF4-FFF2-40B4-BE49-F238E27FC236}">
                <a16:creationId xmlns:a16="http://schemas.microsoft.com/office/drawing/2014/main" id="{E8A1A080-E7B1-4215-8C88-8CEB410A56D1}"/>
              </a:ext>
            </a:extLst>
          </p:cNvPr>
          <p:cNvSpPr>
            <a:spLocks noGrp="1"/>
          </p:cNvSpPr>
          <p:nvPr>
            <p:ph type="body" sz="quarter" idx="20" hasCustomPrompt="1"/>
          </p:nvPr>
        </p:nvSpPr>
        <p:spPr>
          <a:xfrm>
            <a:off x="442912" y="2153068"/>
            <a:ext cx="457200" cy="636732"/>
          </a:xfrm>
          <a:solidFill>
            <a:schemeClr val="tx2">
              <a:lumMod val="60000"/>
              <a:lumOff val="40000"/>
            </a:schemeClr>
          </a:solidFill>
        </p:spPr>
        <p:txBody>
          <a:bodyPr anchor="ctr">
            <a:noAutofit/>
          </a:bodyPr>
          <a:lstStyle>
            <a:lvl1pPr marL="0" indent="0" algn="ctr">
              <a:buNone/>
              <a:defRPr sz="1600" b="1"/>
            </a:lvl1pPr>
          </a:lstStyle>
          <a:p>
            <a:pPr lvl="0"/>
            <a:r>
              <a:rPr lang="en-US"/>
              <a:t>2</a:t>
            </a:r>
          </a:p>
        </p:txBody>
      </p:sp>
      <p:sp>
        <p:nvSpPr>
          <p:cNvPr id="18" name="Text Placeholder 2">
            <a:extLst>
              <a:ext uri="{FF2B5EF4-FFF2-40B4-BE49-F238E27FC236}">
                <a16:creationId xmlns:a16="http://schemas.microsoft.com/office/drawing/2014/main" id="{6BE59E44-451D-442C-98A9-F4AAF7E6890F}"/>
              </a:ext>
            </a:extLst>
          </p:cNvPr>
          <p:cNvSpPr>
            <a:spLocks noGrp="1"/>
          </p:cNvSpPr>
          <p:nvPr>
            <p:ph type="body" sz="quarter" idx="21" hasCustomPrompt="1"/>
          </p:nvPr>
        </p:nvSpPr>
        <p:spPr>
          <a:xfrm>
            <a:off x="442912" y="3169486"/>
            <a:ext cx="457200" cy="636732"/>
          </a:xfrm>
          <a:solidFill>
            <a:schemeClr val="tx2"/>
          </a:solidFill>
        </p:spPr>
        <p:txBody>
          <a:bodyPr anchor="ctr">
            <a:noAutofit/>
          </a:bodyPr>
          <a:lstStyle>
            <a:lvl1pPr marL="0" indent="0" algn="ctr">
              <a:buNone/>
              <a:defRPr sz="1600" b="1"/>
            </a:lvl1pPr>
          </a:lstStyle>
          <a:p>
            <a:pPr lvl="0"/>
            <a:r>
              <a:rPr lang="en-US"/>
              <a:t>3</a:t>
            </a:r>
          </a:p>
        </p:txBody>
      </p:sp>
      <p:sp>
        <p:nvSpPr>
          <p:cNvPr id="19" name="Text Placeholder 2">
            <a:extLst>
              <a:ext uri="{FF2B5EF4-FFF2-40B4-BE49-F238E27FC236}">
                <a16:creationId xmlns:a16="http://schemas.microsoft.com/office/drawing/2014/main" id="{956E06B2-C8F0-49CC-9108-19BEBF90A195}"/>
              </a:ext>
            </a:extLst>
          </p:cNvPr>
          <p:cNvSpPr>
            <a:spLocks noGrp="1"/>
          </p:cNvSpPr>
          <p:nvPr>
            <p:ph type="body" sz="quarter" idx="22" hasCustomPrompt="1"/>
          </p:nvPr>
        </p:nvSpPr>
        <p:spPr>
          <a:xfrm>
            <a:off x="442912" y="4185904"/>
            <a:ext cx="457200" cy="636732"/>
          </a:xfrm>
          <a:solidFill>
            <a:schemeClr val="tx2">
              <a:lumMod val="75000"/>
            </a:schemeClr>
          </a:solidFill>
        </p:spPr>
        <p:txBody>
          <a:bodyPr anchor="ctr">
            <a:noAutofit/>
          </a:bodyPr>
          <a:lstStyle>
            <a:lvl1pPr marL="0" indent="0" algn="ctr">
              <a:buNone/>
              <a:defRPr sz="1600" b="1"/>
            </a:lvl1pPr>
          </a:lstStyle>
          <a:p>
            <a:pPr lvl="0"/>
            <a:r>
              <a:rPr lang="en-US"/>
              <a:t>4</a:t>
            </a:r>
          </a:p>
        </p:txBody>
      </p:sp>
      <p:sp>
        <p:nvSpPr>
          <p:cNvPr id="20" name="Text Placeholder 2">
            <a:extLst>
              <a:ext uri="{FF2B5EF4-FFF2-40B4-BE49-F238E27FC236}">
                <a16:creationId xmlns:a16="http://schemas.microsoft.com/office/drawing/2014/main" id="{677FAC0A-E608-40F8-9AE2-80DD17D04BCC}"/>
              </a:ext>
            </a:extLst>
          </p:cNvPr>
          <p:cNvSpPr>
            <a:spLocks noGrp="1"/>
          </p:cNvSpPr>
          <p:nvPr>
            <p:ph type="body" sz="quarter" idx="23" hasCustomPrompt="1"/>
          </p:nvPr>
        </p:nvSpPr>
        <p:spPr>
          <a:xfrm>
            <a:off x="442912" y="5202322"/>
            <a:ext cx="457200" cy="636732"/>
          </a:xfrm>
          <a:solidFill>
            <a:schemeClr val="tx2">
              <a:lumMod val="50000"/>
            </a:schemeClr>
          </a:solidFill>
        </p:spPr>
        <p:txBody>
          <a:bodyPr anchor="ctr">
            <a:noAutofit/>
          </a:bodyPr>
          <a:lstStyle>
            <a:lvl1pPr marL="0" indent="0" algn="ctr">
              <a:buNone/>
              <a:defRPr sz="1600" b="1"/>
            </a:lvl1pPr>
          </a:lstStyle>
          <a:p>
            <a:pPr lvl="0"/>
            <a:r>
              <a:rPr lang="en-US"/>
              <a:t>5</a:t>
            </a:r>
          </a:p>
        </p:txBody>
      </p:sp>
      <p:sp>
        <p:nvSpPr>
          <p:cNvPr id="2" name="TextBox 1">
            <a:extLst>
              <a:ext uri="{FF2B5EF4-FFF2-40B4-BE49-F238E27FC236}">
                <a16:creationId xmlns:a16="http://schemas.microsoft.com/office/drawing/2014/main" id="{2B419C9C-8AC1-26F6-3110-136084832E07}"/>
              </a:ext>
            </a:extLst>
          </p:cNvPr>
          <p:cNvSpPr txBox="1"/>
          <p:nvPr userDrawn="1"/>
        </p:nvSpPr>
        <p:spPr>
          <a:xfrm>
            <a:off x="11700587" y="121298"/>
            <a:ext cx="419877" cy="276999"/>
          </a:xfrm>
          <a:prstGeom prst="rect">
            <a:avLst/>
          </a:prstGeom>
          <a:noFill/>
        </p:spPr>
        <p:txBody>
          <a:bodyPr wrap="square" rtlCol="0">
            <a:spAutoFit/>
          </a:bodyPr>
          <a:lstStyle/>
          <a:p>
            <a:pPr algn="ctr"/>
            <a:fld id="{978BE415-1460-4FE1-A103-6FC1262E53FD}" type="slidenum">
              <a:rPr lang="en-GB" sz="1200" smtClean="0">
                <a:solidFill>
                  <a:schemeClr val="bg1"/>
                </a:solidFill>
                <a:latin typeface="Century Gothic" panose="020B0502020202020204" pitchFamily="34" charset="0"/>
              </a:rPr>
              <a:pPr algn="ctr"/>
              <a:t>‹#›</a:t>
            </a:fld>
            <a:endParaRPr lang="en-GB"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39446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12CC1-A479-4B8C-8190-13D7A0FBB3F9}"/>
              </a:ext>
            </a:extLst>
          </p:cNvPr>
          <p:cNvSpPr/>
          <p:nvPr userDrawn="1"/>
        </p:nvSpPr>
        <p:spPr bwMode="auto">
          <a:xfrm>
            <a:off x="0" y="0"/>
            <a:ext cx="12192000" cy="6858000"/>
          </a:xfrm>
          <a:prstGeom prst="rect">
            <a:avLst/>
          </a:prstGeom>
          <a:solidFill>
            <a:schemeClr val="tx1"/>
          </a:solidFill>
          <a:ln w="9525">
            <a:noFill/>
            <a:round/>
            <a:headEnd/>
            <a:tailEnd/>
          </a:ln>
        </p:spPr>
        <p:txBody>
          <a:bodyPr/>
          <a:lstStyle/>
          <a:p>
            <a:pPr algn="ctr">
              <a:defRPr/>
            </a:pPr>
            <a:endParaRPr lang="en-GB" sz="1400" b="1" dirty="0">
              <a:solidFill>
                <a:prstClr val="black">
                  <a:lumMod val="65000"/>
                  <a:lumOff val="35000"/>
                </a:prstClr>
              </a:solidFill>
              <a:latin typeface="Calibri"/>
            </a:endParaRPr>
          </a:p>
        </p:txBody>
      </p:sp>
      <p:pic>
        <p:nvPicPr>
          <p:cNvPr id="4" name="Picture 2" descr="File:The Earth seen from Apollo 17.jpg">
            <a:hlinkClick r:id="rId2"/>
            <a:extLst>
              <a:ext uri="{FF2B5EF4-FFF2-40B4-BE49-F238E27FC236}">
                <a16:creationId xmlns:a16="http://schemas.microsoft.com/office/drawing/2014/main" id="{A931E426-891F-4C47-B1EF-5C8EAA3E36D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5520" y="1988840"/>
            <a:ext cx="3141848" cy="314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
            <a:extLst>
              <a:ext uri="{FF2B5EF4-FFF2-40B4-BE49-F238E27FC236}">
                <a16:creationId xmlns:a16="http://schemas.microsoft.com/office/drawing/2014/main" id="{08DC40EA-5C5C-41FF-AE4B-8EEC77A3BEFF}"/>
              </a:ext>
            </a:extLst>
          </p:cNvPr>
          <p:cNvSpPr>
            <a:spLocks noChangeArrowheads="1"/>
          </p:cNvSpPr>
          <p:nvPr userDrawn="1"/>
        </p:nvSpPr>
        <p:spPr bwMode="auto">
          <a:xfrm>
            <a:off x="6916013" y="6202345"/>
            <a:ext cx="3868891" cy="505854"/>
          </a:xfrm>
          <a:prstGeom prst="rect">
            <a:avLst/>
          </a:prstGeom>
          <a:no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defRPr/>
            </a:pPr>
            <a:r>
              <a:rPr lang="en-US" altLang="en-US" sz="1400" b="0" i="0"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www.bluemarbleresearch.co.uk</a:t>
            </a:r>
            <a:endParaRPr lang="en-US" altLang="en-US" sz="1400" b="0" i="0" dirty="0">
              <a:solidFill>
                <a:schemeClr val="bg1"/>
              </a:solidFill>
              <a:latin typeface="Arial" panose="020B0604020202020204" pitchFamily="34" charset="0"/>
            </a:endParaRPr>
          </a:p>
        </p:txBody>
      </p:sp>
      <p:pic>
        <p:nvPicPr>
          <p:cNvPr id="7" name="Picture 8" descr="Contact">
            <a:extLst>
              <a:ext uri="{FF2B5EF4-FFF2-40B4-BE49-F238E27FC236}">
                <a16:creationId xmlns:a16="http://schemas.microsoft.com/office/drawing/2014/main" id="{317163C0-FE42-4855-B942-44A8F3E0576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05225" y="6021555"/>
            <a:ext cx="1279460" cy="686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FE61D33C-EC87-4CCA-94C3-90C08976F5C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90304" y="2143044"/>
            <a:ext cx="5234855" cy="2723841"/>
          </a:xfrm>
          <a:prstGeom prst="rect">
            <a:avLst/>
          </a:prstGeom>
        </p:spPr>
      </p:pic>
      <p:sp>
        <p:nvSpPr>
          <p:cNvPr id="9" name="Text Placeholder 8">
            <a:extLst>
              <a:ext uri="{FF2B5EF4-FFF2-40B4-BE49-F238E27FC236}">
                <a16:creationId xmlns:a16="http://schemas.microsoft.com/office/drawing/2014/main" id="{00E9165A-C0B6-4255-B9F6-DA08654B98E9}"/>
              </a:ext>
            </a:extLst>
          </p:cNvPr>
          <p:cNvSpPr>
            <a:spLocks noGrp="1"/>
          </p:cNvSpPr>
          <p:nvPr>
            <p:ph type="body" sz="quarter" idx="10" hasCustomPrompt="1"/>
          </p:nvPr>
        </p:nvSpPr>
        <p:spPr>
          <a:xfrm>
            <a:off x="6916738" y="4408488"/>
            <a:ext cx="4832350" cy="1130300"/>
          </a:xfrm>
        </p:spPr>
        <p:txBody>
          <a:bodyPr>
            <a:noAutofit/>
          </a:bodyPr>
          <a:lstStyle>
            <a:lvl1pPr marL="0" indent="0">
              <a:buNone/>
              <a:defRPr sz="1400" b="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For further information:</a:t>
            </a:r>
          </a:p>
          <a:p>
            <a:pPr lvl="0"/>
            <a:r>
              <a:rPr lang="en-US"/>
              <a:t>Author name (author@bluemarbleresearch.co.uk)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Author name (author@bluemarbleresearch.co.uk)</a:t>
            </a:r>
          </a:p>
        </p:txBody>
      </p:sp>
    </p:spTree>
    <p:extLst>
      <p:ext uri="{BB962C8B-B14F-4D97-AF65-F5344CB8AC3E}">
        <p14:creationId xmlns:p14="http://schemas.microsoft.com/office/powerpoint/2010/main" val="18046925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223CAD-4DC2-4020-84BD-7083824C225F}"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888200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096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A223CAD-4DC2-4020-84BD-7083824C225F}"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02946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3338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AA73A2F-B6F0-479C-92DD-6F1DA75C4BC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689069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B99BE773-8BDE-4FDA-9EFB-C2175072FA3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792317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AF9A38EA-87F4-414C-ABD3-ABEA625B79CC}" type="datetime1">
              <a:rPr lang="en-GB" smtClean="0">
                <a:solidFill>
                  <a:prstClr val="black">
                    <a:tint val="75000"/>
                  </a:prstClr>
                </a:solidFill>
              </a:rPr>
              <a:pPr/>
              <a:t>24/09/2023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548654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F6254B83-38B0-4D04-9AC2-B225C7323C38}" type="datetime1">
              <a:rPr lang="en-GB" smtClean="0">
                <a:solidFill>
                  <a:prstClr val="black">
                    <a:tint val="75000"/>
                  </a:prstClr>
                </a:solidFill>
              </a:rPr>
              <a:pPr/>
              <a:t>24/09/2023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646105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BCF6EA59-0CBE-4C9A-8CAF-B548F68AA930}" type="datetime1">
              <a:rPr lang="en-GB" smtClean="0">
                <a:solidFill>
                  <a:prstClr val="black">
                    <a:tint val="75000"/>
                  </a:prstClr>
                </a:solidFill>
              </a:rPr>
              <a:pPr/>
              <a:t>24/09/2023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04956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EBC8EA2B-F7BE-4ABC-8333-085F2EF65C2C}"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57652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AA73A2F-B6F0-479C-92DD-6F1DA75C4BC9}" type="datetime1">
              <a:rPr lang="en-GB" smtClean="0">
                <a:solidFill>
                  <a:prstClr val="black">
                    <a:tint val="75000"/>
                  </a:prstClr>
                </a:solidFill>
              </a:rPr>
              <a:pPr/>
              <a:t>24/09/2023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65604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2F4A4AA-605D-42BB-AE0F-306864A0F86B}"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743504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D74D8A4-8410-4017-BC31-A732F2DCDC47}"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29225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8"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0"/>
          </p:nvPr>
        </p:nvSpPr>
        <p:spPr>
          <a:xfrm>
            <a:off x="4662311" y="6347222"/>
            <a:ext cx="2844800" cy="365522"/>
          </a:xfrm>
          <a:prstGeom prst="rect">
            <a:avLst/>
          </a:prstGeom>
        </p:spPr>
        <p:txBody>
          <a:bodyPr/>
          <a:lstStyle>
            <a:lvl1pPr algn="ctr" fontAlgn="auto">
              <a:spcBef>
                <a:spcPts val="0"/>
              </a:spcBef>
              <a:spcAft>
                <a:spcPts val="0"/>
              </a:spcAft>
              <a:defRPr>
                <a:latin typeface="+mn-lt"/>
                <a:cs typeface="+mn-cs"/>
              </a:defRPr>
            </a:lvl1pPr>
          </a:lstStyle>
          <a:p>
            <a:pPr>
              <a:defRPr/>
            </a:pPr>
            <a:fld id="{41A38E25-AC8E-48A0-999D-541F19B88CF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499204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D28CB5-C03A-46BC-AD31-F64E7C5E2242}" type="slidenum">
              <a:rPr lang="en-GB" smtClean="0"/>
              <a:pPr/>
              <a:t>‹#›</a:t>
            </a:fld>
            <a:endParaRPr lang="en-GB" dirty="0"/>
          </a:p>
        </p:txBody>
      </p:sp>
    </p:spTree>
    <p:extLst>
      <p:ext uri="{BB962C8B-B14F-4D97-AF65-F5344CB8AC3E}">
        <p14:creationId xmlns:p14="http://schemas.microsoft.com/office/powerpoint/2010/main" val="1608521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8.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6.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image" Target="../media/image9.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7.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pic>
        <p:nvPicPr>
          <p:cNvPr id="7" name="Picture 2" descr="Our Company | Portsmouth Water">
            <a:extLst>
              <a:ext uri="{FF2B5EF4-FFF2-40B4-BE49-F238E27FC236}">
                <a16:creationId xmlns:a16="http://schemas.microsoft.com/office/drawing/2014/main" id="{2D00DC82-4841-8BDC-206E-FFDD38314498}"/>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9304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85"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B25B93-A9B7-49D4-AA21-5D679DBAF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410CA4-2C49-4600-9F82-764DDEFA8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2" descr="Our Company | Portsmouth Water">
            <a:extLst>
              <a:ext uri="{FF2B5EF4-FFF2-40B4-BE49-F238E27FC236}">
                <a16:creationId xmlns:a16="http://schemas.microsoft.com/office/drawing/2014/main" id="{2E4A4BC9-8894-8BD6-57C9-405A08FF6CDA}"/>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908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pic>
        <p:nvPicPr>
          <p:cNvPr id="11" name="Picture 2" descr="Our Company | Portsmouth Water">
            <a:extLst>
              <a:ext uri="{FF2B5EF4-FFF2-40B4-BE49-F238E27FC236}">
                <a16:creationId xmlns:a16="http://schemas.microsoft.com/office/drawing/2014/main" id="{A11C4E38-9696-4BE5-5B83-E1D292B06263}"/>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1710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53419-F3F5-4B57-ABB1-752373D5872D}"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pic>
        <p:nvPicPr>
          <p:cNvPr id="8" name="Picture 2" descr="Our Company | Portsmouth Water">
            <a:extLst>
              <a:ext uri="{FF2B5EF4-FFF2-40B4-BE49-F238E27FC236}">
                <a16:creationId xmlns:a16="http://schemas.microsoft.com/office/drawing/2014/main" id="{ECA1108D-F7E0-3444-3AAE-BADB99BD7107}"/>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luewave is Southern Water's innovation, research and development lab. Our  mission is to create value for our customers, communities and company by  exploring and introducing new ideas, technologies and ways of working.">
            <a:extLst>
              <a:ext uri="{FF2B5EF4-FFF2-40B4-BE49-F238E27FC236}">
                <a16:creationId xmlns:a16="http://schemas.microsoft.com/office/drawing/2014/main" id="{C489F164-0C93-11E4-B665-57DB6F1B86E9}"/>
              </a:ext>
            </a:extLst>
          </p:cNvPr>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42076"/>
          <a:stretch/>
        </p:blipFill>
        <p:spPr bwMode="auto">
          <a:xfrm>
            <a:off x="847871" y="6264338"/>
            <a:ext cx="943142" cy="67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52108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53419-F3F5-4B57-ABB1-752373D5872D}" type="datetime1">
              <a:rPr lang="en-GB" smtClean="0">
                <a:solidFill>
                  <a:prstClr val="black">
                    <a:tint val="75000"/>
                  </a:prstClr>
                </a:solidFill>
              </a:rPr>
              <a:pPr/>
              <a:t>24/09/2023</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9828965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9" r:id="rId13"/>
    <p:sldLayoutId id="2147483850"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B25B93-A9B7-49D4-AA21-5D679DBAF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410CA4-2C49-4600-9F82-764DDEFA8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577757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8D841-10F4-40E8-A336-526569BA732F}" type="slidenum">
              <a:rPr lang="en-GB" smtClean="0">
                <a:solidFill>
                  <a:prstClr val="black">
                    <a:tint val="75000"/>
                  </a:prstClr>
                </a:solidFill>
              </a:rPr>
              <a:pPr/>
              <a:t>‹#›</a:t>
            </a:fld>
            <a:endParaRPr lang="en-GB" dirty="0">
              <a:solidFill>
                <a:prstClr val="black">
                  <a:tint val="75000"/>
                </a:prstClr>
              </a:solidFill>
            </a:endParaRPr>
          </a:p>
        </p:txBody>
      </p:sp>
      <p:pic>
        <p:nvPicPr>
          <p:cNvPr id="7" name="Picture 2" descr="Our Company | Portsmouth Water">
            <a:extLst>
              <a:ext uri="{FF2B5EF4-FFF2-40B4-BE49-F238E27FC236}">
                <a16:creationId xmlns:a16="http://schemas.microsoft.com/office/drawing/2014/main" id="{2D00DC82-4841-8BDC-206E-FFDD38314498}"/>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6786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AE9B07-CC7E-639E-926B-9808923588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543B0E-0DA5-AD91-B10C-ECC466F106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572AC9-42DE-37CB-A794-6482DACF9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230CF-E8D3-4F6C-8F7E-510431B0FE98}" type="datetimeFigureOut">
              <a:rPr lang="en-GB" smtClean="0"/>
              <a:t>22/09/2023</a:t>
            </a:fld>
            <a:endParaRPr lang="en-GB"/>
          </a:p>
        </p:txBody>
      </p:sp>
      <p:sp>
        <p:nvSpPr>
          <p:cNvPr id="5" name="Footer Placeholder 4">
            <a:extLst>
              <a:ext uri="{FF2B5EF4-FFF2-40B4-BE49-F238E27FC236}">
                <a16:creationId xmlns:a16="http://schemas.microsoft.com/office/drawing/2014/main" id="{167C8AB5-3A6C-3B8D-2556-139B209FC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5535CA8-600B-D4EE-A7D0-82EC50FE9B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14D7C-9FFD-4974-B0B0-83466E0C065C}" type="slidenum">
              <a:rPr lang="en-GB" smtClean="0"/>
              <a:t>‹#›</a:t>
            </a:fld>
            <a:endParaRPr lang="en-GB"/>
          </a:p>
        </p:txBody>
      </p:sp>
    </p:spTree>
    <p:extLst>
      <p:ext uri="{BB962C8B-B14F-4D97-AF65-F5344CB8AC3E}">
        <p14:creationId xmlns:p14="http://schemas.microsoft.com/office/powerpoint/2010/main" val="395284593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s://unsplash.com/photos/aeh1dbI_a7I?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hyperlink" Target="https://unsplash.com/@cdc?utm_source=unsplash&amp;utm_medium=referral&amp;utm_content=creditCopyText"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11.xm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27.jpeg"/><Relationship Id="rId5" Type="http://schemas.openxmlformats.org/officeDocument/2006/relationships/chart" Target="../charts/chart13.xml"/><Relationship Id="rId4" Type="http://schemas.openxmlformats.org/officeDocument/2006/relationships/chart" Target="../charts/chart12.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15.xml"/><Relationship Id="rId5" Type="http://schemas.openxmlformats.org/officeDocument/2006/relationships/image" Target="../media/image30.png"/><Relationship Id="rId4" Type="http://schemas.openxmlformats.org/officeDocument/2006/relationships/chart" Target="../charts/chart14.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nsplash.com/photos/Q59HmzK38eQ?utm_source=unsplash&amp;utm_medium=referral&amp;utm_content=creditCopyText" TargetMode="External"/><Relationship Id="rId4" Type="http://schemas.openxmlformats.org/officeDocument/2006/relationships/hyperlink" Target="https://unsplash.com/@rupixen?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93.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image" Target="../media/image30.png"/><Relationship Id="rId5" Type="http://schemas.openxmlformats.org/officeDocument/2006/relationships/chart" Target="../charts/chart17.xml"/><Relationship Id="rId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chart" Target="../charts/chart19.xml"/></Relationships>
</file>

<file path=ppt/slides/_rels/slide1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7.jpe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chart" Target="../charts/chart20.xml"/></Relationships>
</file>

<file path=ppt/slides/_rels/slide2.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hyperlink" Target="https://unsplash.com/photos/aeh1dbI_a7I?utm_source=unsplash&amp;utm_medium=referral&amp;utm_content=creditCopyTex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hart" Target="../charts/char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93.xml"/><Relationship Id="rId5" Type="http://schemas.openxmlformats.org/officeDocument/2006/relationships/image" Target="../media/image13.png"/><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chart" Target="../charts/chart24.xml"/><Relationship Id="rId5" Type="http://schemas.openxmlformats.org/officeDocument/2006/relationships/image" Target="../media/image1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hyperlink" Target="https://unsplash.com/photos/SoT4-mZhyhE?utm_source=unsplash&amp;utm_medium=referral&amp;utm_content=creditCopyText" TargetMode="External"/><Relationship Id="rId4" Type="http://schemas.openxmlformats.org/officeDocument/2006/relationships/hyperlink" Target="https://unsplash.com/@micheile?utm_source=unsplash&amp;utm_medium=referral&amp;utm_content=creditCopyTex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jpe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jpe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8.sv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jpe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hart" Target="../charts/chart26.xml"/><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jpe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8.sv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hart" Target="../charts/chart27.xml"/><Relationship Id="rId7" Type="http://schemas.openxmlformats.org/officeDocument/2006/relationships/image" Target="../media/image59.svg"/><Relationship Id="rId2" Type="http://schemas.openxmlformats.org/officeDocument/2006/relationships/notesSlide" Target="../notesSlides/notesSlide26.xml"/><Relationship Id="rId1" Type="http://schemas.openxmlformats.org/officeDocument/2006/relationships/slideLayout" Target="../slideLayouts/slideLayout65.xml"/><Relationship Id="rId6" Type="http://schemas.openxmlformats.org/officeDocument/2006/relationships/image" Target="../media/image58.png"/><Relationship Id="rId5" Type="http://schemas.openxmlformats.org/officeDocument/2006/relationships/chart" Target="../charts/chart28.xml"/><Relationship Id="rId10" Type="http://schemas.openxmlformats.org/officeDocument/2006/relationships/image" Target="../media/image9.png"/><Relationship Id="rId4" Type="http://schemas.openxmlformats.org/officeDocument/2006/relationships/image" Target="../media/image27.jpe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hart" Target="../charts/chart29.xml"/><Relationship Id="rId7" Type="http://schemas.openxmlformats.org/officeDocument/2006/relationships/image" Target="../media/image59.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chart" Target="../charts/chart30.xml"/><Relationship Id="rId4" Type="http://schemas.openxmlformats.org/officeDocument/2006/relationships/image" Target="../media/image27.jpeg"/><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7.jpe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chart" Target="../charts/chart31.xml"/><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7.jpe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chart" Target="../charts/chart32.xml"/><Relationship Id="rId9"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7.jpe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chart" Target="../charts/chart33.xml"/></Relationships>
</file>

<file path=ppt/slides/_rels/slide3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7.jpe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chart" Target="../charts/chart35.xml"/><Relationship Id="rId5" Type="http://schemas.openxmlformats.org/officeDocument/2006/relationships/image" Target="../media/image9.png"/><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unsplash.com/photos/6d-oTgpcz5k?utm_source=unsplash&amp;utm_medium=referral&amp;utm_content=creditCopyText" TargetMode="External"/><Relationship Id="rId4" Type="http://schemas.openxmlformats.org/officeDocument/2006/relationships/hyperlink" Target="https://unsplash.com/@jannerboy62?utm_source=unsplash&amp;utm_medium=referral&amp;utm_content=creditCopyText"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chart" Target="../charts/chart36.xml"/><Relationship Id="rId7" Type="http://schemas.openxmlformats.org/officeDocument/2006/relationships/image" Target="../media/image58.png"/><Relationship Id="rId2" Type="http://schemas.openxmlformats.org/officeDocument/2006/relationships/image" Target="../media/image66.jpeg"/><Relationship Id="rId1" Type="http://schemas.openxmlformats.org/officeDocument/2006/relationships/slideLayout" Target="../slideLayouts/slideLayout73.xml"/><Relationship Id="rId6" Type="http://schemas.openxmlformats.org/officeDocument/2006/relationships/image" Target="../media/image30.png"/><Relationship Id="rId5" Type="http://schemas.openxmlformats.org/officeDocument/2006/relationships/chart" Target="../charts/chart38.xml"/><Relationship Id="rId10" Type="http://schemas.openxmlformats.org/officeDocument/2006/relationships/image" Target="../media/image8.png"/><Relationship Id="rId4" Type="http://schemas.openxmlformats.org/officeDocument/2006/relationships/chart" Target="../charts/chart37.xml"/><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unsplash.com/photos/SVeCm5KF_ho?utm_source=unsplash&amp;utm_medium=referral&amp;utm_content=creditCopyText" TargetMode="External"/><Relationship Id="rId4" Type="http://schemas.openxmlformats.org/officeDocument/2006/relationships/hyperlink" Target="https://unsplash.com/@luis_tosta?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0.xml"/><Relationship Id="rId4" Type="http://schemas.openxmlformats.org/officeDocument/2006/relationships/image" Target="../media/image23.emf"/></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4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hyperlink" Target="https://www.ofwat.gov.uk/wp-content/uploads/2022/02/PR24-customer-engagement-policy.pdf" TargetMode="External"/><Relationship Id="rId2" Type="http://schemas.openxmlformats.org/officeDocument/2006/relationships/image" Target="../media/image3.jpeg"/><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3" Type="http://schemas.openxmlformats.org/officeDocument/2006/relationships/hyperlink" Target="http://upload.wikimedia.org/wikipedia/commons/9/97/The_Earth_seen_from_Apollo_17.jp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www.bluemarbleresearch.co.uk/" TargetMode="Externa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27.jpeg"/><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hyperlink" Target="https://unsplash.com/photos/NeTPASr-bmQ?utm_source=unsplash&amp;utm_medium=referral&amp;utm_content=creditCopyText" TargetMode="External"/><Relationship Id="rId4" Type="http://schemas.openxmlformats.org/officeDocument/2006/relationships/hyperlink" Target="https://unsplash.com/@joshappel?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child washing hands&#10;&#10;Description automatically generated">
            <a:extLst>
              <a:ext uri="{FF2B5EF4-FFF2-40B4-BE49-F238E27FC236}">
                <a16:creationId xmlns:a16="http://schemas.microsoft.com/office/drawing/2014/main" id="{F3966EC1-E897-787F-7060-A8BC1BE063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85" b="12471"/>
          <a:stretch/>
        </p:blipFill>
        <p:spPr>
          <a:xfrm>
            <a:off x="0" y="1220264"/>
            <a:ext cx="12192000" cy="5637735"/>
          </a:xfrm>
          <a:prstGeom prst="rect">
            <a:avLst/>
          </a:prstGeom>
        </p:spPr>
      </p:pic>
      <p:sp>
        <p:nvSpPr>
          <p:cNvPr id="2" name="Rectangle 1">
            <a:extLst>
              <a:ext uri="{FF2B5EF4-FFF2-40B4-BE49-F238E27FC236}">
                <a16:creationId xmlns:a16="http://schemas.microsoft.com/office/drawing/2014/main" id="{A0B906C9-CE1B-D545-8587-304E3E4F5729}"/>
              </a:ext>
            </a:extLst>
          </p:cNvPr>
          <p:cNvSpPr/>
          <p:nvPr/>
        </p:nvSpPr>
        <p:spPr>
          <a:xfrm>
            <a:off x="0" y="1978272"/>
            <a:ext cx="12192000" cy="4879728"/>
          </a:xfrm>
          <a:prstGeom prst="rect">
            <a:avLst/>
          </a:prstGeom>
          <a:solidFill>
            <a:schemeClr val="tx2">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88EC54EF-1119-4DEB-9080-EBB9A7A08962}"/>
              </a:ext>
            </a:extLst>
          </p:cNvPr>
          <p:cNvSpPr/>
          <p:nvPr/>
        </p:nvSpPr>
        <p:spPr>
          <a:xfrm>
            <a:off x="119336" y="2114272"/>
            <a:ext cx="11749010" cy="830997"/>
          </a:xfrm>
          <a:prstGeom prst="rect">
            <a:avLst/>
          </a:prstGeom>
        </p:spPr>
        <p:txBody>
          <a:bodyPr wrap="square">
            <a:spAutoFit/>
          </a:bodyPr>
          <a:lstStyle/>
          <a:p>
            <a:pPr>
              <a:defRPr/>
            </a:pPr>
            <a:r>
              <a:rPr lang="en-GB" sz="2400" b="1" dirty="0">
                <a:solidFill>
                  <a:schemeClr val="bg1"/>
                </a:solidFill>
                <a:latin typeface="Century Gothic" panose="020B0502020202020204" pitchFamily="34" charset="0"/>
              </a:rPr>
              <a:t>Quantitative Research – Full Report v1.0 </a:t>
            </a:r>
          </a:p>
          <a:p>
            <a:pPr>
              <a:defRPr/>
            </a:pPr>
            <a:r>
              <a:rPr lang="en-GB" sz="2400" b="1" dirty="0">
                <a:solidFill>
                  <a:schemeClr val="bg1"/>
                </a:solidFill>
                <a:latin typeface="Century Gothic" panose="020B0502020202020204" pitchFamily="34" charset="0"/>
              </a:rPr>
              <a:t>18th September 2023</a:t>
            </a:r>
          </a:p>
        </p:txBody>
      </p:sp>
      <p:sp>
        <p:nvSpPr>
          <p:cNvPr id="12" name="Rectangle 11">
            <a:extLst>
              <a:ext uri="{FF2B5EF4-FFF2-40B4-BE49-F238E27FC236}">
                <a16:creationId xmlns:a16="http://schemas.microsoft.com/office/drawing/2014/main" id="{B45A0280-E8CA-4CA2-8F88-7D910BC12353}"/>
              </a:ext>
            </a:extLst>
          </p:cNvPr>
          <p:cNvSpPr/>
          <p:nvPr/>
        </p:nvSpPr>
        <p:spPr>
          <a:xfrm>
            <a:off x="0" y="1215548"/>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8F16C736-2991-41E6-B843-5EAD7EC4BA8E}"/>
              </a:ext>
            </a:extLst>
          </p:cNvPr>
          <p:cNvSpPr/>
          <p:nvPr/>
        </p:nvSpPr>
        <p:spPr>
          <a:xfrm>
            <a:off x="89" y="1270386"/>
            <a:ext cx="10585176" cy="707886"/>
          </a:xfrm>
          <a:prstGeom prst="rect">
            <a:avLst/>
          </a:prstGeom>
        </p:spPr>
        <p:txBody>
          <a:bodyPr wrap="square">
            <a:spAutoFit/>
          </a:bodyPr>
          <a:lstStyle/>
          <a:p>
            <a:pPr>
              <a:defRPr/>
            </a:pPr>
            <a:r>
              <a:rPr lang="en-GB" sz="4000" b="1" dirty="0">
                <a:solidFill>
                  <a:schemeClr val="bg1"/>
                </a:solidFill>
                <a:latin typeface="Century Gothic" panose="020B0502020202020204" pitchFamily="34" charset="0"/>
              </a:rPr>
              <a:t>Acceptability and Affordability Testing</a:t>
            </a:r>
          </a:p>
        </p:txBody>
      </p:sp>
      <p:sp>
        <p:nvSpPr>
          <p:cNvPr id="11" name="Slide Number Placeholder 3">
            <a:extLst>
              <a:ext uri="{FF2B5EF4-FFF2-40B4-BE49-F238E27FC236}">
                <a16:creationId xmlns:a16="http://schemas.microsoft.com/office/drawing/2014/main" id="{20AC6B32-B0F3-4414-BFE2-44B7A810E04A}"/>
              </a:ext>
            </a:extLst>
          </p:cNvPr>
          <p:cNvSpPr>
            <a:spLocks noGrp="1"/>
          </p:cNvSpPr>
          <p:nvPr>
            <p:ph type="sldNum" sz="quarter" idx="12"/>
          </p:nvPr>
        </p:nvSpPr>
        <p:spPr>
          <a:xfrm>
            <a:off x="9967329" y="5907"/>
            <a:ext cx="596850" cy="411435"/>
          </a:xfrm>
        </p:spPr>
        <p:txBody>
          <a:bodyPr/>
          <a:lstStyle/>
          <a:p>
            <a:fld id="{A17C9725-CDDF-4E1F-A5C1-71F9C95A39C6}" type="slidenum">
              <a:rPr lang="en-GB" b="1" smtClean="0">
                <a:solidFill>
                  <a:schemeClr val="bg1"/>
                </a:solidFill>
                <a:latin typeface="Century Gothic" panose="020B0502020202020204" pitchFamily="34" charset="0"/>
              </a:rPr>
              <a:t>1</a:t>
            </a:fld>
            <a:endParaRPr lang="en-GB" b="1" dirty="0">
              <a:solidFill>
                <a:schemeClr val="bg1"/>
              </a:solidFill>
              <a:latin typeface="Century Gothic" panose="020B0502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139F1A8E-0F3C-1E03-DF4D-8620682E5F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13"/>
          <a:stretch/>
        </p:blipFill>
        <p:spPr>
          <a:xfrm>
            <a:off x="9695071" y="3174"/>
            <a:ext cx="2362379" cy="1051088"/>
          </a:xfrm>
          <a:prstGeom prst="rect">
            <a:avLst/>
          </a:prstGeom>
        </p:spPr>
      </p:pic>
      <p:pic>
        <p:nvPicPr>
          <p:cNvPr id="6" name="Picture 2" descr="Portsmouth Water - for Households">
            <a:extLst>
              <a:ext uri="{FF2B5EF4-FFF2-40B4-BE49-F238E27FC236}">
                <a16:creationId xmlns:a16="http://schemas.microsoft.com/office/drawing/2014/main" id="{D3955EEE-5C9C-4270-3D95-18F3F2158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5" y="194822"/>
            <a:ext cx="1479030" cy="8253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BD4AA48-EA71-12FB-6B53-147B9DB15DEE}"/>
              </a:ext>
            </a:extLst>
          </p:cNvPr>
          <p:cNvPicPr>
            <a:picLocks noChangeAspect="1"/>
          </p:cNvPicPr>
          <p:nvPr/>
        </p:nvPicPr>
        <p:blipFill>
          <a:blip r:embed="rId5"/>
          <a:stretch>
            <a:fillRect/>
          </a:stretch>
        </p:blipFill>
        <p:spPr>
          <a:xfrm>
            <a:off x="1634174" y="181804"/>
            <a:ext cx="1768900" cy="872458"/>
          </a:xfrm>
          <a:prstGeom prst="rect">
            <a:avLst/>
          </a:prstGeom>
        </p:spPr>
      </p:pic>
      <p:sp>
        <p:nvSpPr>
          <p:cNvPr id="14" name="Rectangle 1">
            <a:extLst>
              <a:ext uri="{FF2B5EF4-FFF2-40B4-BE49-F238E27FC236}">
                <a16:creationId xmlns:a16="http://schemas.microsoft.com/office/drawing/2014/main" id="{6555E66F-E435-1CAD-5A6D-D435704196EE}"/>
              </a:ext>
            </a:extLst>
          </p:cNvPr>
          <p:cNvSpPr>
            <a:spLocks noChangeArrowheads="1"/>
          </p:cNvSpPr>
          <p:nvPr/>
        </p:nvSpPr>
        <p:spPr bwMode="auto">
          <a:xfrm>
            <a:off x="119336" y="6455020"/>
            <a:ext cx="1689886" cy="230832"/>
          </a:xfrm>
          <a:prstGeom prst="rect">
            <a:avLst/>
          </a:prstGeom>
          <a:noFill/>
          <a:ln>
            <a:noFill/>
          </a:ln>
          <a:effec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bg1"/>
                </a:solidFill>
                <a:effectLst/>
                <a:latin typeface="Century Gothic" panose="020B0502020202020204" pitchFamily="34" charset="0"/>
              </a:rPr>
              <a:t>Photo by </a:t>
            </a:r>
            <a:r>
              <a:rPr kumimoji="0" lang="en-US" altLang="en-US" sz="900" b="0" i="0" u="none" strike="noStrike" cap="none" normalizeH="0" baseline="0" dirty="0">
                <a:ln>
                  <a:noFill/>
                </a:ln>
                <a:solidFill>
                  <a:schemeClr val="bg1"/>
                </a:solidFill>
                <a:effectLst/>
                <a:latin typeface="Century Gothic" panose="020B0502020202020204" pitchFamily="34" charset="0"/>
                <a:hlinkClick r:id="rId6">
                  <a:extLst>
                    <a:ext uri="{A12FA001-AC4F-418D-AE19-62706E023703}">
                      <ahyp:hlinkClr xmlns:ahyp="http://schemas.microsoft.com/office/drawing/2018/hyperlinkcolor" val="tx"/>
                    </a:ext>
                  </a:extLst>
                </a:hlinkClick>
              </a:rPr>
              <a:t>CDC</a:t>
            </a:r>
            <a:r>
              <a:rPr kumimoji="0" lang="en-US" altLang="en-US" sz="900" b="0" i="0" u="none" strike="noStrike" cap="none" normalizeH="0" baseline="0" dirty="0">
                <a:ln>
                  <a:noFill/>
                </a:ln>
                <a:solidFill>
                  <a:schemeClr val="bg1"/>
                </a:solidFill>
                <a:effectLst/>
                <a:latin typeface="Century Gothic" panose="020B0502020202020204" pitchFamily="34" charset="0"/>
              </a:rPr>
              <a:t> on </a:t>
            </a:r>
            <a:r>
              <a:rPr kumimoji="0" lang="en-US" altLang="en-US" sz="900" b="0" i="0" u="none" strike="noStrike" cap="none" normalizeH="0" baseline="0" dirty="0">
                <a:ln>
                  <a:noFill/>
                </a:ln>
                <a:solidFill>
                  <a:schemeClr val="bg1"/>
                </a:solidFill>
                <a:effectLst/>
                <a:latin typeface="Century Gothic" panose="020B0502020202020204" pitchFamily="34" charset="0"/>
                <a:hlinkClick r:id="rId7">
                  <a:extLst>
                    <a:ext uri="{A12FA001-AC4F-418D-AE19-62706E023703}">
                      <ahyp:hlinkClr xmlns:ahyp="http://schemas.microsoft.com/office/drawing/2018/hyperlinkcolor" val="tx"/>
                    </a:ext>
                  </a:extLst>
                </a:hlinkClick>
              </a:rPr>
              <a:t>Unsplash</a:t>
            </a:r>
            <a:endParaRPr kumimoji="0" lang="en-US" altLang="en-US" sz="800" b="0" i="0" u="none" strike="noStrike" cap="none" normalizeH="0" baseline="0" dirty="0">
              <a:ln>
                <a:noFill/>
              </a:ln>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3008783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jar of coins spilling out of it&#10;&#10;Description automatically generated">
            <a:extLst>
              <a:ext uri="{FF2B5EF4-FFF2-40B4-BE49-F238E27FC236}">
                <a16:creationId xmlns:a16="http://schemas.microsoft.com/office/drawing/2014/main" id="{C4DE753D-2C03-AE63-E6AF-0076FBA305A3}"/>
              </a:ext>
            </a:extLst>
          </p:cNvPr>
          <p:cNvPicPr>
            <a:picLocks noChangeAspect="1"/>
          </p:cNvPicPr>
          <p:nvPr/>
        </p:nvPicPr>
        <p:blipFill rotWithShape="1">
          <a:blip r:embed="rId2"/>
          <a:srcRect b="25461"/>
          <a:stretch/>
        </p:blipFill>
        <p:spPr>
          <a:xfrm>
            <a:off x="0" y="1390"/>
            <a:ext cx="12188549" cy="6856610"/>
          </a:xfrm>
          <a:prstGeom prst="rect">
            <a:avLst/>
          </a:prstGeom>
        </p:spPr>
      </p:pic>
      <p:sp>
        <p:nvSpPr>
          <p:cNvPr id="16" name="AutoShape 10">
            <a:extLst>
              <a:ext uri="{FF2B5EF4-FFF2-40B4-BE49-F238E27FC236}">
                <a16:creationId xmlns:a16="http://schemas.microsoft.com/office/drawing/2014/main" id="{FC0E1B58-F484-44FD-9D50-91FB382F1950}"/>
              </a:ext>
            </a:extLst>
          </p:cNvPr>
          <p:cNvSpPr>
            <a:spLocks noChangeArrowheads="1"/>
          </p:cNvSpPr>
          <p:nvPr/>
        </p:nvSpPr>
        <p:spPr bwMode="auto">
          <a:xfrm>
            <a:off x="1" y="-101"/>
            <a:ext cx="12192000" cy="616898"/>
          </a:xfrm>
          <a:prstGeom prst="rect">
            <a:avLst/>
          </a:prstGeom>
          <a:solidFill>
            <a:srgbClr val="84ACB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r>
              <a:rPr lang="en-US" altLang="en-US" sz="2000" b="1" i="0" dirty="0">
                <a:solidFill>
                  <a:prstClr val="white"/>
                </a:solidFill>
                <a:latin typeface="Century Gothic" panose="020B0502020202020204" pitchFamily="34" charset="0"/>
              </a:rPr>
              <a:t>Summary of </a:t>
            </a:r>
            <a:r>
              <a:rPr lang="en-GB" altLang="en-US" sz="2000" b="1" i="0" dirty="0">
                <a:solidFill>
                  <a:prstClr val="white"/>
                </a:solidFill>
                <a:latin typeface="Century Gothic" panose="020B0502020202020204" pitchFamily="34" charset="0"/>
              </a:rPr>
              <a:t>the in-going customer view</a:t>
            </a:r>
            <a:endParaRPr lang="en-GB" sz="2000" b="1" i="0" dirty="0">
              <a:solidFill>
                <a:prstClr val="white"/>
              </a:solidFill>
              <a:latin typeface="Century Gothic" panose="020B0502020202020204" pitchFamily="34" charset="0"/>
            </a:endParaRPr>
          </a:p>
        </p:txBody>
      </p:sp>
      <p:sp>
        <p:nvSpPr>
          <p:cNvPr id="49" name="Slide Number Placeholder 3">
            <a:extLst>
              <a:ext uri="{FF2B5EF4-FFF2-40B4-BE49-F238E27FC236}">
                <a16:creationId xmlns:a16="http://schemas.microsoft.com/office/drawing/2014/main" id="{D988E9EE-00FF-4992-BBAB-9DC7D4F7AB6A}"/>
              </a:ext>
            </a:extLst>
          </p:cNvPr>
          <p:cNvSpPr>
            <a:spLocks noGrp="1"/>
          </p:cNvSpPr>
          <p:nvPr>
            <p:ph type="sldNum" sz="quarter" idx="12"/>
          </p:nvPr>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28CB5-C03A-46BC-AD31-F64E7C5E2242}" type="slidenum">
              <a:rPr lang="en-GB" smtClean="0"/>
              <a:pPr/>
              <a:t>10</a:t>
            </a:fld>
            <a:endParaRPr lang="en-GB" b="1"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F8DEF622-6911-27A7-05D0-1E3988C15AC0}"/>
              </a:ext>
            </a:extLst>
          </p:cNvPr>
          <p:cNvSpPr txBox="1"/>
          <p:nvPr/>
        </p:nvSpPr>
        <p:spPr>
          <a:xfrm>
            <a:off x="1121229" y="6153660"/>
            <a:ext cx="10686211" cy="707886"/>
          </a:xfrm>
          <a:prstGeom prst="rect">
            <a:avLst/>
          </a:prstGeom>
          <a:noFill/>
          <a:ln>
            <a:noFill/>
          </a:ln>
        </p:spPr>
        <p:txBody>
          <a:bodyPr wrap="square" rtlCol="0">
            <a:spAutoFit/>
          </a:bodyPr>
          <a:lstStyle/>
          <a:p>
            <a:r>
              <a:rPr lang="en-GB" sz="1000" b="1" dirty="0">
                <a:solidFill>
                  <a:schemeClr val="bg1"/>
                </a:solidFill>
                <a:latin typeface="Century Gothic" panose="020B0502020202020204" pitchFamily="34" charset="0"/>
              </a:rPr>
              <a:t>Q1.</a:t>
            </a:r>
            <a:r>
              <a:rPr lang="en-GB" sz="1000" dirty="0">
                <a:solidFill>
                  <a:schemeClr val="bg1"/>
                </a:solidFill>
                <a:latin typeface="Century Gothic" panose="020B0502020202020204" pitchFamily="34" charset="0"/>
              </a:rPr>
              <a:t> Thinking about your household’s /organisation’s finances over the last year, how often, if at all, have you struggled to pay at least one of your household/ it’s bills?; </a:t>
            </a:r>
            <a:r>
              <a:rPr lang="en-GB" sz="1000" b="1" dirty="0">
                <a:solidFill>
                  <a:schemeClr val="bg1"/>
                </a:solidFill>
                <a:latin typeface="Century Gothic" panose="020B0502020202020204" pitchFamily="34" charset="0"/>
              </a:rPr>
              <a:t>Q2.</a:t>
            </a:r>
            <a:r>
              <a:rPr lang="en-GB" sz="1000" dirty="0">
                <a:solidFill>
                  <a:schemeClr val="bg1"/>
                </a:solidFill>
                <a:latin typeface="Century Gothic" panose="020B0502020202020204" pitchFamily="34" charset="0"/>
              </a:rPr>
              <a:t> Overall, how well would you say you are managing financially now? </a:t>
            </a:r>
            <a:r>
              <a:rPr lang="en-GB" sz="1000" b="1" dirty="0">
                <a:solidFill>
                  <a:schemeClr val="bg1"/>
                </a:solidFill>
                <a:latin typeface="Century Gothic" panose="020B0502020202020204" pitchFamily="34" charset="0"/>
              </a:rPr>
              <a:t>Q3.</a:t>
            </a:r>
            <a:r>
              <a:rPr lang="en-GB" sz="1000" dirty="0">
                <a:solidFill>
                  <a:schemeClr val="bg1"/>
                </a:solidFill>
                <a:latin typeface="Century Gothic" panose="020B0502020202020204" pitchFamily="34" charset="0"/>
              </a:rPr>
              <a:t> Thinking about your household’s/organisation’s financial situation over the next few years up to 2030, do you expect it to get: </a:t>
            </a:r>
            <a:r>
              <a:rPr lang="en-GB" sz="1000" b="1" dirty="0">
                <a:solidFill>
                  <a:schemeClr val="bg1"/>
                </a:solidFill>
                <a:latin typeface="Century Gothic" panose="020B0502020202020204" pitchFamily="34" charset="0"/>
              </a:rPr>
              <a:t>Base </a:t>
            </a:r>
            <a:r>
              <a:rPr lang="en-GB" sz="1000" dirty="0">
                <a:solidFill>
                  <a:schemeClr val="bg1"/>
                </a:solidFill>
                <a:latin typeface="Century Gothic" panose="020B0502020202020204" pitchFamily="34" charset="0"/>
              </a:rPr>
              <a:t>Total Household and Non Household bill payers (</a:t>
            </a:r>
            <a:r>
              <a:rPr lang="en-GB" sz="1000" b="1" dirty="0">
                <a:solidFill>
                  <a:schemeClr val="bg1"/>
                </a:solidFill>
                <a:latin typeface="Century Gothic" panose="020B0502020202020204" pitchFamily="34" charset="0"/>
              </a:rPr>
              <a:t>715</a:t>
            </a:r>
            <a:r>
              <a:rPr lang="en-GB" sz="1000" dirty="0">
                <a:solidFill>
                  <a:schemeClr val="bg1"/>
                </a:solidFill>
                <a:latin typeface="Century Gothic" panose="020B0502020202020204" pitchFamily="34" charset="0"/>
              </a:rPr>
              <a:t>) Total Household bill payers (</a:t>
            </a:r>
            <a:r>
              <a:rPr lang="en-GB" sz="1000" b="1" dirty="0">
                <a:solidFill>
                  <a:schemeClr val="bg1"/>
                </a:solidFill>
                <a:latin typeface="Century Gothic" panose="020B0502020202020204" pitchFamily="34" charset="0"/>
              </a:rPr>
              <a:t>582</a:t>
            </a:r>
            <a:r>
              <a:rPr lang="en-GB" sz="1000" dirty="0">
                <a:solidFill>
                  <a:schemeClr val="bg1"/>
                </a:solidFill>
                <a:latin typeface="Century Gothic" panose="020B0502020202020204" pitchFamily="34" charset="0"/>
              </a:rPr>
              <a:t>) and Total Non Household bill payers (</a:t>
            </a:r>
            <a:r>
              <a:rPr lang="en-GB" sz="1000" b="1" dirty="0">
                <a:solidFill>
                  <a:schemeClr val="bg1"/>
                </a:solidFill>
                <a:latin typeface="Century Gothic" panose="020B0502020202020204" pitchFamily="34" charset="0"/>
              </a:rPr>
              <a:t>133</a:t>
            </a:r>
            <a:r>
              <a:rPr lang="en-GB" sz="1000" dirty="0">
                <a:solidFill>
                  <a:schemeClr val="bg1"/>
                </a:solidFill>
                <a:latin typeface="Century Gothic" panose="020B0502020202020204" pitchFamily="34" charset="0"/>
              </a:rPr>
              <a:t>)  </a:t>
            </a:r>
            <a:r>
              <a:rPr lang="en-GB" sz="1000" b="1" dirty="0">
                <a:solidFill>
                  <a:schemeClr val="bg1"/>
                </a:solidFill>
                <a:latin typeface="Century Gothic" panose="020B0502020202020204" pitchFamily="34" charset="0"/>
              </a:rPr>
              <a:t>WEIGHTED % FIGURES ARE DISPLAYED and UNWEIGHTED BASE SIZES</a:t>
            </a:r>
          </a:p>
        </p:txBody>
      </p:sp>
      <p:pic>
        <p:nvPicPr>
          <p:cNvPr id="60" name="Picture 2" descr="Our Company | Portsmouth Water">
            <a:extLst>
              <a:ext uri="{FF2B5EF4-FFF2-40B4-BE49-F238E27FC236}">
                <a16:creationId xmlns:a16="http://schemas.microsoft.com/office/drawing/2014/main" id="{FB4779F2-C2AD-176B-7664-6558D3BC3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Rounded Corners 1049">
            <a:extLst>
              <a:ext uri="{FF2B5EF4-FFF2-40B4-BE49-F238E27FC236}">
                <a16:creationId xmlns:a16="http://schemas.microsoft.com/office/drawing/2014/main" id="{CE624C1D-91F4-46E0-F494-81EC670A2B4B}"/>
              </a:ext>
            </a:extLst>
          </p:cNvPr>
          <p:cNvSpPr/>
          <p:nvPr/>
        </p:nvSpPr>
        <p:spPr>
          <a:xfrm>
            <a:off x="283405" y="1457297"/>
            <a:ext cx="11593288" cy="4487075"/>
          </a:xfrm>
          <a:prstGeom prst="roundRect">
            <a:avLst>
              <a:gd name="adj" fmla="val 0"/>
            </a:avLst>
          </a:prstGeom>
          <a:solidFill>
            <a:sysClr val="window" lastClr="FFFFFF">
              <a:alpha val="64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prstClr val="white"/>
              </a:solidFill>
              <a:effectLst/>
              <a:uLnTx/>
              <a:uFillTx/>
              <a:latin typeface="Calibri"/>
              <a:ea typeface="+mn-ea"/>
              <a:cs typeface="+mn-cs"/>
            </a:endParaRPr>
          </a:p>
        </p:txBody>
      </p:sp>
      <p:sp>
        <p:nvSpPr>
          <p:cNvPr id="1051" name="TextBox 1050">
            <a:extLst>
              <a:ext uri="{FF2B5EF4-FFF2-40B4-BE49-F238E27FC236}">
                <a16:creationId xmlns:a16="http://schemas.microsoft.com/office/drawing/2014/main" id="{283691FB-21AC-9C3B-3EAB-9691409F52AE}"/>
              </a:ext>
            </a:extLst>
          </p:cNvPr>
          <p:cNvSpPr txBox="1"/>
          <p:nvPr/>
        </p:nvSpPr>
        <p:spPr>
          <a:xfrm>
            <a:off x="1423638" y="4890615"/>
            <a:ext cx="316835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600" b="1" i="0" u="none" strike="noStrike" kern="1200" cap="none" spc="0" normalizeH="0" baseline="0" noProof="0" dirty="0">
                <a:ln>
                  <a:noFill/>
                </a:ln>
                <a:solidFill>
                  <a:prstClr val="black"/>
                </a:solidFill>
                <a:effectLst/>
                <a:uLnTx/>
                <a:uFillTx/>
              </a:rPr>
              <a:t>Expect financial situation to get worse</a:t>
            </a:r>
          </a:p>
        </p:txBody>
      </p:sp>
      <p:sp>
        <p:nvSpPr>
          <p:cNvPr id="1052" name="TextBox 1051">
            <a:extLst>
              <a:ext uri="{FF2B5EF4-FFF2-40B4-BE49-F238E27FC236}">
                <a16:creationId xmlns:a16="http://schemas.microsoft.com/office/drawing/2014/main" id="{5CFE51DC-AADB-8CC9-F9E1-6A91DDE52573}"/>
              </a:ext>
            </a:extLst>
          </p:cNvPr>
          <p:cNvSpPr txBox="1"/>
          <p:nvPr/>
        </p:nvSpPr>
        <p:spPr>
          <a:xfrm>
            <a:off x="1423638" y="2554462"/>
            <a:ext cx="316835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600" b="1" i="0" u="none" strike="noStrike" kern="1200" cap="none" spc="0" normalizeH="0" baseline="0" noProof="0" dirty="0">
                <a:ln>
                  <a:noFill/>
                </a:ln>
                <a:solidFill>
                  <a:prstClr val="black"/>
                </a:solidFill>
                <a:effectLst/>
                <a:uLnTx/>
                <a:uFillTx/>
              </a:rPr>
              <a:t>Struggled to pay bills in the last year (all/most/some of the time)</a:t>
            </a:r>
          </a:p>
        </p:txBody>
      </p:sp>
      <p:sp>
        <p:nvSpPr>
          <p:cNvPr id="1053" name="TextBox 1052">
            <a:extLst>
              <a:ext uri="{FF2B5EF4-FFF2-40B4-BE49-F238E27FC236}">
                <a16:creationId xmlns:a16="http://schemas.microsoft.com/office/drawing/2014/main" id="{1372A225-BB68-829A-EB10-88CF606DAE4C}"/>
              </a:ext>
            </a:extLst>
          </p:cNvPr>
          <p:cNvSpPr txBox="1"/>
          <p:nvPr/>
        </p:nvSpPr>
        <p:spPr>
          <a:xfrm>
            <a:off x="1423638" y="3826917"/>
            <a:ext cx="316835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600" b="1" i="0" u="none" strike="noStrike" kern="1200" cap="none" spc="0" normalizeH="0" baseline="0" noProof="0" dirty="0">
                <a:ln>
                  <a:noFill/>
                </a:ln>
                <a:solidFill>
                  <a:prstClr val="black"/>
                </a:solidFill>
                <a:effectLst/>
                <a:uLnTx/>
                <a:uFillTx/>
              </a:rPr>
              <a:t>Finding it quite or very difficult to manage financially</a:t>
            </a:r>
          </a:p>
        </p:txBody>
      </p:sp>
      <p:sp>
        <p:nvSpPr>
          <p:cNvPr id="1054" name="Arrow: Pentagon 1053">
            <a:extLst>
              <a:ext uri="{FF2B5EF4-FFF2-40B4-BE49-F238E27FC236}">
                <a16:creationId xmlns:a16="http://schemas.microsoft.com/office/drawing/2014/main" id="{E180440D-35CA-E78E-CEDF-3E67A8E08990}"/>
              </a:ext>
            </a:extLst>
          </p:cNvPr>
          <p:cNvSpPr/>
          <p:nvPr/>
        </p:nvSpPr>
        <p:spPr>
          <a:xfrm rot="5400000">
            <a:off x="5506044" y="903283"/>
            <a:ext cx="505855" cy="2045931"/>
          </a:xfrm>
          <a:prstGeom prst="homePlate">
            <a:avLst>
              <a:gd name="adj" fmla="val 33964"/>
            </a:avLst>
          </a:prstGeom>
          <a:solidFill>
            <a:srgbClr val="3494BA">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55" name="Arrow: Pentagon 1054">
            <a:extLst>
              <a:ext uri="{FF2B5EF4-FFF2-40B4-BE49-F238E27FC236}">
                <a16:creationId xmlns:a16="http://schemas.microsoft.com/office/drawing/2014/main" id="{5A6768D8-9728-90E5-355D-78DC912A6E88}"/>
              </a:ext>
            </a:extLst>
          </p:cNvPr>
          <p:cNvSpPr/>
          <p:nvPr/>
        </p:nvSpPr>
        <p:spPr>
          <a:xfrm rot="5400000">
            <a:off x="7882308" y="903283"/>
            <a:ext cx="505855" cy="2045931"/>
          </a:xfrm>
          <a:prstGeom prst="homePlate">
            <a:avLst>
              <a:gd name="adj" fmla="val 33964"/>
            </a:avLst>
          </a:prstGeom>
          <a:solidFill>
            <a:srgbClr val="F1AE27">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56" name="Arrow: Pentagon 1055">
            <a:extLst>
              <a:ext uri="{FF2B5EF4-FFF2-40B4-BE49-F238E27FC236}">
                <a16:creationId xmlns:a16="http://schemas.microsoft.com/office/drawing/2014/main" id="{A45B33F8-ABF5-BA4F-BFCD-449143DBE255}"/>
              </a:ext>
            </a:extLst>
          </p:cNvPr>
          <p:cNvSpPr/>
          <p:nvPr/>
        </p:nvSpPr>
        <p:spPr>
          <a:xfrm rot="5400000">
            <a:off x="10300873" y="903283"/>
            <a:ext cx="505855" cy="2045931"/>
          </a:xfrm>
          <a:prstGeom prst="homePlate">
            <a:avLst>
              <a:gd name="adj" fmla="val 33964"/>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57" name="TextBox 1056">
            <a:extLst>
              <a:ext uri="{FF2B5EF4-FFF2-40B4-BE49-F238E27FC236}">
                <a16:creationId xmlns:a16="http://schemas.microsoft.com/office/drawing/2014/main" id="{2FEA0DB5-9701-0E50-62AB-C5C4C38426F2}"/>
              </a:ext>
            </a:extLst>
          </p:cNvPr>
          <p:cNvSpPr txBox="1"/>
          <p:nvPr/>
        </p:nvSpPr>
        <p:spPr>
          <a:xfrm>
            <a:off x="5192979" y="1673321"/>
            <a:ext cx="126989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HH &amp; NHH</a:t>
            </a:r>
          </a:p>
        </p:txBody>
      </p:sp>
      <p:sp>
        <p:nvSpPr>
          <p:cNvPr id="1058" name="TextBox 1057">
            <a:extLst>
              <a:ext uri="{FF2B5EF4-FFF2-40B4-BE49-F238E27FC236}">
                <a16:creationId xmlns:a16="http://schemas.microsoft.com/office/drawing/2014/main" id="{92BFA009-277B-ECBE-55A7-D85E810DAA75}"/>
              </a:ext>
            </a:extLst>
          </p:cNvPr>
          <p:cNvSpPr txBox="1"/>
          <p:nvPr/>
        </p:nvSpPr>
        <p:spPr>
          <a:xfrm>
            <a:off x="7912283" y="1673321"/>
            <a:ext cx="49885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HH</a:t>
            </a:r>
          </a:p>
        </p:txBody>
      </p:sp>
      <p:sp>
        <p:nvSpPr>
          <p:cNvPr id="1059" name="TextBox 1058">
            <a:extLst>
              <a:ext uri="{FF2B5EF4-FFF2-40B4-BE49-F238E27FC236}">
                <a16:creationId xmlns:a16="http://schemas.microsoft.com/office/drawing/2014/main" id="{ED22FA3C-B05E-F14E-FA39-2F0F2CF62443}"/>
              </a:ext>
            </a:extLst>
          </p:cNvPr>
          <p:cNvSpPr txBox="1"/>
          <p:nvPr/>
        </p:nvSpPr>
        <p:spPr>
          <a:xfrm>
            <a:off x="10219557" y="1673321"/>
            <a:ext cx="67037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NHH</a:t>
            </a:r>
          </a:p>
        </p:txBody>
      </p:sp>
      <p:sp>
        <p:nvSpPr>
          <p:cNvPr id="1060" name="Rectangle: Rounded Corners 1059">
            <a:extLst>
              <a:ext uri="{FF2B5EF4-FFF2-40B4-BE49-F238E27FC236}">
                <a16:creationId xmlns:a16="http://schemas.microsoft.com/office/drawing/2014/main" id="{02DE6936-2357-EB89-8C54-F4DB2A7DF494}"/>
              </a:ext>
            </a:extLst>
          </p:cNvPr>
          <p:cNvSpPr/>
          <p:nvPr/>
        </p:nvSpPr>
        <p:spPr>
          <a:xfrm>
            <a:off x="5355500" y="2721370"/>
            <a:ext cx="864096" cy="442150"/>
          </a:xfrm>
          <a:prstGeom prst="roundRect">
            <a:avLst/>
          </a:prstGeom>
          <a:noFill/>
          <a:ln w="25400" cap="flat" cmpd="sng" algn="ctr">
            <a:solidFill>
              <a:srgbClr val="3494BA">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33%</a:t>
            </a:r>
          </a:p>
        </p:txBody>
      </p:sp>
      <p:sp>
        <p:nvSpPr>
          <p:cNvPr id="1061" name="Rectangle: Rounded Corners 1060">
            <a:extLst>
              <a:ext uri="{FF2B5EF4-FFF2-40B4-BE49-F238E27FC236}">
                <a16:creationId xmlns:a16="http://schemas.microsoft.com/office/drawing/2014/main" id="{27862D72-710E-5690-4903-7E93D219B30F}"/>
              </a:ext>
            </a:extLst>
          </p:cNvPr>
          <p:cNvSpPr/>
          <p:nvPr/>
        </p:nvSpPr>
        <p:spPr>
          <a:xfrm>
            <a:off x="5355500" y="4999680"/>
            <a:ext cx="864096" cy="442150"/>
          </a:xfrm>
          <a:prstGeom prst="roundRect">
            <a:avLst/>
          </a:prstGeom>
          <a:noFill/>
          <a:ln w="25400" cap="flat" cmpd="sng" algn="ctr">
            <a:solidFill>
              <a:srgbClr val="3494BA">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prstClr val="black"/>
                </a:solidFill>
                <a:latin typeface="Century Gothic" panose="020B0502020202020204" pitchFamily="34" charset="0"/>
              </a:rPr>
              <a:t>40</a:t>
            </a: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a:t>
            </a:r>
          </a:p>
        </p:txBody>
      </p:sp>
      <p:sp>
        <p:nvSpPr>
          <p:cNvPr id="1062" name="Rectangle: Rounded Corners 1061">
            <a:extLst>
              <a:ext uri="{FF2B5EF4-FFF2-40B4-BE49-F238E27FC236}">
                <a16:creationId xmlns:a16="http://schemas.microsoft.com/office/drawing/2014/main" id="{834083FC-29E1-CB71-5CB8-794D5F4A6252}"/>
              </a:ext>
            </a:extLst>
          </p:cNvPr>
          <p:cNvSpPr/>
          <p:nvPr/>
        </p:nvSpPr>
        <p:spPr>
          <a:xfrm>
            <a:off x="5355500" y="3848896"/>
            <a:ext cx="864096" cy="442150"/>
          </a:xfrm>
          <a:prstGeom prst="roundRect">
            <a:avLst/>
          </a:prstGeom>
          <a:noFill/>
          <a:ln w="25400" cap="flat" cmpd="sng" algn="ctr">
            <a:solidFill>
              <a:srgbClr val="3494BA">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12%</a:t>
            </a:r>
          </a:p>
        </p:txBody>
      </p:sp>
      <p:sp>
        <p:nvSpPr>
          <p:cNvPr id="1063" name="Rectangle: Rounded Corners 1062">
            <a:extLst>
              <a:ext uri="{FF2B5EF4-FFF2-40B4-BE49-F238E27FC236}">
                <a16:creationId xmlns:a16="http://schemas.microsoft.com/office/drawing/2014/main" id="{250BB362-D4F4-ADBD-94A7-5AC9509A83FB}"/>
              </a:ext>
            </a:extLst>
          </p:cNvPr>
          <p:cNvSpPr/>
          <p:nvPr/>
        </p:nvSpPr>
        <p:spPr>
          <a:xfrm>
            <a:off x="7688334" y="2721370"/>
            <a:ext cx="864096" cy="442150"/>
          </a:xfrm>
          <a:prstGeom prst="roundRect">
            <a:avLst/>
          </a:prstGeom>
          <a:noFill/>
          <a:ln w="25400" cap="flat" cmpd="sng" algn="ctr">
            <a:solidFill>
              <a:srgbClr val="F1AE27">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28%</a:t>
            </a:r>
          </a:p>
        </p:txBody>
      </p:sp>
      <p:sp>
        <p:nvSpPr>
          <p:cNvPr id="1064" name="Rectangle: Rounded Corners 1063">
            <a:extLst>
              <a:ext uri="{FF2B5EF4-FFF2-40B4-BE49-F238E27FC236}">
                <a16:creationId xmlns:a16="http://schemas.microsoft.com/office/drawing/2014/main" id="{B6B1DC50-B5BA-397C-B495-31EBA22CE7FA}"/>
              </a:ext>
            </a:extLst>
          </p:cNvPr>
          <p:cNvSpPr/>
          <p:nvPr/>
        </p:nvSpPr>
        <p:spPr>
          <a:xfrm>
            <a:off x="7688334" y="4999680"/>
            <a:ext cx="864096" cy="442150"/>
          </a:xfrm>
          <a:prstGeom prst="roundRect">
            <a:avLst/>
          </a:prstGeom>
          <a:noFill/>
          <a:ln w="25400" cap="flat" cmpd="sng" algn="ctr">
            <a:solidFill>
              <a:srgbClr val="F1AE27">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46%</a:t>
            </a:r>
          </a:p>
        </p:txBody>
      </p:sp>
      <p:sp>
        <p:nvSpPr>
          <p:cNvPr id="1065" name="Rectangle: Rounded Corners 1064">
            <a:extLst>
              <a:ext uri="{FF2B5EF4-FFF2-40B4-BE49-F238E27FC236}">
                <a16:creationId xmlns:a16="http://schemas.microsoft.com/office/drawing/2014/main" id="{9AB64718-2D92-7314-6FA2-C4D016738A85}"/>
              </a:ext>
            </a:extLst>
          </p:cNvPr>
          <p:cNvSpPr/>
          <p:nvPr/>
        </p:nvSpPr>
        <p:spPr>
          <a:xfrm>
            <a:off x="7688334" y="3848896"/>
            <a:ext cx="864096" cy="442150"/>
          </a:xfrm>
          <a:prstGeom prst="roundRect">
            <a:avLst/>
          </a:prstGeom>
          <a:noFill/>
          <a:ln w="25400" cap="flat" cmpd="sng" algn="ctr">
            <a:solidFill>
              <a:srgbClr val="F1AE27">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prstClr val="black"/>
                </a:solidFill>
                <a:latin typeface="Century Gothic" panose="020B0502020202020204" pitchFamily="34" charset="0"/>
              </a:rPr>
              <a:t>12</a:t>
            </a: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a:t>
            </a:r>
          </a:p>
        </p:txBody>
      </p:sp>
      <p:sp>
        <p:nvSpPr>
          <p:cNvPr id="1066" name="Rectangle: Rounded Corners 1065">
            <a:extLst>
              <a:ext uri="{FF2B5EF4-FFF2-40B4-BE49-F238E27FC236}">
                <a16:creationId xmlns:a16="http://schemas.microsoft.com/office/drawing/2014/main" id="{D9665393-C490-0B5E-D334-4AA60B558CFC}"/>
              </a:ext>
            </a:extLst>
          </p:cNvPr>
          <p:cNvSpPr/>
          <p:nvPr/>
        </p:nvSpPr>
        <p:spPr>
          <a:xfrm>
            <a:off x="10136130" y="2721370"/>
            <a:ext cx="864096" cy="442150"/>
          </a:xfrm>
          <a:prstGeom prst="roundRect">
            <a:avLst/>
          </a:prstGeom>
          <a:noFill/>
          <a:ln w="2540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47%</a:t>
            </a:r>
          </a:p>
        </p:txBody>
      </p:sp>
      <p:sp>
        <p:nvSpPr>
          <p:cNvPr id="1067" name="Rectangle: Rounded Corners 1066">
            <a:extLst>
              <a:ext uri="{FF2B5EF4-FFF2-40B4-BE49-F238E27FC236}">
                <a16:creationId xmlns:a16="http://schemas.microsoft.com/office/drawing/2014/main" id="{67495220-CF65-C535-4ECD-4EDE47A713D0}"/>
              </a:ext>
            </a:extLst>
          </p:cNvPr>
          <p:cNvSpPr/>
          <p:nvPr/>
        </p:nvSpPr>
        <p:spPr>
          <a:xfrm>
            <a:off x="10136130" y="4999680"/>
            <a:ext cx="864096" cy="442150"/>
          </a:xfrm>
          <a:prstGeom prst="roundRect">
            <a:avLst/>
          </a:prstGeom>
          <a:noFill/>
          <a:ln w="2540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prstClr val="black"/>
                </a:solidFill>
                <a:latin typeface="Century Gothic" panose="020B0502020202020204" pitchFamily="34" charset="0"/>
              </a:rPr>
              <a:t>18</a:t>
            </a: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a:t>
            </a:r>
          </a:p>
        </p:txBody>
      </p:sp>
      <p:sp>
        <p:nvSpPr>
          <p:cNvPr id="1068" name="Rectangle: Rounded Corners 1067">
            <a:extLst>
              <a:ext uri="{FF2B5EF4-FFF2-40B4-BE49-F238E27FC236}">
                <a16:creationId xmlns:a16="http://schemas.microsoft.com/office/drawing/2014/main" id="{96165D3A-C89D-1C69-08FD-8C95FEADA70C}"/>
              </a:ext>
            </a:extLst>
          </p:cNvPr>
          <p:cNvSpPr/>
          <p:nvPr/>
        </p:nvSpPr>
        <p:spPr>
          <a:xfrm>
            <a:off x="10136130" y="3848896"/>
            <a:ext cx="864096" cy="442150"/>
          </a:xfrm>
          <a:prstGeom prst="roundRect">
            <a:avLst/>
          </a:prstGeom>
          <a:noFill/>
          <a:ln w="2540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12%</a:t>
            </a:r>
          </a:p>
        </p:txBody>
      </p:sp>
      <p:grpSp>
        <p:nvGrpSpPr>
          <p:cNvPr id="1069" name="Group 1068">
            <a:extLst>
              <a:ext uri="{FF2B5EF4-FFF2-40B4-BE49-F238E27FC236}">
                <a16:creationId xmlns:a16="http://schemas.microsoft.com/office/drawing/2014/main" id="{C3449D2B-26BE-E5E1-BE1B-58C5153977B9}"/>
              </a:ext>
            </a:extLst>
          </p:cNvPr>
          <p:cNvGrpSpPr/>
          <p:nvPr/>
        </p:nvGrpSpPr>
        <p:grpSpPr>
          <a:xfrm>
            <a:off x="580581" y="2692849"/>
            <a:ext cx="675377" cy="437289"/>
            <a:chOff x="1172804" y="1664289"/>
            <a:chExt cx="675377" cy="437289"/>
          </a:xfrm>
        </p:grpSpPr>
        <p:pic>
          <p:nvPicPr>
            <p:cNvPr id="1070" name="Picture 28" descr="receipt Icon 3570389">
              <a:extLst>
                <a:ext uri="{FF2B5EF4-FFF2-40B4-BE49-F238E27FC236}">
                  <a16:creationId xmlns:a16="http://schemas.microsoft.com/office/drawing/2014/main" id="{7004C4DD-CEF9-092E-9912-8BCC7039D87D}"/>
                </a:ext>
              </a:extLst>
            </p:cNvPr>
            <p:cNvPicPr>
              <a:picLocks noChangeAspect="1" noChangeArrowheads="1"/>
            </p:cNvPicPr>
            <p:nvPr/>
          </p:nvPicPr>
          <p:blipFill>
            <a:blip r:embed="rId4"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10892" y="1664289"/>
              <a:ext cx="437289" cy="437289"/>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1070">
              <a:extLst>
                <a:ext uri="{FF2B5EF4-FFF2-40B4-BE49-F238E27FC236}">
                  <a16:creationId xmlns:a16="http://schemas.microsoft.com/office/drawing/2014/main" id="{97F6A19A-40D3-673C-A343-99F1875D29FC}"/>
                </a:ext>
              </a:extLst>
            </p:cNvPr>
            <p:cNvPicPr>
              <a:picLocks noChangeAspect="1"/>
            </p:cNvPicPr>
            <p:nvPr/>
          </p:nvPicPr>
          <p:blipFill>
            <a:blip r:embed="rId5"/>
            <a:stretch>
              <a:fillRect/>
            </a:stretch>
          </p:blipFill>
          <p:spPr>
            <a:xfrm>
              <a:off x="1172804" y="1709290"/>
              <a:ext cx="331607" cy="331607"/>
            </a:xfrm>
            <a:prstGeom prst="rect">
              <a:avLst/>
            </a:prstGeom>
          </p:spPr>
        </p:pic>
      </p:grpSp>
      <p:pic>
        <p:nvPicPr>
          <p:cNvPr id="1072" name="Picture 2" descr="pound currency Icon 1760805">
            <a:extLst>
              <a:ext uri="{FF2B5EF4-FFF2-40B4-BE49-F238E27FC236}">
                <a16:creationId xmlns:a16="http://schemas.microsoft.com/office/drawing/2014/main" id="{0D8BA79D-756D-325B-236D-35DBC746DAF7}"/>
              </a:ext>
            </a:extLst>
          </p:cNvPr>
          <p:cNvPicPr>
            <a:picLocks noChangeAspect="1" noChangeArrowheads="1"/>
          </p:cNvPicPr>
          <p:nvPr/>
        </p:nvPicPr>
        <p:blipFill>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599836" y="3628162"/>
            <a:ext cx="714795" cy="714795"/>
          </a:xfrm>
          <a:prstGeom prst="rect">
            <a:avLst/>
          </a:prstGeom>
          <a:noFill/>
          <a:extLst>
            <a:ext uri="{909E8E84-426E-40DD-AFC4-6F175D3DCCD1}">
              <a14:hiddenFill xmlns:a14="http://schemas.microsoft.com/office/drawing/2010/main">
                <a:solidFill>
                  <a:srgbClr val="FFFFFF"/>
                </a:solidFill>
              </a14:hiddenFill>
            </a:ext>
          </a:extLst>
        </p:spPr>
      </p:pic>
      <p:grpSp>
        <p:nvGrpSpPr>
          <p:cNvPr id="1073" name="Group 1072">
            <a:extLst>
              <a:ext uri="{FF2B5EF4-FFF2-40B4-BE49-F238E27FC236}">
                <a16:creationId xmlns:a16="http://schemas.microsoft.com/office/drawing/2014/main" id="{8450188B-68E4-F8CD-3B65-9106FD5663D5}"/>
              </a:ext>
            </a:extLst>
          </p:cNvPr>
          <p:cNvGrpSpPr/>
          <p:nvPr/>
        </p:nvGrpSpPr>
        <p:grpSpPr>
          <a:xfrm>
            <a:off x="492937" y="4753488"/>
            <a:ext cx="828656" cy="669057"/>
            <a:chOff x="7211335" y="1506540"/>
            <a:chExt cx="828656" cy="669057"/>
          </a:xfrm>
        </p:grpSpPr>
        <p:sp>
          <p:nvSpPr>
            <p:cNvPr id="1074" name="Arrow: Striped Right 1073">
              <a:extLst>
                <a:ext uri="{FF2B5EF4-FFF2-40B4-BE49-F238E27FC236}">
                  <a16:creationId xmlns:a16="http://schemas.microsoft.com/office/drawing/2014/main" id="{413DD392-2362-5A92-58E4-39C87D4D4F55}"/>
                </a:ext>
              </a:extLst>
            </p:cNvPr>
            <p:cNvSpPr/>
            <p:nvPr/>
          </p:nvSpPr>
          <p:spPr>
            <a:xfrm>
              <a:off x="7211335" y="1821167"/>
              <a:ext cx="393405" cy="306693"/>
            </a:xfrm>
            <a:prstGeom prst="stripedRightArrow">
              <a:avLst>
                <a:gd name="adj1" fmla="val 55343"/>
                <a:gd name="adj2" fmla="val 58293"/>
              </a:avLst>
            </a:prstGeom>
            <a:solidFill>
              <a:srgbClr val="59B3AA"/>
            </a:solidFill>
            <a:ln w="12700" cap="flat" cmpd="sng" algn="ctr">
              <a:solidFill>
                <a:srgbClr val="59B3AA">
                  <a:shade val="15000"/>
                </a:srgbClr>
              </a:solidFill>
              <a:prstDash val="solid"/>
              <a:miter lim="800000"/>
            </a:ln>
            <a:effectLst/>
          </p:spPr>
          <p:txBody>
            <a:bodyPr rtlCol="0" anchor="ctr"/>
            <a:lstStyle/>
            <a:p>
              <a:pPr algn="ctr">
                <a:defRPr/>
              </a:pPr>
              <a:endParaRPr lang="en-GB" kern="0" dirty="0">
                <a:solidFill>
                  <a:prstClr val="white"/>
                </a:solidFill>
                <a:latin typeface="Calibri" panose="020F0502020204030204"/>
              </a:endParaRPr>
            </a:p>
          </p:txBody>
        </p:sp>
        <p:pic>
          <p:nvPicPr>
            <p:cNvPr id="1075" name="Picture 2" descr="pound currency Icon 1760805">
              <a:extLst>
                <a:ext uri="{FF2B5EF4-FFF2-40B4-BE49-F238E27FC236}">
                  <a16:creationId xmlns:a16="http://schemas.microsoft.com/office/drawing/2014/main" id="{FCFA49FB-34A6-0534-4EE3-9AAC3842AF0F}"/>
                </a:ext>
              </a:extLst>
            </p:cNvPr>
            <p:cNvPicPr>
              <a:picLocks noChangeAspect="1" noChangeArrowheads="1"/>
            </p:cNvPicPr>
            <p:nvPr/>
          </p:nvPicPr>
          <p:blipFill>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7370934" y="1506540"/>
              <a:ext cx="669057" cy="66905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lide Number Placeholder 3">
            <a:extLst>
              <a:ext uri="{FF2B5EF4-FFF2-40B4-BE49-F238E27FC236}">
                <a16:creationId xmlns:a16="http://schemas.microsoft.com/office/drawing/2014/main" id="{8D04E3E0-F8B8-0579-74E8-44F5C23118FC}"/>
              </a:ext>
            </a:extLst>
          </p:cNvPr>
          <p:cNvSpPr txBox="1">
            <a:spLocks/>
          </p:cNvSpPr>
          <p:nvPr/>
        </p:nvSpPr>
        <p:spPr>
          <a:xfrm>
            <a:off x="11289488" y="49651"/>
            <a:ext cx="794631" cy="411435"/>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A17C9725-CDDF-4E1F-A5C1-71F9C95A39C6}" type="slidenum">
              <a:rPr lang="en-GB" sz="1200" smtClean="0">
                <a:solidFill>
                  <a:prstClr val="white"/>
                </a:solidFill>
              </a:rPr>
              <a:pPr algn="r">
                <a:lnSpc>
                  <a:spcPct val="100000"/>
                </a:lnSpc>
                <a:spcBef>
                  <a:spcPts val="0"/>
                </a:spcBef>
                <a:buFontTx/>
                <a:buNone/>
                <a:defRPr/>
              </a:pPr>
              <a:t>10</a:t>
            </a:fld>
            <a:endParaRPr lang="en-GB" sz="1200" dirty="0">
              <a:solidFill>
                <a:prstClr val="white"/>
              </a:solidFill>
            </a:endParaRPr>
          </a:p>
        </p:txBody>
      </p:sp>
      <p:sp>
        <p:nvSpPr>
          <p:cNvPr id="6" name="Text Placeholder 6">
            <a:extLst>
              <a:ext uri="{FF2B5EF4-FFF2-40B4-BE49-F238E27FC236}">
                <a16:creationId xmlns:a16="http://schemas.microsoft.com/office/drawing/2014/main" id="{64BC5DBE-DED4-0638-598A-DDE530F5827A}"/>
              </a:ext>
            </a:extLst>
          </p:cNvPr>
          <p:cNvSpPr txBox="1">
            <a:spLocks/>
          </p:cNvSpPr>
          <p:nvPr/>
        </p:nvSpPr>
        <p:spPr>
          <a:xfrm>
            <a:off x="0" y="596895"/>
            <a:ext cx="12192000" cy="505853"/>
          </a:xfrm>
          <a:prstGeom prst="rect">
            <a:avLst/>
          </a:prstGeom>
          <a:solidFill>
            <a:srgbClr val="E6EEF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dirty="0">
                <a:latin typeface="Century Gothic" panose="020B0502020202020204" pitchFamily="34" charset="0"/>
              </a:rPr>
              <a:t>One third of Portsmouth Water customers have struggled to pay at least one of their bills over the last year (bills in general, rather than water bills specifically), and the outlook is pessimistic for the future – 4 in 10 think things will get worse.</a:t>
            </a:r>
          </a:p>
        </p:txBody>
      </p:sp>
    </p:spTree>
    <p:extLst>
      <p:ext uri="{BB962C8B-B14F-4D97-AF65-F5344CB8AC3E}">
        <p14:creationId xmlns:p14="http://schemas.microsoft.com/office/powerpoint/2010/main" val="1497634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ontent Placeholder 14">
            <a:extLst>
              <a:ext uri="{FF2B5EF4-FFF2-40B4-BE49-F238E27FC236}">
                <a16:creationId xmlns:a16="http://schemas.microsoft.com/office/drawing/2014/main" id="{0F44241E-132B-867F-3AE6-F8D164122C14}"/>
              </a:ext>
            </a:extLst>
          </p:cNvPr>
          <p:cNvGraphicFramePr>
            <a:graphicFrameLocks/>
          </p:cNvGraphicFramePr>
          <p:nvPr>
            <p:extLst>
              <p:ext uri="{D42A27DB-BD31-4B8C-83A1-F6EECF244321}">
                <p14:modId xmlns:p14="http://schemas.microsoft.com/office/powerpoint/2010/main" val="3987709762"/>
              </p:ext>
            </p:extLst>
          </p:nvPr>
        </p:nvGraphicFramePr>
        <p:xfrm>
          <a:off x="862233" y="2293799"/>
          <a:ext cx="2805764" cy="46125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ontent Placeholder 14">
            <a:extLst>
              <a:ext uri="{FF2B5EF4-FFF2-40B4-BE49-F238E27FC236}">
                <a16:creationId xmlns:a16="http://schemas.microsoft.com/office/drawing/2014/main" id="{D1B5D916-5675-A52D-47B8-A4C13F2CBFA2}"/>
              </a:ext>
            </a:extLst>
          </p:cNvPr>
          <p:cNvGraphicFramePr>
            <a:graphicFrameLocks/>
          </p:cNvGraphicFramePr>
          <p:nvPr>
            <p:extLst>
              <p:ext uri="{D42A27DB-BD31-4B8C-83A1-F6EECF244321}">
                <p14:modId xmlns:p14="http://schemas.microsoft.com/office/powerpoint/2010/main" val="4263588749"/>
              </p:ext>
            </p:extLst>
          </p:nvPr>
        </p:nvGraphicFramePr>
        <p:xfrm>
          <a:off x="4862740" y="2293799"/>
          <a:ext cx="2649900" cy="46125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1" name="Content Placeholder 14">
            <a:extLst>
              <a:ext uri="{FF2B5EF4-FFF2-40B4-BE49-F238E27FC236}">
                <a16:creationId xmlns:a16="http://schemas.microsoft.com/office/drawing/2014/main" id="{13441B80-A2D2-B834-D80D-5A1C71406378}"/>
              </a:ext>
            </a:extLst>
          </p:cNvPr>
          <p:cNvGraphicFramePr>
            <a:graphicFrameLocks/>
          </p:cNvGraphicFramePr>
          <p:nvPr>
            <p:extLst>
              <p:ext uri="{D42A27DB-BD31-4B8C-83A1-F6EECF244321}">
                <p14:modId xmlns:p14="http://schemas.microsoft.com/office/powerpoint/2010/main" val="877242874"/>
              </p:ext>
            </p:extLst>
          </p:nvPr>
        </p:nvGraphicFramePr>
        <p:xfrm>
          <a:off x="8695496" y="2365127"/>
          <a:ext cx="2764200" cy="4612582"/>
        </p:xfrm>
        <a:graphic>
          <a:graphicData uri="http://schemas.openxmlformats.org/drawingml/2006/chart">
            <c:chart xmlns:c="http://schemas.openxmlformats.org/drawingml/2006/chart" xmlns:r="http://schemas.openxmlformats.org/officeDocument/2006/relationships" r:id="rId5"/>
          </a:graphicData>
        </a:graphic>
      </p:graphicFrame>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2000" b="1" i="0" dirty="0">
                <a:solidFill>
                  <a:prstClr val="white"/>
                </a:solidFill>
                <a:latin typeface="Century Gothic" panose="020B0502020202020204" pitchFamily="34" charset="0"/>
              </a:rPr>
              <a:t>A substantial minority are struggling financially with a pessimistic outlook on future finances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8F9253A8-E9B5-4F6D-B1F2-CB539B114DF3}"/>
              </a:ext>
            </a:extLst>
          </p:cNvPr>
          <p:cNvSpPr txBox="1"/>
          <p:nvPr/>
        </p:nvSpPr>
        <p:spPr>
          <a:xfrm>
            <a:off x="4408" y="498436"/>
            <a:ext cx="12187592" cy="52322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entury Gothic" panose="020B0502020202020204" pitchFamily="34" charset="0"/>
              </a:rPr>
              <a:t>1 in 3 customers struggled to pay at least one of their bills in the last year, with 12% finding it ‘difficult’ to manage financially and a further 28% ‘just getting by’. 2 in 5 believe their financial situation will worsen over the next few years. </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1" name="TextBox 10">
            <a:extLst>
              <a:ext uri="{FF2B5EF4-FFF2-40B4-BE49-F238E27FC236}">
                <a16:creationId xmlns:a16="http://schemas.microsoft.com/office/drawing/2014/main" id="{94A7CBEF-FD46-4B8F-1D07-D4A4D0028B97}"/>
              </a:ext>
            </a:extLst>
          </p:cNvPr>
          <p:cNvSpPr txBox="1"/>
          <p:nvPr/>
        </p:nvSpPr>
        <p:spPr>
          <a:xfrm>
            <a:off x="622014" y="1772836"/>
            <a:ext cx="2722061" cy="523220"/>
          </a:xfrm>
          <a:prstGeom prst="rect">
            <a:avLst/>
          </a:prstGeom>
          <a:noFill/>
        </p:spPr>
        <p:txBody>
          <a:bodyPr wrap="square" rtlCol="0">
            <a:spAutoFit/>
          </a:bodyPr>
          <a:lstStyle/>
          <a:p>
            <a:pPr algn="ctr" rtl="0">
              <a:defRPr sz="1320" b="1" i="0" u="none" strike="noStrike" kern="1200" baseline="0">
                <a:solidFill>
                  <a:prstClr val="black"/>
                </a:solidFill>
                <a:latin typeface="Century Gothic" panose="020B0502020202020204" pitchFamily="34" charset="0"/>
                <a:ea typeface="+mn-ea"/>
                <a:cs typeface="+mn-cs"/>
              </a:defRPr>
            </a:pPr>
            <a:r>
              <a:rPr lang="en-GB" sz="1400" dirty="0"/>
              <a:t>How often struggled to pay your bills in the last year?</a:t>
            </a:r>
          </a:p>
        </p:txBody>
      </p:sp>
      <p:graphicFrame>
        <p:nvGraphicFramePr>
          <p:cNvPr id="23" name="Table 24">
            <a:extLst>
              <a:ext uri="{FF2B5EF4-FFF2-40B4-BE49-F238E27FC236}">
                <a16:creationId xmlns:a16="http://schemas.microsoft.com/office/drawing/2014/main" id="{43A9EBF3-6C0C-4E0A-049F-4AF72F2D707E}"/>
              </a:ext>
            </a:extLst>
          </p:cNvPr>
          <p:cNvGraphicFramePr>
            <a:graphicFrameLocks noGrp="1"/>
          </p:cNvGraphicFramePr>
          <p:nvPr>
            <p:extLst>
              <p:ext uri="{D42A27DB-BD31-4B8C-83A1-F6EECF244321}">
                <p14:modId xmlns:p14="http://schemas.microsoft.com/office/powerpoint/2010/main" val="388730833"/>
              </p:ext>
            </p:extLst>
          </p:nvPr>
        </p:nvGraphicFramePr>
        <p:xfrm>
          <a:off x="2816687" y="2314978"/>
          <a:ext cx="691814" cy="662520"/>
        </p:xfrm>
        <a:graphic>
          <a:graphicData uri="http://schemas.openxmlformats.org/drawingml/2006/table">
            <a:tbl>
              <a:tblPr firstRow="1" bandRow="1">
                <a:tableStyleId>{5C22544A-7EE6-4342-B048-85BDC9FD1C3A}</a:tableStyleId>
              </a:tblPr>
              <a:tblGrid>
                <a:gridCol w="483534">
                  <a:extLst>
                    <a:ext uri="{9D8B030D-6E8A-4147-A177-3AD203B41FA5}">
                      <a16:colId xmlns:a16="http://schemas.microsoft.com/office/drawing/2014/main" val="125067623"/>
                    </a:ext>
                  </a:extLst>
                </a:gridCol>
                <a:gridCol w="208280">
                  <a:extLst>
                    <a:ext uri="{9D8B030D-6E8A-4147-A177-3AD203B41FA5}">
                      <a16:colId xmlns:a16="http://schemas.microsoft.com/office/drawing/2014/main" val="3254557724"/>
                    </a:ext>
                  </a:extLst>
                </a:gridCol>
              </a:tblGrid>
              <a:tr h="331260">
                <a:tc>
                  <a:txBody>
                    <a:bodyPr/>
                    <a:lstStyle/>
                    <a:p>
                      <a:pPr algn="ctr"/>
                      <a:r>
                        <a:rPr lang="en-GB" sz="1200" b="0" dirty="0">
                          <a:solidFill>
                            <a:schemeClr val="tx1"/>
                          </a:solidFill>
                          <a:latin typeface="Century Gothic" panose="020B0502020202020204" pitchFamily="34" charset="0"/>
                        </a:rPr>
                        <a:t>63%</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endParaRPr lang="en-GB" sz="1200" b="0" dirty="0">
                        <a:solidFill>
                          <a:schemeClr val="tx1"/>
                        </a:solidFill>
                        <a:latin typeface="Century Gothic" panose="020B0502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904864889"/>
                  </a:ext>
                </a:extLst>
              </a:tr>
              <a:tr h="331260">
                <a:tc>
                  <a:txBody>
                    <a:bodyPr/>
                    <a:lstStyle/>
                    <a:p>
                      <a:pPr algn="ctr"/>
                      <a:r>
                        <a:rPr lang="en-GB" sz="1200" b="0" dirty="0">
                          <a:solidFill>
                            <a:schemeClr val="tx1"/>
                          </a:solidFill>
                          <a:latin typeface="Century Gothic" panose="020B0502020202020204" pitchFamily="34" charset="0"/>
                        </a:rPr>
                        <a:t>33%</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n-GB" sz="1200" b="0" dirty="0">
                        <a:solidFill>
                          <a:schemeClr val="tx1"/>
                        </a:solidFill>
                        <a:latin typeface="Century Gothic" panose="020B0502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841036579"/>
                  </a:ext>
                </a:extLst>
              </a:tr>
            </a:tbl>
          </a:graphicData>
        </a:graphic>
      </p:graphicFrame>
      <p:sp>
        <p:nvSpPr>
          <p:cNvPr id="24" name="Rectangle: Rounded Corners 23">
            <a:extLst>
              <a:ext uri="{FF2B5EF4-FFF2-40B4-BE49-F238E27FC236}">
                <a16:creationId xmlns:a16="http://schemas.microsoft.com/office/drawing/2014/main" id="{6FB3E810-8EBA-CD41-0391-7FA7D5D8C2A0}"/>
              </a:ext>
            </a:extLst>
          </p:cNvPr>
          <p:cNvSpPr/>
          <p:nvPr/>
        </p:nvSpPr>
        <p:spPr>
          <a:xfrm>
            <a:off x="692859" y="2342389"/>
            <a:ext cx="1962374" cy="283900"/>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Rarely / never</a:t>
            </a:r>
          </a:p>
        </p:txBody>
      </p:sp>
      <p:sp>
        <p:nvSpPr>
          <p:cNvPr id="38" name="Rectangle: Rounded Corners 37">
            <a:extLst>
              <a:ext uri="{FF2B5EF4-FFF2-40B4-BE49-F238E27FC236}">
                <a16:creationId xmlns:a16="http://schemas.microsoft.com/office/drawing/2014/main" id="{BCFC45F8-4012-C52C-5E92-20C77702743A}"/>
              </a:ext>
            </a:extLst>
          </p:cNvPr>
          <p:cNvSpPr/>
          <p:nvPr/>
        </p:nvSpPr>
        <p:spPr>
          <a:xfrm>
            <a:off x="692859" y="2699512"/>
            <a:ext cx="1962374" cy="256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sz="1200" dirty="0">
                <a:latin typeface="Century Gothic" panose="020B0502020202020204" pitchFamily="34" charset="0"/>
              </a:rPr>
              <a:t>All / most / some of time</a:t>
            </a:r>
          </a:p>
        </p:txBody>
      </p:sp>
      <p:grpSp>
        <p:nvGrpSpPr>
          <p:cNvPr id="42" name="Group 41">
            <a:extLst>
              <a:ext uri="{FF2B5EF4-FFF2-40B4-BE49-F238E27FC236}">
                <a16:creationId xmlns:a16="http://schemas.microsoft.com/office/drawing/2014/main" id="{AAF55CBB-B3A5-5CCA-06DA-A1207711C6AB}"/>
              </a:ext>
            </a:extLst>
          </p:cNvPr>
          <p:cNvGrpSpPr/>
          <p:nvPr/>
        </p:nvGrpSpPr>
        <p:grpSpPr>
          <a:xfrm>
            <a:off x="1630008" y="1313561"/>
            <a:ext cx="675377" cy="437289"/>
            <a:chOff x="1172804" y="1664289"/>
            <a:chExt cx="675377" cy="437289"/>
          </a:xfrm>
        </p:grpSpPr>
        <p:pic>
          <p:nvPicPr>
            <p:cNvPr id="43" name="Picture 28" descr="receipt Icon 3570389">
              <a:extLst>
                <a:ext uri="{FF2B5EF4-FFF2-40B4-BE49-F238E27FC236}">
                  <a16:creationId xmlns:a16="http://schemas.microsoft.com/office/drawing/2014/main" id="{D93367EC-B68F-A96D-178D-7E7280480E28}"/>
                </a:ext>
              </a:extLst>
            </p:cNvPr>
            <p:cNvPicPr>
              <a:picLocks noChangeAspect="1" noChangeArrowheads="1"/>
            </p:cNvPicPr>
            <p:nvPr/>
          </p:nvPicPr>
          <p:blipFill>
            <a:blip r:embed="rId7"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10892" y="1664289"/>
              <a:ext cx="437289" cy="43728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7D4F5C8-A046-4548-5FC5-FFA7BA95908C}"/>
                </a:ext>
              </a:extLst>
            </p:cNvPr>
            <p:cNvPicPr>
              <a:picLocks noChangeAspect="1"/>
            </p:cNvPicPr>
            <p:nvPr/>
          </p:nvPicPr>
          <p:blipFill>
            <a:blip r:embed="rId8"/>
            <a:stretch>
              <a:fillRect/>
            </a:stretch>
          </p:blipFill>
          <p:spPr>
            <a:xfrm>
              <a:off x="1172804" y="1709290"/>
              <a:ext cx="331607" cy="331607"/>
            </a:xfrm>
            <a:prstGeom prst="rect">
              <a:avLst/>
            </a:prstGeom>
          </p:spPr>
        </p:pic>
      </p:grpSp>
      <p:graphicFrame>
        <p:nvGraphicFramePr>
          <p:cNvPr id="45" name="Table 24">
            <a:extLst>
              <a:ext uri="{FF2B5EF4-FFF2-40B4-BE49-F238E27FC236}">
                <a16:creationId xmlns:a16="http://schemas.microsoft.com/office/drawing/2014/main" id="{B6E343EB-F02F-89FC-0327-D9DDA5D9AF3B}"/>
              </a:ext>
            </a:extLst>
          </p:cNvPr>
          <p:cNvGraphicFramePr>
            <a:graphicFrameLocks noGrp="1"/>
          </p:cNvGraphicFramePr>
          <p:nvPr>
            <p:extLst>
              <p:ext uri="{D42A27DB-BD31-4B8C-83A1-F6EECF244321}">
                <p14:modId xmlns:p14="http://schemas.microsoft.com/office/powerpoint/2010/main" val="2092078598"/>
              </p:ext>
            </p:extLst>
          </p:nvPr>
        </p:nvGraphicFramePr>
        <p:xfrm>
          <a:off x="6745814" y="2332809"/>
          <a:ext cx="471276" cy="662520"/>
        </p:xfrm>
        <a:graphic>
          <a:graphicData uri="http://schemas.openxmlformats.org/drawingml/2006/table">
            <a:tbl>
              <a:tblPr firstRow="1" bandRow="1">
                <a:tableStyleId>{5C22544A-7EE6-4342-B048-85BDC9FD1C3A}</a:tableStyleId>
              </a:tblPr>
              <a:tblGrid>
                <a:gridCol w="471276">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55%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b="0" dirty="0">
                          <a:solidFill>
                            <a:schemeClr val="tx1"/>
                          </a:solidFill>
                          <a:latin typeface="Century Gothic" panose="020B0502020202020204" pitchFamily="34" charset="0"/>
                        </a:rPr>
                        <a:t>12%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sp>
        <p:nvSpPr>
          <p:cNvPr id="46" name="Rectangle: Rounded Corners 45">
            <a:extLst>
              <a:ext uri="{FF2B5EF4-FFF2-40B4-BE49-F238E27FC236}">
                <a16:creationId xmlns:a16="http://schemas.microsoft.com/office/drawing/2014/main" id="{3FB49BB5-365C-6701-1582-BB389850A0E6}"/>
              </a:ext>
            </a:extLst>
          </p:cNvPr>
          <p:cNvSpPr/>
          <p:nvPr/>
        </p:nvSpPr>
        <p:spPr>
          <a:xfrm>
            <a:off x="4669120" y="2362992"/>
            <a:ext cx="1962374" cy="256960"/>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Comfortable / alright</a:t>
            </a:r>
          </a:p>
        </p:txBody>
      </p:sp>
      <p:sp>
        <p:nvSpPr>
          <p:cNvPr id="47" name="Rectangle: Rounded Corners 46">
            <a:extLst>
              <a:ext uri="{FF2B5EF4-FFF2-40B4-BE49-F238E27FC236}">
                <a16:creationId xmlns:a16="http://schemas.microsoft.com/office/drawing/2014/main" id="{EBE68B6C-4B68-AE97-D842-80CC06628F7F}"/>
              </a:ext>
            </a:extLst>
          </p:cNvPr>
          <p:cNvSpPr/>
          <p:nvPr/>
        </p:nvSpPr>
        <p:spPr>
          <a:xfrm>
            <a:off x="4669120" y="2707916"/>
            <a:ext cx="1962374" cy="256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Quite / very difficult</a:t>
            </a:r>
          </a:p>
        </p:txBody>
      </p:sp>
      <p:graphicFrame>
        <p:nvGraphicFramePr>
          <p:cNvPr id="48" name="Table 24">
            <a:extLst>
              <a:ext uri="{FF2B5EF4-FFF2-40B4-BE49-F238E27FC236}">
                <a16:creationId xmlns:a16="http://schemas.microsoft.com/office/drawing/2014/main" id="{64B34C55-A312-F1FF-46AD-0A9D8980B1A7}"/>
              </a:ext>
            </a:extLst>
          </p:cNvPr>
          <p:cNvGraphicFramePr>
            <a:graphicFrameLocks noGrp="1"/>
          </p:cNvGraphicFramePr>
          <p:nvPr>
            <p:extLst>
              <p:ext uri="{D42A27DB-BD31-4B8C-83A1-F6EECF244321}">
                <p14:modId xmlns:p14="http://schemas.microsoft.com/office/powerpoint/2010/main" val="4019181667"/>
              </p:ext>
            </p:extLst>
          </p:nvPr>
        </p:nvGraphicFramePr>
        <p:xfrm>
          <a:off x="10649949" y="2343778"/>
          <a:ext cx="691814" cy="662520"/>
        </p:xfrm>
        <a:graphic>
          <a:graphicData uri="http://schemas.openxmlformats.org/drawingml/2006/table">
            <a:tbl>
              <a:tblPr firstRow="1" bandRow="1">
                <a:tableStyleId>{5C22544A-7EE6-4342-B048-85BDC9FD1C3A}</a:tableStyleId>
              </a:tblPr>
              <a:tblGrid>
                <a:gridCol w="483534">
                  <a:extLst>
                    <a:ext uri="{9D8B030D-6E8A-4147-A177-3AD203B41FA5}">
                      <a16:colId xmlns:a16="http://schemas.microsoft.com/office/drawing/2014/main" val="125067623"/>
                    </a:ext>
                  </a:extLst>
                </a:gridCol>
                <a:gridCol w="208280">
                  <a:extLst>
                    <a:ext uri="{9D8B030D-6E8A-4147-A177-3AD203B41FA5}">
                      <a16:colId xmlns:a16="http://schemas.microsoft.com/office/drawing/2014/main" val="3254557724"/>
                    </a:ext>
                  </a:extLst>
                </a:gridCol>
              </a:tblGrid>
              <a:tr h="331260">
                <a:tc>
                  <a:txBody>
                    <a:bodyPr/>
                    <a:lstStyle/>
                    <a:p>
                      <a:pPr algn="ctr"/>
                      <a:r>
                        <a:rPr lang="en-GB" sz="1200" b="0" dirty="0">
                          <a:solidFill>
                            <a:schemeClr val="tx1"/>
                          </a:solidFill>
                          <a:latin typeface="Century Gothic" panose="020B0502020202020204" pitchFamily="34" charset="0"/>
                        </a:rPr>
                        <a:t>26%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endParaRPr lang="en-GB" sz="1200" b="0" dirty="0">
                        <a:solidFill>
                          <a:schemeClr val="tx1"/>
                        </a:solidFill>
                        <a:latin typeface="Century Gothic" panose="020B0502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904864889"/>
                  </a:ext>
                </a:extLst>
              </a:tr>
              <a:tr h="331260">
                <a:tc>
                  <a:txBody>
                    <a:bodyPr/>
                    <a:lstStyle/>
                    <a:p>
                      <a:pPr algn="ctr"/>
                      <a:r>
                        <a:rPr lang="en-GB" sz="1200" b="0" dirty="0">
                          <a:solidFill>
                            <a:schemeClr val="tx1"/>
                          </a:solidFill>
                          <a:latin typeface="Century Gothic" panose="020B0502020202020204" pitchFamily="34" charset="0"/>
                        </a:rPr>
                        <a:t>40%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n-GB" sz="1200" b="0" dirty="0">
                        <a:solidFill>
                          <a:schemeClr val="tx1"/>
                        </a:solidFill>
                        <a:latin typeface="Century Gothic" panose="020B0502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841036579"/>
                  </a:ext>
                </a:extLst>
              </a:tr>
            </a:tbl>
          </a:graphicData>
        </a:graphic>
      </p:graphicFrame>
      <p:sp>
        <p:nvSpPr>
          <p:cNvPr id="49" name="Rectangle: Rounded Corners 48">
            <a:extLst>
              <a:ext uri="{FF2B5EF4-FFF2-40B4-BE49-F238E27FC236}">
                <a16:creationId xmlns:a16="http://schemas.microsoft.com/office/drawing/2014/main" id="{4801037C-A8C8-0D80-2FC2-914450CE9233}"/>
              </a:ext>
            </a:extLst>
          </p:cNvPr>
          <p:cNvSpPr/>
          <p:nvPr/>
        </p:nvSpPr>
        <p:spPr>
          <a:xfrm>
            <a:off x="8526121" y="2361762"/>
            <a:ext cx="1962374" cy="283900"/>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Better</a:t>
            </a:r>
          </a:p>
        </p:txBody>
      </p:sp>
      <p:sp>
        <p:nvSpPr>
          <p:cNvPr id="50" name="Rectangle: Rounded Corners 49">
            <a:extLst>
              <a:ext uri="{FF2B5EF4-FFF2-40B4-BE49-F238E27FC236}">
                <a16:creationId xmlns:a16="http://schemas.microsoft.com/office/drawing/2014/main" id="{6597F214-6744-AA18-F7FE-4563EBA7AD3B}"/>
              </a:ext>
            </a:extLst>
          </p:cNvPr>
          <p:cNvSpPr/>
          <p:nvPr/>
        </p:nvSpPr>
        <p:spPr>
          <a:xfrm>
            <a:off x="8526121" y="2718885"/>
            <a:ext cx="1962374" cy="256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Worse</a:t>
            </a:r>
          </a:p>
        </p:txBody>
      </p:sp>
      <p:sp>
        <p:nvSpPr>
          <p:cNvPr id="51" name="TextBox 50">
            <a:extLst>
              <a:ext uri="{FF2B5EF4-FFF2-40B4-BE49-F238E27FC236}">
                <a16:creationId xmlns:a16="http://schemas.microsoft.com/office/drawing/2014/main" id="{314F7B51-4F2B-7C47-F388-8D91EE866E20}"/>
              </a:ext>
            </a:extLst>
          </p:cNvPr>
          <p:cNvSpPr txBox="1"/>
          <p:nvPr/>
        </p:nvSpPr>
        <p:spPr>
          <a:xfrm>
            <a:off x="4596479" y="1772836"/>
            <a:ext cx="2610220" cy="523220"/>
          </a:xfrm>
          <a:prstGeom prst="rect">
            <a:avLst/>
          </a:prstGeom>
          <a:noFill/>
        </p:spPr>
        <p:txBody>
          <a:bodyPr wrap="square" rtlCol="0">
            <a:spAutoFit/>
          </a:bodyPr>
          <a:lstStyle/>
          <a:p>
            <a:pPr algn="ctr" rtl="0">
              <a:defRPr sz="1320" b="1" i="0" u="none" strike="noStrike" kern="1200" baseline="0">
                <a:solidFill>
                  <a:prstClr val="black"/>
                </a:solidFill>
                <a:latin typeface="Century Gothic" panose="020B0502020202020204" pitchFamily="34" charset="0"/>
                <a:ea typeface="+mn-ea"/>
                <a:cs typeface="+mn-cs"/>
              </a:defRPr>
            </a:pPr>
            <a:r>
              <a:rPr lang="en-GB" sz="1400" dirty="0"/>
              <a:t>How well managing financially now?</a:t>
            </a:r>
          </a:p>
        </p:txBody>
      </p:sp>
      <p:pic>
        <p:nvPicPr>
          <p:cNvPr id="52" name="Picture 2" descr="pound currency Icon 1760805">
            <a:extLst>
              <a:ext uri="{FF2B5EF4-FFF2-40B4-BE49-F238E27FC236}">
                <a16:creationId xmlns:a16="http://schemas.microsoft.com/office/drawing/2014/main" id="{4814C05B-1870-F011-5599-A1E61AC3031A}"/>
              </a:ext>
            </a:extLst>
          </p:cNvPr>
          <p:cNvPicPr>
            <a:picLocks noChangeAspect="1" noChangeArrowheads="1"/>
          </p:cNvPicPr>
          <p:nvPr/>
        </p:nvPicPr>
        <p:blipFill>
          <a:blip r:embed="rId9"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5510788" y="1110074"/>
            <a:ext cx="714795" cy="714795"/>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72F99DDD-ECC9-70A0-66BA-069673FA068A}"/>
              </a:ext>
            </a:extLst>
          </p:cNvPr>
          <p:cNvGrpSpPr/>
          <p:nvPr/>
        </p:nvGrpSpPr>
        <p:grpSpPr>
          <a:xfrm>
            <a:off x="9341488" y="1155812"/>
            <a:ext cx="828656" cy="669057"/>
            <a:chOff x="7211335" y="1506540"/>
            <a:chExt cx="828656" cy="669057"/>
          </a:xfrm>
        </p:grpSpPr>
        <p:sp>
          <p:nvSpPr>
            <p:cNvPr id="54" name="Arrow: Striped Right 53">
              <a:extLst>
                <a:ext uri="{FF2B5EF4-FFF2-40B4-BE49-F238E27FC236}">
                  <a16:creationId xmlns:a16="http://schemas.microsoft.com/office/drawing/2014/main" id="{8ADC56E7-45F7-C2EE-D850-CDC289ED2E80}"/>
                </a:ext>
              </a:extLst>
            </p:cNvPr>
            <p:cNvSpPr/>
            <p:nvPr/>
          </p:nvSpPr>
          <p:spPr>
            <a:xfrm>
              <a:off x="7211335" y="1821167"/>
              <a:ext cx="393405" cy="306693"/>
            </a:xfrm>
            <a:prstGeom prst="stripedRightArrow">
              <a:avLst>
                <a:gd name="adj1" fmla="val 55343"/>
                <a:gd name="adj2" fmla="val 58293"/>
              </a:avLst>
            </a:prstGeom>
            <a:solidFill>
              <a:srgbClr val="59B3AA"/>
            </a:solidFill>
            <a:ln w="12700" cap="flat" cmpd="sng" algn="ctr">
              <a:solidFill>
                <a:srgbClr val="59B3A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5" name="Picture 2" descr="pound currency Icon 1760805">
              <a:extLst>
                <a:ext uri="{FF2B5EF4-FFF2-40B4-BE49-F238E27FC236}">
                  <a16:creationId xmlns:a16="http://schemas.microsoft.com/office/drawing/2014/main" id="{3DC61850-E248-A13F-673F-6EC5EC137667}"/>
                </a:ext>
              </a:extLst>
            </p:cNvPr>
            <p:cNvPicPr>
              <a:picLocks noChangeAspect="1" noChangeArrowheads="1"/>
            </p:cNvPicPr>
            <p:nvPr/>
          </p:nvPicPr>
          <p:blipFill>
            <a:blip r:embed="rId9"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7370934" y="1506540"/>
              <a:ext cx="669057" cy="669057"/>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A054935B-0341-695C-0136-A4969611DF85}"/>
              </a:ext>
            </a:extLst>
          </p:cNvPr>
          <p:cNvSpPr txBox="1"/>
          <p:nvPr/>
        </p:nvSpPr>
        <p:spPr>
          <a:xfrm>
            <a:off x="8538513" y="1772836"/>
            <a:ext cx="2457343" cy="523220"/>
          </a:xfrm>
          <a:prstGeom prst="rect">
            <a:avLst/>
          </a:prstGeom>
          <a:noFill/>
        </p:spPr>
        <p:txBody>
          <a:bodyPr wrap="square" rtlCol="0">
            <a:spAutoFit/>
          </a:bodyPr>
          <a:lstStyle/>
          <a:p>
            <a:pPr algn="ctr" rtl="0">
              <a:defRPr sz="1320" b="1" i="0" u="none" strike="noStrike" kern="1200" baseline="0">
                <a:solidFill>
                  <a:prstClr val="black"/>
                </a:solidFill>
                <a:latin typeface="Century Gothic" panose="020B0502020202020204" pitchFamily="34" charset="0"/>
                <a:ea typeface="+mn-ea"/>
                <a:cs typeface="+mn-cs"/>
              </a:defRPr>
            </a:pPr>
            <a:r>
              <a:rPr lang="en-GB" sz="1400" dirty="0"/>
              <a:t>Expect financial situation to get...?</a:t>
            </a:r>
          </a:p>
        </p:txBody>
      </p:sp>
      <p:cxnSp>
        <p:nvCxnSpPr>
          <p:cNvPr id="57" name="Straight Connector 56">
            <a:extLst>
              <a:ext uri="{FF2B5EF4-FFF2-40B4-BE49-F238E27FC236}">
                <a16:creationId xmlns:a16="http://schemas.microsoft.com/office/drawing/2014/main" id="{00F9D380-67F1-F694-63E9-82ED1469146E}"/>
              </a:ext>
            </a:extLst>
          </p:cNvPr>
          <p:cNvCxnSpPr/>
          <p:nvPr/>
        </p:nvCxnSpPr>
        <p:spPr>
          <a:xfrm>
            <a:off x="3976096" y="1358562"/>
            <a:ext cx="0" cy="4317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4C4EED4-E719-BB34-E23F-83130A7CF036}"/>
              </a:ext>
            </a:extLst>
          </p:cNvPr>
          <p:cNvCxnSpPr/>
          <p:nvPr/>
        </p:nvCxnSpPr>
        <p:spPr>
          <a:xfrm>
            <a:off x="7838057" y="1365488"/>
            <a:ext cx="0" cy="431743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DDC7017-D16B-1571-DD02-9137D4556696}"/>
              </a:ext>
            </a:extLst>
          </p:cNvPr>
          <p:cNvSpPr txBox="1"/>
          <p:nvPr/>
        </p:nvSpPr>
        <p:spPr>
          <a:xfrm>
            <a:off x="1121229" y="6189158"/>
            <a:ext cx="9874627" cy="707886"/>
          </a:xfrm>
          <a:prstGeom prst="rect">
            <a:avLst/>
          </a:prstGeom>
          <a:noFill/>
          <a:ln>
            <a:noFill/>
          </a:ln>
        </p:spPr>
        <p:txBody>
          <a:bodyPr wrap="square" rtlCol="0">
            <a:spAutoFit/>
          </a:bodyPr>
          <a:lstStyle/>
          <a:p>
            <a:r>
              <a:rPr lang="en-GB" sz="1000" b="1" dirty="0">
                <a:latin typeface="Century Gothic" panose="020B0502020202020204" pitchFamily="34" charset="0"/>
              </a:rPr>
              <a:t>Q1.</a:t>
            </a:r>
            <a:r>
              <a:rPr lang="en-GB" sz="1000" dirty="0">
                <a:latin typeface="Century Gothic" panose="020B0502020202020204" pitchFamily="34" charset="0"/>
              </a:rPr>
              <a:t> Thinking about your household’s /organisation’s finances over the last year, how often, if at all, have you struggled to pay at least one of your household/ it’s bills?; </a:t>
            </a:r>
            <a:r>
              <a:rPr lang="en-GB" sz="1000" b="1" dirty="0">
                <a:latin typeface="Century Gothic" panose="020B0502020202020204" pitchFamily="34" charset="0"/>
              </a:rPr>
              <a:t>Q2.</a:t>
            </a:r>
            <a:r>
              <a:rPr lang="en-GB" sz="1000" dirty="0">
                <a:latin typeface="Century Gothic" panose="020B0502020202020204" pitchFamily="34" charset="0"/>
              </a:rPr>
              <a:t> Overall, how well would you say you are managing financially now? </a:t>
            </a:r>
            <a:r>
              <a:rPr lang="en-GB" sz="1000" b="1" dirty="0">
                <a:latin typeface="Century Gothic" panose="020B0502020202020204" pitchFamily="34" charset="0"/>
              </a:rPr>
              <a:t>Q3.</a:t>
            </a:r>
            <a:r>
              <a:rPr lang="en-GB" sz="1000" dirty="0">
                <a:latin typeface="Century Gothic" panose="020B0502020202020204" pitchFamily="34" charset="0"/>
              </a:rPr>
              <a:t> Thinking about your household’s/organisation’s financial situation over the next few years up to 2030, do you expect it to get…?</a:t>
            </a:r>
          </a:p>
          <a:p>
            <a:r>
              <a:rPr lang="en-GB" sz="1000" b="1" dirty="0">
                <a:latin typeface="Century Gothic" panose="020B0502020202020204" pitchFamily="34" charset="0"/>
              </a:rPr>
              <a:t>Base</a:t>
            </a:r>
            <a:r>
              <a:rPr lang="en-GB" sz="1000" dirty="0">
                <a:latin typeface="Century Gothic" panose="020B0502020202020204" pitchFamily="34" charset="0"/>
              </a:rPr>
              <a:t> Household and Non household bill payers: Total (</a:t>
            </a:r>
            <a:r>
              <a:rPr lang="en-GB" sz="1000" b="1" dirty="0">
                <a:latin typeface="Century Gothic" panose="020B0502020202020204" pitchFamily="34" charset="0"/>
              </a:rPr>
              <a:t>715</a:t>
            </a:r>
            <a:r>
              <a:rPr lang="en-GB" sz="1000" dirty="0">
                <a:latin typeface="Century Gothic" panose="020B0502020202020204" pitchFamily="34" charset="0"/>
              </a:rPr>
              <a:t>); </a:t>
            </a:r>
            <a:r>
              <a:rPr lang="en-GB" sz="1000" b="1" dirty="0">
                <a:latin typeface="Century Gothic" panose="020B0502020202020204" pitchFamily="34" charset="0"/>
              </a:rPr>
              <a:t>WEIGHTED % FIGURES ARE DISPLAYED and UNWEIGHTED BASE SIZES</a:t>
            </a:r>
          </a:p>
        </p:txBody>
      </p:sp>
    </p:spTree>
    <p:extLst>
      <p:ext uri="{BB962C8B-B14F-4D97-AF65-F5344CB8AC3E}">
        <p14:creationId xmlns:p14="http://schemas.microsoft.com/office/powerpoint/2010/main" val="115891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F9253A8-E9B5-4F6D-B1F2-CB539B114DF3}"/>
              </a:ext>
            </a:extLst>
          </p:cNvPr>
          <p:cNvSpPr txBox="1"/>
          <p:nvPr/>
        </p:nvSpPr>
        <p:spPr>
          <a:xfrm>
            <a:off x="0" y="505854"/>
            <a:ext cx="3842657" cy="6352146"/>
          </a:xfrm>
          <a:prstGeom prst="rect">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84ACB6">
                  <a:lumMod val="75000"/>
                </a:srgbClr>
              </a:solidFill>
              <a:effectLst/>
              <a:uLnTx/>
              <a:uFillTx/>
              <a:latin typeface="Century Gothic" panose="020B0502020202020204" pitchFamily="34" charset="0"/>
              <a:ea typeface="+mn-ea"/>
              <a:cs typeface="+mn-cs"/>
            </a:endParaRPr>
          </a:p>
        </p:txBody>
      </p:sp>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Current financial situation – Qualitative insight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2" name="TextBox 1">
            <a:extLst>
              <a:ext uri="{FF2B5EF4-FFF2-40B4-BE49-F238E27FC236}">
                <a16:creationId xmlns:a16="http://schemas.microsoft.com/office/drawing/2014/main" id="{88AF905C-5E3A-0F12-3FD6-74DF5F56E531}"/>
              </a:ext>
            </a:extLst>
          </p:cNvPr>
          <p:cNvSpPr txBox="1"/>
          <p:nvPr/>
        </p:nvSpPr>
        <p:spPr>
          <a:xfrm>
            <a:off x="119743" y="5754833"/>
            <a:ext cx="3614057" cy="400110"/>
          </a:xfrm>
          <a:prstGeom prst="rect">
            <a:avLst/>
          </a:prstGeom>
          <a:solidFill>
            <a:schemeClr val="bg1"/>
          </a:solidFill>
          <a:ln>
            <a:solidFill>
              <a:schemeClr val="tx1">
                <a:lumMod val="65000"/>
                <a:lumOff val="3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Q2 / Q3 / Q4 </a:t>
            </a:r>
          </a:p>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 Household bill payers (582) </a:t>
            </a:r>
          </a:p>
        </p:txBody>
      </p:sp>
      <p:sp>
        <p:nvSpPr>
          <p:cNvPr id="4" name="TextBox 3">
            <a:extLst>
              <a:ext uri="{FF2B5EF4-FFF2-40B4-BE49-F238E27FC236}">
                <a16:creationId xmlns:a16="http://schemas.microsoft.com/office/drawing/2014/main" id="{DBA0832D-55BE-3796-1909-753B8BC22A55}"/>
              </a:ext>
            </a:extLst>
          </p:cNvPr>
          <p:cNvSpPr txBox="1"/>
          <p:nvPr/>
        </p:nvSpPr>
        <p:spPr>
          <a:xfrm>
            <a:off x="119743" y="598343"/>
            <a:ext cx="3460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Financial situation summary from Quantitative data</a:t>
            </a:r>
          </a:p>
        </p:txBody>
      </p:sp>
      <p:sp>
        <p:nvSpPr>
          <p:cNvPr id="19" name="Content Placeholder 2">
            <a:extLst>
              <a:ext uri="{FF2B5EF4-FFF2-40B4-BE49-F238E27FC236}">
                <a16:creationId xmlns:a16="http://schemas.microsoft.com/office/drawing/2014/main" id="{C61548F7-7AE7-6630-EA94-E65FD4A0B4AA}"/>
              </a:ext>
            </a:extLst>
          </p:cNvPr>
          <p:cNvSpPr txBox="1">
            <a:spLocks/>
          </p:cNvSpPr>
          <p:nvPr/>
        </p:nvSpPr>
        <p:spPr>
          <a:xfrm>
            <a:off x="4118330" y="729749"/>
            <a:ext cx="7799612" cy="3602382"/>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qualitative stage of research (in May 2023) also showed a financially challenging picture – indicatively even more pessimistic than seen in th</a:t>
            </a:r>
            <a:r>
              <a:rPr lang="en-GB" sz="1400" dirty="0">
                <a:solidFill>
                  <a:srgbClr val="000000"/>
                </a:solidFill>
              </a:rPr>
              <a:t>e quantitative research</a:t>
            </a:r>
            <a:endPar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the qualitative research:</a:t>
            </a:r>
          </a:p>
          <a:p>
            <a:pPr marL="742950" marR="0" lvl="1" indent="-28575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majority of the sample (20/34) said they fell somewhere between ‘just getting by’ and ‘struggling’ when it comes to household finances</a:t>
            </a:r>
          </a:p>
          <a:p>
            <a:pPr marL="742950" marR="0" lvl="1" indent="-28575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Most (</a:t>
            </a:r>
            <a:r>
              <a:rPr lang="en-GB" sz="1400" dirty="0">
                <a:solidFill>
                  <a:prstClr val="black"/>
                </a:solidFill>
              </a:rPr>
              <a:t>25/34</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thought that the current economic situation was worsening.</a:t>
            </a:r>
          </a:p>
          <a:p>
            <a:pPr marL="285750" marR="0" lvl="0" indent="-28575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E42BAB44-D851-AF0F-B897-F17C4D3A7847}"/>
              </a:ext>
            </a:extLst>
          </p:cNvPr>
          <p:cNvPicPr>
            <a:picLocks noChangeAspect="1"/>
          </p:cNvPicPr>
          <p:nvPr/>
        </p:nvPicPr>
        <p:blipFill>
          <a:blip r:embed="rId4"/>
          <a:stretch>
            <a:fillRect/>
          </a:stretch>
        </p:blipFill>
        <p:spPr>
          <a:xfrm>
            <a:off x="378381" y="1230958"/>
            <a:ext cx="3085894" cy="4250918"/>
          </a:xfrm>
          <a:prstGeom prst="rect">
            <a:avLst/>
          </a:prstGeom>
        </p:spPr>
      </p:pic>
      <p:grpSp>
        <p:nvGrpSpPr>
          <p:cNvPr id="13" name="Group 12">
            <a:extLst>
              <a:ext uri="{FF2B5EF4-FFF2-40B4-BE49-F238E27FC236}">
                <a16:creationId xmlns:a16="http://schemas.microsoft.com/office/drawing/2014/main" id="{8748046D-F8CF-2276-5C9B-87BF61B4B2CB}"/>
              </a:ext>
            </a:extLst>
          </p:cNvPr>
          <p:cNvGrpSpPr/>
          <p:nvPr/>
        </p:nvGrpSpPr>
        <p:grpSpPr>
          <a:xfrm>
            <a:off x="4124823" y="628500"/>
            <a:ext cx="502376" cy="502376"/>
            <a:chOff x="3568766" y="643246"/>
            <a:chExt cx="502376" cy="502376"/>
          </a:xfrm>
        </p:grpSpPr>
        <p:sp>
          <p:nvSpPr>
            <p:cNvPr id="15" name="Oval 14">
              <a:extLst>
                <a:ext uri="{FF2B5EF4-FFF2-40B4-BE49-F238E27FC236}">
                  <a16:creationId xmlns:a16="http://schemas.microsoft.com/office/drawing/2014/main" id="{CB1537AC-5495-DE3D-1B06-A4527E7E854F}"/>
                </a:ext>
              </a:extLst>
            </p:cNvPr>
            <p:cNvSpPr/>
            <p:nvPr/>
          </p:nvSpPr>
          <p:spPr>
            <a:xfrm>
              <a:off x="3568766" y="643246"/>
              <a:ext cx="502376" cy="50237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Graphic 16" descr="Meeting with solid fill">
              <a:extLst>
                <a:ext uri="{FF2B5EF4-FFF2-40B4-BE49-F238E27FC236}">
                  <a16:creationId xmlns:a16="http://schemas.microsoft.com/office/drawing/2014/main" id="{79FF46DA-F5E9-C0DE-F6F5-B01A5E4A0BA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13010" y="669340"/>
              <a:ext cx="426832" cy="426832"/>
            </a:xfrm>
            <a:prstGeom prst="rect">
              <a:avLst/>
            </a:prstGeom>
          </p:spPr>
        </p:pic>
      </p:grpSp>
      <p:sp>
        <p:nvSpPr>
          <p:cNvPr id="20" name="TextBox 19">
            <a:extLst>
              <a:ext uri="{FF2B5EF4-FFF2-40B4-BE49-F238E27FC236}">
                <a16:creationId xmlns:a16="http://schemas.microsoft.com/office/drawing/2014/main" id="{4BE6EECD-D174-FA46-43CF-20179F0C30C4}"/>
              </a:ext>
            </a:extLst>
          </p:cNvPr>
          <p:cNvSpPr txBox="1"/>
          <p:nvPr/>
        </p:nvSpPr>
        <p:spPr>
          <a:xfrm>
            <a:off x="4700311" y="756794"/>
            <a:ext cx="63763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Qualitative insights (focus on household customers)</a:t>
            </a:r>
            <a:endParaRPr kumimoji="0" lang="en-US" sz="14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2" descr="Our Company | Portsmouth Water">
            <a:extLst>
              <a:ext uri="{FF2B5EF4-FFF2-40B4-BE49-F238E27FC236}">
                <a16:creationId xmlns:a16="http://schemas.microsoft.com/office/drawing/2014/main" id="{3C014DF1-1D0C-F6D9-9DA3-3A22B86913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9A01B0F2-3331-2EE5-C071-CAECCC7699EE}"/>
              </a:ext>
            </a:extLst>
          </p:cNvPr>
          <p:cNvSpPr/>
          <p:nvPr/>
        </p:nvSpPr>
        <p:spPr>
          <a:xfrm>
            <a:off x="4169067" y="3223239"/>
            <a:ext cx="2414741" cy="1170519"/>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“It feels better but that’s simply because it’s summer and our heating is off. As next winter comes round it will be just as bad if not worse”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Bognor</a:t>
            </a:r>
          </a:p>
        </p:txBody>
      </p:sp>
      <p:sp>
        <p:nvSpPr>
          <p:cNvPr id="21" name="Speech Bubble: Rectangle with Corners Rounded 20">
            <a:extLst>
              <a:ext uri="{FF2B5EF4-FFF2-40B4-BE49-F238E27FC236}">
                <a16:creationId xmlns:a16="http://schemas.microsoft.com/office/drawing/2014/main" id="{8217D807-E232-62ED-A300-9FBB082C24C9}"/>
              </a:ext>
            </a:extLst>
          </p:cNvPr>
          <p:cNvSpPr/>
          <p:nvPr/>
        </p:nvSpPr>
        <p:spPr>
          <a:xfrm>
            <a:off x="8397669" y="4918261"/>
            <a:ext cx="2857972" cy="764636"/>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“Prices have gone up so quickly but they are so slow to come back down” HH Portsmouth</a:t>
            </a:r>
          </a:p>
        </p:txBody>
      </p:sp>
      <p:sp>
        <p:nvSpPr>
          <p:cNvPr id="22" name="Speech Bubble: Rectangle with Corners Rounded 21">
            <a:extLst>
              <a:ext uri="{FF2B5EF4-FFF2-40B4-BE49-F238E27FC236}">
                <a16:creationId xmlns:a16="http://schemas.microsoft.com/office/drawing/2014/main" id="{1B5F5536-6203-432E-5F39-1C23A03D415E}"/>
              </a:ext>
            </a:extLst>
          </p:cNvPr>
          <p:cNvSpPr/>
          <p:nvPr/>
        </p:nvSpPr>
        <p:spPr>
          <a:xfrm>
            <a:off x="9647298" y="3223239"/>
            <a:ext cx="2404545" cy="1106100"/>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“The banks have raised their interest rates again for the 12</a:t>
            </a:r>
            <a:r>
              <a:rPr kumimoji="0" lang="en-GB" sz="1100" b="0" i="1" u="none" strike="noStrike" kern="0" cap="none" spc="0" normalizeH="0" baseline="30000" noProof="0" dirty="0">
                <a:ln>
                  <a:noFill/>
                </a:ln>
                <a:solidFill>
                  <a:srgbClr val="314364">
                    <a:lumMod val="50000"/>
                  </a:srgbClr>
                </a:solidFill>
                <a:effectLst/>
                <a:uLnTx/>
                <a:uFillTx/>
                <a:latin typeface="Century Gothic" panose="020F0302020204030204"/>
                <a:ea typeface="+mn-ea"/>
                <a:cs typeface="+mn-cs"/>
              </a:rPr>
              <a:t>th</a:t>
            </a: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 time running – it just puts strain on everybody and everything.”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 </a:t>
            </a:r>
            <a:endParaRPr kumimoji="0" lang="en-GB" sz="1100" b="0" i="0"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endParaRPr>
          </a:p>
        </p:txBody>
      </p:sp>
      <p:sp>
        <p:nvSpPr>
          <p:cNvPr id="23" name="Speech Bubble: Rectangle with Corners Rounded 22">
            <a:extLst>
              <a:ext uri="{FF2B5EF4-FFF2-40B4-BE49-F238E27FC236}">
                <a16:creationId xmlns:a16="http://schemas.microsoft.com/office/drawing/2014/main" id="{9F877024-D58C-75CA-BA37-C8E1BAE28A34}"/>
              </a:ext>
            </a:extLst>
          </p:cNvPr>
          <p:cNvSpPr/>
          <p:nvPr/>
        </p:nvSpPr>
        <p:spPr>
          <a:xfrm>
            <a:off x="5133164" y="4910665"/>
            <a:ext cx="3065932" cy="764637"/>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“Salaries are not going up accordingly so everyone wants to strike.”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 </a:t>
            </a:r>
            <a:endParaRPr kumimoji="0" lang="en-GB" sz="1100" b="0" i="0"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endParaRPr>
          </a:p>
        </p:txBody>
      </p:sp>
      <p:sp>
        <p:nvSpPr>
          <p:cNvPr id="24" name="Speech Bubble: Rectangle with Corners Rounded 23">
            <a:extLst>
              <a:ext uri="{FF2B5EF4-FFF2-40B4-BE49-F238E27FC236}">
                <a16:creationId xmlns:a16="http://schemas.microsoft.com/office/drawing/2014/main" id="{264F1AAC-2D97-7D49-9D45-3A54F2EF97FB}"/>
              </a:ext>
            </a:extLst>
          </p:cNvPr>
          <p:cNvSpPr/>
          <p:nvPr/>
        </p:nvSpPr>
        <p:spPr>
          <a:xfrm>
            <a:off x="6765772" y="3214938"/>
            <a:ext cx="2785070" cy="1114401"/>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“It’s hard and getting harder constantly going up and up, really big increases in a short space of time causing stress in the household and impacting our behaviour”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endParaRPr kumimoji="0" lang="en-GB" sz="1100" b="0" i="0"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BCA5E863-4E7E-7200-BE7C-076DCA0E232F}"/>
              </a:ext>
            </a:extLst>
          </p:cNvPr>
          <p:cNvSpPr/>
          <p:nvPr/>
        </p:nvSpPr>
        <p:spPr>
          <a:xfrm>
            <a:off x="2158738" y="2139885"/>
            <a:ext cx="1011917" cy="3301945"/>
          </a:xfrm>
          <a:prstGeom prst="rect">
            <a:avLst/>
          </a:prstGeom>
          <a:solidFill>
            <a:srgbClr val="E6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DF81BDB0-2DD7-E2AD-EF4B-7D617E6D1E63}"/>
              </a:ext>
            </a:extLst>
          </p:cNvPr>
          <p:cNvSpPr/>
          <p:nvPr/>
        </p:nvSpPr>
        <p:spPr>
          <a:xfrm>
            <a:off x="2239644" y="2231177"/>
            <a:ext cx="864096" cy="442150"/>
          </a:xfrm>
          <a:prstGeom prst="roundRect">
            <a:avLst/>
          </a:prstGeom>
          <a:noFill/>
          <a:ln w="25400" cap="flat" cmpd="sng" algn="ctr">
            <a:solidFill>
              <a:srgbClr val="F1AE27">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28%</a:t>
            </a:r>
          </a:p>
        </p:txBody>
      </p:sp>
      <p:sp>
        <p:nvSpPr>
          <p:cNvPr id="7" name="Rectangle: Rounded Corners 6">
            <a:extLst>
              <a:ext uri="{FF2B5EF4-FFF2-40B4-BE49-F238E27FC236}">
                <a16:creationId xmlns:a16="http://schemas.microsoft.com/office/drawing/2014/main" id="{ACB44F31-BE88-A26C-0068-CC31B5E39DE6}"/>
              </a:ext>
            </a:extLst>
          </p:cNvPr>
          <p:cNvSpPr/>
          <p:nvPr/>
        </p:nvSpPr>
        <p:spPr>
          <a:xfrm>
            <a:off x="2239644" y="4754588"/>
            <a:ext cx="864096" cy="442150"/>
          </a:xfrm>
          <a:prstGeom prst="roundRect">
            <a:avLst/>
          </a:prstGeom>
          <a:noFill/>
          <a:ln w="25400" cap="flat" cmpd="sng" algn="ctr">
            <a:solidFill>
              <a:srgbClr val="F1AE27">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46%</a:t>
            </a:r>
          </a:p>
        </p:txBody>
      </p:sp>
      <p:sp>
        <p:nvSpPr>
          <p:cNvPr id="10" name="Rectangle: Rounded Corners 9">
            <a:extLst>
              <a:ext uri="{FF2B5EF4-FFF2-40B4-BE49-F238E27FC236}">
                <a16:creationId xmlns:a16="http://schemas.microsoft.com/office/drawing/2014/main" id="{E007CE89-EB82-CBDF-8563-4FAB605431C3}"/>
              </a:ext>
            </a:extLst>
          </p:cNvPr>
          <p:cNvSpPr/>
          <p:nvPr/>
        </p:nvSpPr>
        <p:spPr>
          <a:xfrm>
            <a:off x="2239644" y="3358703"/>
            <a:ext cx="864096" cy="442150"/>
          </a:xfrm>
          <a:prstGeom prst="roundRect">
            <a:avLst/>
          </a:prstGeom>
          <a:noFill/>
          <a:ln w="25400" cap="flat" cmpd="sng" algn="ctr">
            <a:solidFill>
              <a:srgbClr val="F1AE27">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prstClr val="black"/>
                </a:solidFill>
                <a:latin typeface="Century Gothic" panose="020B0502020202020204" pitchFamily="34" charset="0"/>
              </a:rPr>
              <a:t>12</a:t>
            </a: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rPr>
              <a:t>%</a:t>
            </a:r>
          </a:p>
        </p:txBody>
      </p:sp>
    </p:spTree>
    <p:extLst>
      <p:ext uri="{BB962C8B-B14F-4D97-AF65-F5344CB8AC3E}">
        <p14:creationId xmlns:p14="http://schemas.microsoft.com/office/powerpoint/2010/main" val="2754292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9137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u="sng" dirty="0">
                <a:solidFill>
                  <a:prstClr val="white"/>
                </a:solidFill>
                <a:latin typeface="Century Gothic" panose="020B0502020202020204" pitchFamily="34" charset="0"/>
              </a:rPr>
              <a:t>Current</a:t>
            </a:r>
            <a:r>
              <a:rPr lang="en-US" altLang="en-US" sz="2000" b="1" i="0" dirty="0">
                <a:solidFill>
                  <a:prstClr val="white"/>
                </a:solidFill>
                <a:latin typeface="Century Gothic" panose="020B0502020202020204" pitchFamily="34" charset="0"/>
              </a:rPr>
              <a:t> water &amp; sewerage bill affordability</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graphicFrame>
        <p:nvGraphicFramePr>
          <p:cNvPr id="3" name="Chart 2">
            <a:extLst>
              <a:ext uri="{FF2B5EF4-FFF2-40B4-BE49-F238E27FC236}">
                <a16:creationId xmlns:a16="http://schemas.microsoft.com/office/drawing/2014/main" id="{70F25903-DEB0-5018-6313-6E89FB763610}"/>
              </a:ext>
            </a:extLst>
          </p:cNvPr>
          <p:cNvGraphicFramePr/>
          <p:nvPr/>
        </p:nvGraphicFramePr>
        <p:xfrm>
          <a:off x="106900" y="1645345"/>
          <a:ext cx="11947735" cy="485051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0137203F-72BF-3FF0-F462-FB1110B44E89}"/>
              </a:ext>
            </a:extLst>
          </p:cNvPr>
          <p:cNvSpPr txBox="1"/>
          <p:nvPr/>
        </p:nvSpPr>
        <p:spPr>
          <a:xfrm>
            <a:off x="362226" y="1404075"/>
            <a:ext cx="5646059" cy="307777"/>
          </a:xfrm>
          <a:prstGeom prst="rect">
            <a:avLst/>
          </a:prstGeom>
          <a:noFill/>
        </p:spPr>
        <p:txBody>
          <a:bodyPr wrap="square" rtlCol="0">
            <a:spAutoFit/>
          </a:bodyPr>
          <a:lstStyle/>
          <a:p>
            <a:pPr algn="ctr">
              <a:defRPr sz="1320" b="1" i="0" u="none" strike="noStrike" kern="1200" baseline="0">
                <a:solidFill>
                  <a:prstClr val="black"/>
                </a:solidFill>
                <a:latin typeface="Century Gothic" panose="020B0502020202020204" pitchFamily="34" charset="0"/>
                <a:ea typeface="+mn-ea"/>
                <a:cs typeface="+mn-cs"/>
              </a:defRPr>
            </a:pPr>
            <a:r>
              <a:rPr lang="en-GB" sz="1400" b="1" dirty="0">
                <a:solidFill>
                  <a:prstClr val="black"/>
                </a:solidFill>
                <a:latin typeface="Century Gothic" panose="020B0502020202020204" pitchFamily="34" charset="0"/>
              </a:rPr>
              <a:t>How easy or difficult to afford current water &amp; sewerage bills?</a:t>
            </a:r>
          </a:p>
        </p:txBody>
      </p:sp>
      <p:pic>
        <p:nvPicPr>
          <p:cNvPr id="9" name="Picture 28" descr="receipt Icon 3570389">
            <a:extLst>
              <a:ext uri="{FF2B5EF4-FFF2-40B4-BE49-F238E27FC236}">
                <a16:creationId xmlns:a16="http://schemas.microsoft.com/office/drawing/2014/main" id="{01BC3DDD-413B-6A4C-7DCE-86DB86E7EACB}"/>
              </a:ext>
            </a:extLst>
          </p:cNvPr>
          <p:cNvPicPr>
            <a:picLocks noChangeAspect="1" noChangeArrowheads="1"/>
          </p:cNvPicPr>
          <p:nvPr/>
        </p:nvPicPr>
        <p:blipFill>
          <a:blip r:embed="rId5"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50440" y="1355279"/>
            <a:ext cx="416080" cy="4160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377B29E-B65B-D9F8-DC60-0494B7CAAD18}"/>
              </a:ext>
            </a:extLst>
          </p:cNvPr>
          <p:cNvSpPr txBox="1"/>
          <p:nvPr/>
        </p:nvSpPr>
        <p:spPr>
          <a:xfrm>
            <a:off x="1675379" y="6306193"/>
            <a:ext cx="9288746" cy="553998"/>
          </a:xfrm>
          <a:prstGeom prst="rect">
            <a:avLst/>
          </a:prstGeom>
          <a:noFill/>
          <a:ln>
            <a:noFill/>
          </a:ln>
        </p:spPr>
        <p:txBody>
          <a:bodyPr wrap="square" rtlCol="0">
            <a:spAutoFit/>
          </a:bodyPr>
          <a:lstStyle/>
          <a:p>
            <a:r>
              <a:rPr lang="en-GB" sz="1000" b="1" dirty="0">
                <a:latin typeface="Century Gothic" panose="020B0502020202020204" pitchFamily="34" charset="0"/>
              </a:rPr>
              <a:t>Q4.</a:t>
            </a:r>
            <a:r>
              <a:rPr lang="en-GB" sz="1000" dirty="0">
                <a:latin typeface="Century Gothic" panose="020B0502020202020204" pitchFamily="34" charset="0"/>
              </a:rPr>
              <a:t> How easy or difficult is it for you to afford to pay your/your organisation current water and sewerage bill? </a:t>
            </a:r>
            <a:r>
              <a:rPr lang="en-GB" sz="1000" b="1" dirty="0">
                <a:latin typeface="Century Gothic" panose="020B0502020202020204" pitchFamily="34" charset="0"/>
              </a:rPr>
              <a:t>Base</a:t>
            </a:r>
            <a:r>
              <a:rPr lang="en-GB" sz="1000" dirty="0">
                <a:latin typeface="Century Gothic" panose="020B0502020202020204" pitchFamily="34" charset="0"/>
              </a:rPr>
              <a:t> Total household and non-household bill payers (</a:t>
            </a:r>
            <a:r>
              <a:rPr lang="en-GB" sz="1000" b="1" dirty="0">
                <a:latin typeface="Century Gothic" panose="020B0502020202020204" pitchFamily="34" charset="0"/>
              </a:rPr>
              <a:t>715</a:t>
            </a:r>
            <a:r>
              <a:rPr lang="en-GB" sz="1000" dirty="0">
                <a:latin typeface="Century Gothic" panose="020B0502020202020204" pitchFamily="34" charset="0"/>
              </a:rPr>
              <a:t>); Total household bill payers (</a:t>
            </a:r>
            <a:r>
              <a:rPr lang="en-GB" sz="1000" b="1" dirty="0">
                <a:latin typeface="Century Gothic" panose="020B0502020202020204" pitchFamily="34" charset="0"/>
              </a:rPr>
              <a:t>582</a:t>
            </a:r>
            <a:r>
              <a:rPr lang="en-GB" sz="1000" dirty="0">
                <a:latin typeface="Century Gothic" panose="020B0502020202020204" pitchFamily="34" charset="0"/>
              </a:rPr>
              <a:t>); Total non-household bill payers (</a:t>
            </a:r>
            <a:r>
              <a:rPr lang="en-GB" sz="1000" b="1" dirty="0">
                <a:latin typeface="Century Gothic" panose="020B0502020202020204" pitchFamily="34" charset="0"/>
              </a:rPr>
              <a:t>133</a:t>
            </a:r>
            <a:r>
              <a:rPr lang="en-GB" sz="1000" dirty="0">
                <a:latin typeface="Century Gothic" panose="020B0502020202020204" pitchFamily="34" charset="0"/>
              </a:rPr>
              <a:t>). </a:t>
            </a:r>
          </a:p>
          <a:p>
            <a:r>
              <a:rPr lang="en-GB" sz="1000" b="1" dirty="0">
                <a:latin typeface="Century Gothic" panose="020B0502020202020204" pitchFamily="34" charset="0"/>
              </a:rPr>
              <a:t>WEIGHTED % FIGURES ARE DISPLAYED and UNWEIGHTED BASE SIZES</a:t>
            </a:r>
          </a:p>
        </p:txBody>
      </p:sp>
      <p:sp>
        <p:nvSpPr>
          <p:cNvPr id="13" name="Rectangle 12">
            <a:extLst>
              <a:ext uri="{FF2B5EF4-FFF2-40B4-BE49-F238E27FC236}">
                <a16:creationId xmlns:a16="http://schemas.microsoft.com/office/drawing/2014/main" id="{BE6E085E-4FC9-C86A-1F0A-60B3811482AD}"/>
              </a:ext>
            </a:extLst>
          </p:cNvPr>
          <p:cNvSpPr/>
          <p:nvPr/>
        </p:nvSpPr>
        <p:spPr>
          <a:xfrm>
            <a:off x="6310367" y="1355279"/>
            <a:ext cx="5731193" cy="4771760"/>
          </a:xfrm>
          <a:prstGeom prst="rect">
            <a:avLst/>
          </a:prstGeom>
          <a:noFill/>
          <a:ln w="19050">
            <a:solidFill>
              <a:srgbClr val="9F122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5" name="Chart 14">
            <a:extLst>
              <a:ext uri="{FF2B5EF4-FFF2-40B4-BE49-F238E27FC236}">
                <a16:creationId xmlns:a16="http://schemas.microsoft.com/office/drawing/2014/main" id="{16F12BD6-5B2C-1CA8-6CBA-C76EB33FC832}"/>
              </a:ext>
            </a:extLst>
          </p:cNvPr>
          <p:cNvGraphicFramePr/>
          <p:nvPr/>
        </p:nvGraphicFramePr>
        <p:xfrm>
          <a:off x="7464373" y="1870874"/>
          <a:ext cx="3815727" cy="4272450"/>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a:extLst>
              <a:ext uri="{FF2B5EF4-FFF2-40B4-BE49-F238E27FC236}">
                <a16:creationId xmlns:a16="http://schemas.microsoft.com/office/drawing/2014/main" id="{0CD51D5E-0377-225A-AEA8-955222FDDE4F}"/>
              </a:ext>
            </a:extLst>
          </p:cNvPr>
          <p:cNvSpPr/>
          <p:nvPr/>
        </p:nvSpPr>
        <p:spPr>
          <a:xfrm>
            <a:off x="6389729" y="4988443"/>
            <a:ext cx="1070618" cy="6402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Income</a:t>
            </a:r>
          </a:p>
        </p:txBody>
      </p:sp>
      <p:sp>
        <p:nvSpPr>
          <p:cNvPr id="20" name="Rectangle 19">
            <a:extLst>
              <a:ext uri="{FF2B5EF4-FFF2-40B4-BE49-F238E27FC236}">
                <a16:creationId xmlns:a16="http://schemas.microsoft.com/office/drawing/2014/main" id="{0109D39A-9D83-77A1-0394-97AE28458212}"/>
              </a:ext>
            </a:extLst>
          </p:cNvPr>
          <p:cNvSpPr/>
          <p:nvPr/>
        </p:nvSpPr>
        <p:spPr>
          <a:xfrm>
            <a:off x="6381230" y="2230581"/>
            <a:ext cx="1070618" cy="638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Vulnerability</a:t>
            </a:r>
          </a:p>
        </p:txBody>
      </p:sp>
      <p:sp>
        <p:nvSpPr>
          <p:cNvPr id="21" name="Rectangle 20">
            <a:extLst>
              <a:ext uri="{FF2B5EF4-FFF2-40B4-BE49-F238E27FC236}">
                <a16:creationId xmlns:a16="http://schemas.microsoft.com/office/drawing/2014/main" id="{65E8CB8A-9373-380B-CE02-9C5E783F095F}"/>
              </a:ext>
            </a:extLst>
          </p:cNvPr>
          <p:cNvSpPr/>
          <p:nvPr/>
        </p:nvSpPr>
        <p:spPr>
          <a:xfrm>
            <a:off x="6389729" y="4542155"/>
            <a:ext cx="1070618" cy="35481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Social Grade</a:t>
            </a:r>
          </a:p>
        </p:txBody>
      </p:sp>
      <p:sp>
        <p:nvSpPr>
          <p:cNvPr id="22" name="Rectangle 21">
            <a:extLst>
              <a:ext uri="{FF2B5EF4-FFF2-40B4-BE49-F238E27FC236}">
                <a16:creationId xmlns:a16="http://schemas.microsoft.com/office/drawing/2014/main" id="{476FC87A-45F2-97BD-14A6-D9D44006815B}"/>
              </a:ext>
            </a:extLst>
          </p:cNvPr>
          <p:cNvSpPr/>
          <p:nvPr/>
        </p:nvSpPr>
        <p:spPr>
          <a:xfrm>
            <a:off x="6381229" y="2950683"/>
            <a:ext cx="1070619" cy="48414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rgbClr val="000000">
                    <a:lumMod val="85000"/>
                    <a:lumOff val="15000"/>
                  </a:srgbClr>
                </a:solidFill>
                <a:latin typeface="Century Gothic" panose="020B0502020202020204" pitchFamily="34" charset="0"/>
              </a:rPr>
              <a:t>Financially managing</a:t>
            </a:r>
            <a:endPar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41D10519-972A-173D-0B3F-D7C859BB0E29}"/>
              </a:ext>
            </a:extLst>
          </p:cNvPr>
          <p:cNvSpPr/>
          <p:nvPr/>
        </p:nvSpPr>
        <p:spPr>
          <a:xfrm>
            <a:off x="6381229" y="5720294"/>
            <a:ext cx="1070619" cy="3427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meter</a:t>
            </a:r>
          </a:p>
        </p:txBody>
      </p:sp>
      <p:sp>
        <p:nvSpPr>
          <p:cNvPr id="24" name="Rectangle 23">
            <a:extLst>
              <a:ext uri="{FF2B5EF4-FFF2-40B4-BE49-F238E27FC236}">
                <a16:creationId xmlns:a16="http://schemas.microsoft.com/office/drawing/2014/main" id="{52B40ECF-11E2-419D-86DF-D34D4DB8916F}"/>
              </a:ext>
            </a:extLst>
          </p:cNvPr>
          <p:cNvSpPr/>
          <p:nvPr/>
        </p:nvSpPr>
        <p:spPr>
          <a:xfrm>
            <a:off x="6392349" y="4093903"/>
            <a:ext cx="1070619" cy="35602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Gender</a:t>
            </a:r>
          </a:p>
        </p:txBody>
      </p:sp>
      <p:sp>
        <p:nvSpPr>
          <p:cNvPr id="25" name="Rectangle 24">
            <a:extLst>
              <a:ext uri="{FF2B5EF4-FFF2-40B4-BE49-F238E27FC236}">
                <a16:creationId xmlns:a16="http://schemas.microsoft.com/office/drawing/2014/main" id="{76C1871A-8BE7-9C8F-69D6-80FC9A1A7B9E}"/>
              </a:ext>
            </a:extLst>
          </p:cNvPr>
          <p:cNvSpPr/>
          <p:nvPr/>
        </p:nvSpPr>
        <p:spPr>
          <a:xfrm>
            <a:off x="6348399" y="1396770"/>
            <a:ext cx="5646727" cy="474103"/>
          </a:xfrm>
          <a:prstGeom prst="rect">
            <a:avLst/>
          </a:prstGeom>
          <a:solidFill>
            <a:srgbClr val="9F1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Bill Affordability – </a:t>
            </a: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Household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subgroup differences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each group who think it will be </a:t>
            </a:r>
            <a:r>
              <a:rPr kumimoji="0" lang="en-GB" sz="12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difficult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afford</a:t>
            </a:r>
          </a:p>
        </p:txBody>
      </p:sp>
      <p:cxnSp>
        <p:nvCxnSpPr>
          <p:cNvPr id="26" name="Straight Connector 25">
            <a:extLst>
              <a:ext uri="{FF2B5EF4-FFF2-40B4-BE49-F238E27FC236}">
                <a16:creationId xmlns:a16="http://schemas.microsoft.com/office/drawing/2014/main" id="{78F26CD9-89F2-37E4-9AF2-9521C20EDD88}"/>
              </a:ext>
            </a:extLst>
          </p:cNvPr>
          <p:cNvCxnSpPr>
            <a:cxnSpLocks/>
          </p:cNvCxnSpPr>
          <p:nvPr/>
        </p:nvCxnSpPr>
        <p:spPr>
          <a:xfrm>
            <a:off x="9581767" y="1966527"/>
            <a:ext cx="0" cy="4075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736FC59-02D4-C085-FE23-1593547CCC0B}"/>
              </a:ext>
            </a:extLst>
          </p:cNvPr>
          <p:cNvSpPr/>
          <p:nvPr/>
        </p:nvSpPr>
        <p:spPr>
          <a:xfrm>
            <a:off x="6389729" y="1945745"/>
            <a:ext cx="1070618" cy="1995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rgbClr val="000000">
                    <a:lumMod val="85000"/>
                    <a:lumOff val="15000"/>
                  </a:srgbClr>
                </a:solidFill>
                <a:latin typeface="Century Gothic" panose="020B0502020202020204" pitchFamily="34" charset="0"/>
              </a:rPr>
              <a:t>Total HH</a:t>
            </a:r>
            <a:endPar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endParaRPr>
          </a:p>
        </p:txBody>
      </p:sp>
      <p:graphicFrame>
        <p:nvGraphicFramePr>
          <p:cNvPr id="28" name="Table 9">
            <a:extLst>
              <a:ext uri="{FF2B5EF4-FFF2-40B4-BE49-F238E27FC236}">
                <a16:creationId xmlns:a16="http://schemas.microsoft.com/office/drawing/2014/main" id="{1140D898-83F7-81A3-05F3-B562842B2A7F}"/>
              </a:ext>
            </a:extLst>
          </p:cNvPr>
          <p:cNvGraphicFramePr>
            <a:graphicFrameLocks noGrp="1"/>
          </p:cNvGraphicFramePr>
          <p:nvPr>
            <p:extLst>
              <p:ext uri="{D42A27DB-BD31-4B8C-83A1-F6EECF244321}">
                <p14:modId xmlns:p14="http://schemas.microsoft.com/office/powerpoint/2010/main" val="1038004935"/>
              </p:ext>
            </p:extLst>
          </p:nvPr>
        </p:nvGraphicFramePr>
        <p:xfrm>
          <a:off x="106899" y="1945749"/>
          <a:ext cx="5731193" cy="609600"/>
        </p:xfrm>
        <a:graphic>
          <a:graphicData uri="http://schemas.openxmlformats.org/drawingml/2006/table">
            <a:tbl>
              <a:tblPr firstRow="1" bandRow="1">
                <a:tableStyleId>{5C22544A-7EE6-4342-B048-85BDC9FD1C3A}</a:tableStyleId>
              </a:tblPr>
              <a:tblGrid>
                <a:gridCol w="2224319">
                  <a:extLst>
                    <a:ext uri="{9D8B030D-6E8A-4147-A177-3AD203B41FA5}">
                      <a16:colId xmlns:a16="http://schemas.microsoft.com/office/drawing/2014/main" val="1695420756"/>
                    </a:ext>
                  </a:extLst>
                </a:gridCol>
                <a:gridCol w="1168958">
                  <a:extLst>
                    <a:ext uri="{9D8B030D-6E8A-4147-A177-3AD203B41FA5}">
                      <a16:colId xmlns:a16="http://schemas.microsoft.com/office/drawing/2014/main" val="2358516744"/>
                    </a:ext>
                  </a:extLst>
                </a:gridCol>
                <a:gridCol w="1168958">
                  <a:extLst>
                    <a:ext uri="{9D8B030D-6E8A-4147-A177-3AD203B41FA5}">
                      <a16:colId xmlns:a16="http://schemas.microsoft.com/office/drawing/2014/main" val="410541133"/>
                    </a:ext>
                  </a:extLst>
                </a:gridCol>
                <a:gridCol w="1168958">
                  <a:extLst>
                    <a:ext uri="{9D8B030D-6E8A-4147-A177-3AD203B41FA5}">
                      <a16:colId xmlns:a16="http://schemas.microsoft.com/office/drawing/2014/main" val="4238094654"/>
                    </a:ext>
                  </a:extLst>
                </a:gridCol>
              </a:tblGrid>
              <a:tr h="270928">
                <a:tc>
                  <a:txBody>
                    <a:bodyPr/>
                    <a:lstStyle/>
                    <a:p>
                      <a:r>
                        <a:rPr lang="en-GB" sz="1400" b="1" dirty="0">
                          <a:solidFill>
                            <a:schemeClr val="tx1">
                              <a:lumMod val="85000"/>
                              <a:lumOff val="15000"/>
                            </a:schemeClr>
                          </a:solidFill>
                          <a:latin typeface="Century Gothic" panose="020B0502020202020204" pitchFamily="34" charset="0"/>
                        </a:rPr>
                        <a:t>Easy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45%</a:t>
                      </a:r>
                    </a:p>
                  </a:txBody>
                  <a:tcPr marL="7620" marR="7620" marT="7620" marB="0" anchor="ctr">
                    <a:solidFill>
                      <a:srgbClr val="CAD1D2"/>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44%</a:t>
                      </a:r>
                    </a:p>
                  </a:txBody>
                  <a:tcPr marL="7620" marR="7620" marT="7620" marB="0" anchor="ctr">
                    <a:solidFill>
                      <a:schemeClr val="accent4">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50%</a:t>
                      </a:r>
                    </a:p>
                  </a:txBody>
                  <a:tcPr marL="7620" marR="7620" marT="7620" marB="0" anchor="ctr">
                    <a:solidFill>
                      <a:schemeClr val="accent4">
                        <a:lumMod val="40000"/>
                        <a:lumOff val="60000"/>
                      </a:schemeClr>
                    </a:solidFill>
                  </a:tcPr>
                </a:tc>
                <a:extLst>
                  <a:ext uri="{0D108BD9-81ED-4DB2-BD59-A6C34878D82A}">
                    <a16:rowId xmlns:a16="http://schemas.microsoft.com/office/drawing/2014/main" val="3101056930"/>
                  </a:ext>
                </a:extLst>
              </a:tr>
              <a:tr h="270928">
                <a:tc>
                  <a:txBody>
                    <a:bodyPr/>
                    <a:lstStyle/>
                    <a:p>
                      <a:r>
                        <a:rPr lang="en-GB" sz="1400" b="1" dirty="0">
                          <a:solidFill>
                            <a:schemeClr val="tx1">
                              <a:lumMod val="85000"/>
                              <a:lumOff val="15000"/>
                            </a:schemeClr>
                          </a:solidFill>
                          <a:latin typeface="Century Gothic" panose="020B0502020202020204" pitchFamily="34" charset="0"/>
                        </a:rPr>
                        <a:t>Difficult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12%</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10%</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20%</a:t>
                      </a:r>
                    </a:p>
                  </a:txBody>
                  <a:tcPr marL="7620" marR="7620" marT="7620" marB="0" anchor="ctr">
                    <a:solidFill>
                      <a:schemeClr val="accent6">
                        <a:lumMod val="40000"/>
                        <a:lumOff val="60000"/>
                      </a:schemeClr>
                    </a:solidFill>
                  </a:tcPr>
                </a:tc>
                <a:extLst>
                  <a:ext uri="{0D108BD9-81ED-4DB2-BD59-A6C34878D82A}">
                    <a16:rowId xmlns:a16="http://schemas.microsoft.com/office/drawing/2014/main" val="3277281587"/>
                  </a:ext>
                </a:extLst>
              </a:tr>
            </a:tbl>
          </a:graphicData>
        </a:graphic>
      </p:graphicFrame>
      <p:sp>
        <p:nvSpPr>
          <p:cNvPr id="29" name="Rectangle 28">
            <a:extLst>
              <a:ext uri="{FF2B5EF4-FFF2-40B4-BE49-F238E27FC236}">
                <a16:creationId xmlns:a16="http://schemas.microsoft.com/office/drawing/2014/main" id="{F49A0A03-D63A-C996-4896-F72F1CC9551C}"/>
              </a:ext>
            </a:extLst>
          </p:cNvPr>
          <p:cNvSpPr/>
          <p:nvPr/>
        </p:nvSpPr>
        <p:spPr>
          <a:xfrm>
            <a:off x="3625984" y="5101936"/>
            <a:ext cx="931523" cy="291408"/>
          </a:xfrm>
          <a:prstGeom prst="rect">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0CEEA89-2370-5103-3130-24FC7DA8E083}"/>
              </a:ext>
            </a:extLst>
          </p:cNvPr>
          <p:cNvSpPr/>
          <p:nvPr/>
        </p:nvSpPr>
        <p:spPr>
          <a:xfrm>
            <a:off x="10437645" y="4754880"/>
            <a:ext cx="1511195" cy="128736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 addition, customers of non-white ethnicity are much more likely to find it difficult – 35% vs. 9% of white ethnicity </a:t>
            </a:r>
          </a:p>
        </p:txBody>
      </p:sp>
      <p:sp>
        <p:nvSpPr>
          <p:cNvPr id="31" name="Rectangle 30">
            <a:extLst>
              <a:ext uri="{FF2B5EF4-FFF2-40B4-BE49-F238E27FC236}">
                <a16:creationId xmlns:a16="http://schemas.microsoft.com/office/drawing/2014/main" id="{53F86354-A3F1-508C-E2B0-A523D1457939}"/>
              </a:ext>
            </a:extLst>
          </p:cNvPr>
          <p:cNvSpPr/>
          <p:nvPr/>
        </p:nvSpPr>
        <p:spPr>
          <a:xfrm>
            <a:off x="7473364" y="2961441"/>
            <a:ext cx="4475475" cy="4741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6">
            <a:extLst>
              <a:ext uri="{FF2B5EF4-FFF2-40B4-BE49-F238E27FC236}">
                <a16:creationId xmlns:a16="http://schemas.microsoft.com/office/drawing/2014/main" id="{969FF901-5096-7855-1BDC-F078BC2ED7AB}"/>
              </a:ext>
            </a:extLst>
          </p:cNvPr>
          <p:cNvSpPr txBox="1">
            <a:spLocks/>
          </p:cNvSpPr>
          <p:nvPr/>
        </p:nvSpPr>
        <p:spPr>
          <a:xfrm>
            <a:off x="0" y="585606"/>
            <a:ext cx="12192000" cy="505853"/>
          </a:xfrm>
          <a:prstGeom prst="rect">
            <a:avLst/>
          </a:prstGeom>
          <a:solidFill>
            <a:srgbClr val="E6EEF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dirty="0">
                <a:latin typeface="Century Gothic" panose="020B0502020202020204" pitchFamily="34" charset="0"/>
              </a:rPr>
              <a:t>While more customers find their current water &amp; sewerage bills easy to afford than find them difficult to afford, many also say it is ‘neither easy nor difficult’. Those who are finding it difficult tend to be lower income &amp; lower social grade – but it is not exclusively these customers.</a:t>
            </a:r>
          </a:p>
        </p:txBody>
      </p:sp>
      <p:pic>
        <p:nvPicPr>
          <p:cNvPr id="2" name="Picture 1">
            <a:extLst>
              <a:ext uri="{FF2B5EF4-FFF2-40B4-BE49-F238E27FC236}">
                <a16:creationId xmlns:a16="http://schemas.microsoft.com/office/drawing/2014/main" id="{0AEBC2CC-637B-7EAA-5200-1BECBBF3A824}"/>
              </a:ext>
            </a:extLst>
          </p:cNvPr>
          <p:cNvPicPr>
            <a:picLocks noChangeAspect="1"/>
          </p:cNvPicPr>
          <p:nvPr/>
        </p:nvPicPr>
        <p:blipFill>
          <a:blip r:embed="rId7"/>
          <a:stretch>
            <a:fillRect/>
          </a:stretch>
        </p:blipFill>
        <p:spPr>
          <a:xfrm>
            <a:off x="784319" y="6455175"/>
            <a:ext cx="688507" cy="339586"/>
          </a:xfrm>
          <a:prstGeom prst="rect">
            <a:avLst/>
          </a:prstGeom>
        </p:spPr>
      </p:pic>
    </p:spTree>
    <p:extLst>
      <p:ext uri="{BB962C8B-B14F-4D97-AF65-F5344CB8AC3E}">
        <p14:creationId xmlns:p14="http://schemas.microsoft.com/office/powerpoint/2010/main" val="3918510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9137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u="sng" dirty="0">
                <a:solidFill>
                  <a:prstClr val="white"/>
                </a:solidFill>
                <a:latin typeface="Century Gothic" panose="020B0502020202020204" pitchFamily="34" charset="0"/>
              </a:rPr>
              <a:t>Current</a:t>
            </a:r>
            <a:r>
              <a:rPr lang="en-US" altLang="en-US" sz="2000" b="1" i="0" dirty="0">
                <a:solidFill>
                  <a:prstClr val="white"/>
                </a:solidFill>
                <a:latin typeface="Century Gothic" panose="020B0502020202020204" pitchFamily="34" charset="0"/>
              </a:rPr>
              <a:t> water &amp; sewerage bill affordability</a:t>
            </a:r>
            <a:r>
              <a:rPr lang="en-GB" altLang="en-US" sz="2000" b="1" i="0" dirty="0">
                <a:solidFill>
                  <a:prstClr val="white"/>
                </a:solidFill>
                <a:latin typeface="Century Gothic" panose="020B0502020202020204" pitchFamily="34" charset="0"/>
              </a:rPr>
              <a:t> </a:t>
            </a:r>
            <a:r>
              <a:rPr lang="en-US" altLang="en-US" sz="2000" b="1" i="0" dirty="0">
                <a:solidFill>
                  <a:prstClr val="white"/>
                </a:solidFill>
                <a:latin typeface="Century Gothic" panose="020B0502020202020204" pitchFamily="34" charset="0"/>
              </a:rPr>
              <a:t>– Qualitative context</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35" name="TextBox 34">
            <a:extLst>
              <a:ext uri="{FF2B5EF4-FFF2-40B4-BE49-F238E27FC236}">
                <a16:creationId xmlns:a16="http://schemas.microsoft.com/office/drawing/2014/main" id="{0F219784-20B6-D6CB-61F7-D8054F139187}"/>
              </a:ext>
            </a:extLst>
          </p:cNvPr>
          <p:cNvSpPr txBox="1"/>
          <p:nvPr/>
        </p:nvSpPr>
        <p:spPr>
          <a:xfrm>
            <a:off x="0" y="591374"/>
            <a:ext cx="3842657" cy="6266626"/>
          </a:xfrm>
          <a:prstGeom prst="rect">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75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EE494040-EF5A-06B3-9CF9-FD6128F62D64}"/>
              </a:ext>
            </a:extLst>
          </p:cNvPr>
          <p:cNvSpPr txBox="1"/>
          <p:nvPr/>
        </p:nvSpPr>
        <p:spPr>
          <a:xfrm>
            <a:off x="119743" y="5329301"/>
            <a:ext cx="3614057" cy="707886"/>
          </a:xfrm>
          <a:prstGeom prst="rect">
            <a:avLst/>
          </a:prstGeom>
          <a:solidFill>
            <a:schemeClr val="bg1"/>
          </a:solidFill>
          <a:ln>
            <a:solidFill>
              <a:schemeClr val="tx1">
                <a:lumMod val="65000"/>
                <a:lumOff val="35000"/>
              </a:schemeClr>
            </a:solidFill>
          </a:ln>
        </p:spPr>
        <p:txBody>
          <a:bodyPr wrap="square" rtlCol="0">
            <a:spAutoFit/>
          </a:bodyPr>
          <a:lstStyle/>
          <a:p>
            <a:pPr algn="ctr">
              <a:defRPr sz="1320" b="1" i="0" u="none" strike="noStrike" kern="1200" baseline="0">
                <a:solidFill>
                  <a:prstClr val="black"/>
                </a:solidFill>
                <a:latin typeface="Century Gothic" panose="020B0502020202020204" pitchFamily="34" charset="0"/>
                <a:ea typeface="+mn-ea"/>
                <a:cs typeface="+mn-cs"/>
              </a:defRPr>
            </a:pPr>
            <a:r>
              <a:rPr lang="en-GB" sz="1000" dirty="0">
                <a:latin typeface="Century Gothic" panose="020B0502020202020204" pitchFamily="34" charset="0"/>
              </a:rPr>
              <a:t>Q4 How easy or difficult is it for you to afford to pay your current water and sewerage bill?</a:t>
            </a:r>
          </a:p>
          <a:p>
            <a:pPr algn="ctr">
              <a:defRPr sz="1320" b="1" i="0" u="none" strike="noStrike" kern="1200" baseline="0">
                <a:solidFill>
                  <a:prstClr val="black"/>
                </a:solidFill>
                <a:latin typeface="Century Gothic" panose="020B0502020202020204" pitchFamily="34" charset="0"/>
                <a:ea typeface="+mn-ea"/>
                <a:cs typeface="+mn-cs"/>
              </a:defRPr>
            </a:pPr>
            <a:endParaRPr lang="en-GB" sz="1000" dirty="0"/>
          </a:p>
          <a:p>
            <a:r>
              <a:rPr lang="en-GB" sz="1000" b="1" dirty="0">
                <a:latin typeface="Century Gothic" panose="020B0502020202020204" pitchFamily="34" charset="0"/>
              </a:rPr>
              <a:t>Base</a:t>
            </a:r>
            <a:r>
              <a:rPr lang="en-GB" sz="1000" dirty="0">
                <a:latin typeface="Century Gothic" panose="020B0502020202020204" pitchFamily="34" charset="0"/>
              </a:rPr>
              <a:t> HOUSEHOLD bill payers (</a:t>
            </a:r>
            <a:r>
              <a:rPr lang="en-GB" sz="1000" b="1" dirty="0">
                <a:latin typeface="Century Gothic" panose="020B0502020202020204" pitchFamily="34" charset="0"/>
              </a:rPr>
              <a:t>582</a:t>
            </a:r>
            <a:r>
              <a:rPr lang="en-GB" sz="1000" dirty="0">
                <a:latin typeface="Century Gothic" panose="020B0502020202020204" pitchFamily="34" charset="0"/>
              </a:rPr>
              <a:t>)</a:t>
            </a:r>
          </a:p>
        </p:txBody>
      </p:sp>
      <p:sp>
        <p:nvSpPr>
          <p:cNvPr id="38" name="TextBox 37">
            <a:extLst>
              <a:ext uri="{FF2B5EF4-FFF2-40B4-BE49-F238E27FC236}">
                <a16:creationId xmlns:a16="http://schemas.microsoft.com/office/drawing/2014/main" id="{673CD203-2C0F-A9C8-2E44-E8BBA1D0EAA4}"/>
              </a:ext>
            </a:extLst>
          </p:cNvPr>
          <p:cNvSpPr txBox="1"/>
          <p:nvPr/>
        </p:nvSpPr>
        <p:spPr>
          <a:xfrm>
            <a:off x="119743" y="636051"/>
            <a:ext cx="3460590" cy="738664"/>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How easy or difficult to afford current water and sewerage bill?</a:t>
            </a:r>
          </a:p>
          <a:p>
            <a:pPr rtl="0">
              <a:defRPr sz="1320" b="1" i="0" u="none" strike="noStrike" kern="1200" baseline="0">
                <a:solidFill>
                  <a:prstClr val="black"/>
                </a:solidFill>
                <a:latin typeface="Century Gothic" panose="020B0502020202020204" pitchFamily="34" charset="0"/>
                <a:ea typeface="+mn-ea"/>
                <a:cs typeface="+mn-cs"/>
              </a:defRPr>
            </a:pPr>
            <a:r>
              <a:rPr lang="en-GB" sz="1400" dirty="0"/>
              <a:t>Quantitative data for HH customers</a:t>
            </a:r>
          </a:p>
        </p:txBody>
      </p:sp>
      <p:sp>
        <p:nvSpPr>
          <p:cNvPr id="39" name="Content Placeholder 2">
            <a:extLst>
              <a:ext uri="{FF2B5EF4-FFF2-40B4-BE49-F238E27FC236}">
                <a16:creationId xmlns:a16="http://schemas.microsoft.com/office/drawing/2014/main" id="{30A67D50-8DB3-607A-4849-397A6623BD5C}"/>
              </a:ext>
            </a:extLst>
          </p:cNvPr>
          <p:cNvSpPr txBox="1">
            <a:spLocks/>
          </p:cNvSpPr>
          <p:nvPr/>
        </p:nvSpPr>
        <p:spPr>
          <a:xfrm>
            <a:off x="4142017" y="609229"/>
            <a:ext cx="7799612" cy="208275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solidFill>
                <a:srgbClr val="00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285750" indent="-285750">
              <a:spcBef>
                <a:spcPts val="0"/>
              </a:spcBef>
              <a:spcAft>
                <a:spcPts val="600"/>
              </a:spcAft>
            </a:pPr>
            <a:r>
              <a:rPr lang="en-GB" sz="1400" b="0" dirty="0">
                <a:solidFill>
                  <a:schemeClr val="tx1"/>
                </a:solidFill>
              </a:rPr>
              <a:t>In terms of the affordability of current water and sewerage bills, the earlier qualitative research painted a similar picture to the quantitative research: </a:t>
            </a:r>
          </a:p>
          <a:p>
            <a:pPr marL="742950" lvl="1" indent="-285750">
              <a:spcBef>
                <a:spcPts val="0"/>
              </a:spcBef>
              <a:spcAft>
                <a:spcPts val="600"/>
              </a:spcAft>
            </a:pPr>
            <a:r>
              <a:rPr lang="en-GB" sz="1400" b="0" dirty="0">
                <a:solidFill>
                  <a:schemeClr val="tx1"/>
                </a:solidFill>
              </a:rPr>
              <a:t>A minority of th</a:t>
            </a:r>
            <a:r>
              <a:rPr lang="en-GB" sz="1400" dirty="0"/>
              <a:t>e qualitative</a:t>
            </a:r>
            <a:r>
              <a:rPr lang="en-GB" sz="1400" b="0" dirty="0">
                <a:solidFill>
                  <a:schemeClr val="tx1"/>
                </a:solidFill>
              </a:rPr>
              <a:t> of household customers (5/29) found it difficult to pay their current water and sewerage bills</a:t>
            </a:r>
            <a:endParaRPr lang="en-GB" sz="1400" dirty="0">
              <a:solidFill>
                <a:srgbClr val="000000"/>
              </a:solidFill>
            </a:endParaRPr>
          </a:p>
          <a:p>
            <a:pPr marL="285750" indent="-285750">
              <a:spcBef>
                <a:spcPts val="0"/>
              </a:spcBef>
              <a:spcAft>
                <a:spcPts val="600"/>
              </a:spcAft>
              <a:buFont typeface="Arial" panose="020B0604020202020204" pitchFamily="34" charset="0"/>
              <a:buChar char="•"/>
            </a:pPr>
            <a:r>
              <a:rPr lang="en-GB" sz="1400" dirty="0">
                <a:solidFill>
                  <a:srgbClr val="000000"/>
                </a:solidFill>
              </a:rPr>
              <a:t>The conversations showed that some people were making sacrifices to be able to afford bills.</a:t>
            </a:r>
          </a:p>
        </p:txBody>
      </p:sp>
      <p:sp>
        <p:nvSpPr>
          <p:cNvPr id="44" name="TextBox 43">
            <a:extLst>
              <a:ext uri="{FF2B5EF4-FFF2-40B4-BE49-F238E27FC236}">
                <a16:creationId xmlns:a16="http://schemas.microsoft.com/office/drawing/2014/main" id="{538F3C67-951A-F175-AC15-391AB71EE440}"/>
              </a:ext>
            </a:extLst>
          </p:cNvPr>
          <p:cNvSpPr txBox="1"/>
          <p:nvPr/>
        </p:nvSpPr>
        <p:spPr>
          <a:xfrm>
            <a:off x="4700312" y="756794"/>
            <a:ext cx="2324432" cy="307777"/>
          </a:xfrm>
          <a:prstGeom prst="rect">
            <a:avLst/>
          </a:prstGeom>
          <a:noFill/>
        </p:spPr>
        <p:txBody>
          <a:bodyPr wrap="square">
            <a:spAutoFit/>
          </a:bodyPr>
          <a:lstStyle/>
          <a:p>
            <a:pPr>
              <a:defRPr/>
            </a:pPr>
            <a:r>
              <a:rPr lang="en-GB" sz="1400" b="1" dirty="0">
                <a:latin typeface="Century Gothic" panose="020B0502020202020204" pitchFamily="34" charset="0"/>
              </a:rPr>
              <a:t>Qualitative insights</a:t>
            </a:r>
            <a:endParaRPr kumimoji="0" lang="en-US" sz="1400" b="1" i="1"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46" name="Picture 2" descr="Our Company | Portsmouth Water">
            <a:extLst>
              <a:ext uri="{FF2B5EF4-FFF2-40B4-BE49-F238E27FC236}">
                <a16:creationId xmlns:a16="http://schemas.microsoft.com/office/drawing/2014/main" id="{B7531BA2-E16C-F0CE-1565-A392358DE4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0BDBDD8-7322-7608-2929-8C0DF4139DAD}"/>
              </a:ext>
            </a:extLst>
          </p:cNvPr>
          <p:cNvGrpSpPr/>
          <p:nvPr/>
        </p:nvGrpSpPr>
        <p:grpSpPr>
          <a:xfrm>
            <a:off x="4169977" y="659494"/>
            <a:ext cx="502376" cy="502376"/>
            <a:chOff x="3568766" y="643246"/>
            <a:chExt cx="502376" cy="502376"/>
          </a:xfrm>
        </p:grpSpPr>
        <p:sp>
          <p:nvSpPr>
            <p:cNvPr id="3" name="Oval 2">
              <a:extLst>
                <a:ext uri="{FF2B5EF4-FFF2-40B4-BE49-F238E27FC236}">
                  <a16:creationId xmlns:a16="http://schemas.microsoft.com/office/drawing/2014/main" id="{C026583C-E7D7-0049-EF82-CD84F26B5602}"/>
                </a:ext>
              </a:extLst>
            </p:cNvPr>
            <p:cNvSpPr/>
            <p:nvPr/>
          </p:nvSpPr>
          <p:spPr>
            <a:xfrm>
              <a:off x="3568766" y="643246"/>
              <a:ext cx="502376" cy="502376"/>
            </a:xfrm>
            <a:prstGeom prst="ellipse">
              <a:avLst/>
            </a:prstGeom>
            <a:solidFill>
              <a:sysClr val="window" lastClr="FFFFFF"/>
            </a:solidFill>
            <a:ln w="1905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descr="Meeting with solid fill">
              <a:extLst>
                <a:ext uri="{FF2B5EF4-FFF2-40B4-BE49-F238E27FC236}">
                  <a16:creationId xmlns:a16="http://schemas.microsoft.com/office/drawing/2014/main" id="{2BB6CEBE-21EB-2784-65B7-AD9CCDC649C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13010" y="669340"/>
              <a:ext cx="426832" cy="426832"/>
            </a:xfrm>
            <a:prstGeom prst="rect">
              <a:avLst/>
            </a:prstGeom>
          </p:spPr>
        </p:pic>
      </p:grpSp>
      <p:sp>
        <p:nvSpPr>
          <p:cNvPr id="9" name="Speech Bubble: Rectangle with Corners Rounded 8">
            <a:extLst>
              <a:ext uri="{FF2B5EF4-FFF2-40B4-BE49-F238E27FC236}">
                <a16:creationId xmlns:a16="http://schemas.microsoft.com/office/drawing/2014/main" id="{078C12B6-347C-698E-7CD7-131C54DFB406}"/>
              </a:ext>
            </a:extLst>
          </p:cNvPr>
          <p:cNvSpPr/>
          <p:nvPr/>
        </p:nvSpPr>
        <p:spPr>
          <a:xfrm>
            <a:off x="8236097" y="3050188"/>
            <a:ext cx="3143103" cy="1240429"/>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“Being retired I’m finding that I am dipping into my savings more and more to meet the bills basically.”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sp>
        <p:nvSpPr>
          <p:cNvPr id="10" name="Speech Bubble: Rectangle with Corners Rounded 9">
            <a:extLst>
              <a:ext uri="{FF2B5EF4-FFF2-40B4-BE49-F238E27FC236}">
                <a16:creationId xmlns:a16="http://schemas.microsoft.com/office/drawing/2014/main" id="{D3F50CD2-83A9-D8F4-9B67-1DF79AC8744B}"/>
              </a:ext>
            </a:extLst>
          </p:cNvPr>
          <p:cNvSpPr/>
          <p:nvPr/>
        </p:nvSpPr>
        <p:spPr>
          <a:xfrm>
            <a:off x="4836197" y="3026515"/>
            <a:ext cx="2987003" cy="1240429"/>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 haven’t used the boiler or immersion since the prices started going up.”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Economically vulnerable Portsmouth</a:t>
            </a:r>
          </a:p>
        </p:txBody>
      </p:sp>
      <p:pic>
        <p:nvPicPr>
          <p:cNvPr id="6" name="Picture 5">
            <a:extLst>
              <a:ext uri="{FF2B5EF4-FFF2-40B4-BE49-F238E27FC236}">
                <a16:creationId xmlns:a16="http://schemas.microsoft.com/office/drawing/2014/main" id="{CB0A43F7-742B-7680-427B-8D5471E95A0A}"/>
              </a:ext>
            </a:extLst>
          </p:cNvPr>
          <p:cNvPicPr>
            <a:picLocks noChangeAspect="1"/>
          </p:cNvPicPr>
          <p:nvPr/>
        </p:nvPicPr>
        <p:blipFill>
          <a:blip r:embed="rId7"/>
          <a:stretch>
            <a:fillRect/>
          </a:stretch>
        </p:blipFill>
        <p:spPr>
          <a:xfrm>
            <a:off x="345520" y="1419392"/>
            <a:ext cx="2984701" cy="3641529"/>
          </a:xfrm>
          <a:prstGeom prst="rect">
            <a:avLst/>
          </a:prstGeom>
        </p:spPr>
      </p:pic>
      <p:pic>
        <p:nvPicPr>
          <p:cNvPr id="7" name="Picture 6">
            <a:extLst>
              <a:ext uri="{FF2B5EF4-FFF2-40B4-BE49-F238E27FC236}">
                <a16:creationId xmlns:a16="http://schemas.microsoft.com/office/drawing/2014/main" id="{018F48DA-C783-2ADB-83BB-5E17AEC744B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4319" y="6455175"/>
            <a:ext cx="688507" cy="339586"/>
          </a:xfrm>
          <a:prstGeom prst="rect">
            <a:avLst/>
          </a:prstGeom>
        </p:spPr>
      </p:pic>
    </p:spTree>
    <p:extLst>
      <p:ext uri="{BB962C8B-B14F-4D97-AF65-F5344CB8AC3E}">
        <p14:creationId xmlns:p14="http://schemas.microsoft.com/office/powerpoint/2010/main" val="361169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redit card and typing on a computer&#10;&#10;Description automatically generated">
            <a:extLst>
              <a:ext uri="{FF2B5EF4-FFF2-40B4-BE49-F238E27FC236}">
                <a16:creationId xmlns:a16="http://schemas.microsoft.com/office/drawing/2014/main" id="{58E6CAB2-5E30-83BF-45C8-0CB28C8189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9" b="12226"/>
          <a:stretch/>
        </p:blipFill>
        <p:spPr>
          <a:xfrm>
            <a:off x="0" y="-1"/>
            <a:ext cx="12192000" cy="6858001"/>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Future bill affordability for business plan</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F0113D38-5BAA-0CD1-E720-4123C268FDA2}"/>
              </a:ext>
            </a:extLst>
          </p:cNvPr>
          <p:cNvSpPr/>
          <p:nvPr/>
        </p:nvSpPr>
        <p:spPr>
          <a:xfrm>
            <a:off x="66675" y="6515100"/>
            <a:ext cx="4600575" cy="257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entury Gothic" panose="020B0502020202020204" pitchFamily="34" charset="0"/>
              </a:rPr>
              <a:t>Photo by </a:t>
            </a:r>
            <a:r>
              <a:rPr kumimoji="0" lang="en-US" altLang="en-US" sz="1000" b="0" i="0" u="none" strike="noStrike" cap="none" normalizeH="0" baseline="0" dirty="0">
                <a:ln>
                  <a:noFill/>
                </a:ln>
                <a:solidFill>
                  <a:schemeClr val="tx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rupixen.com</a:t>
            </a:r>
            <a:r>
              <a:rPr kumimoji="0" lang="en-US" altLang="en-US" sz="1000" b="0" i="0" u="none" strike="noStrike" cap="none" normalizeH="0" baseline="0" dirty="0">
                <a:ln>
                  <a:noFill/>
                </a:ln>
                <a:solidFill>
                  <a:schemeClr val="tx1"/>
                </a:solidFill>
                <a:effectLst/>
                <a:latin typeface="Century Gothic" panose="020B0502020202020204" pitchFamily="34" charset="0"/>
              </a:rPr>
              <a:t> on </a:t>
            </a:r>
            <a:r>
              <a:rPr kumimoji="0" lang="en-US" altLang="en-US" sz="1000" b="0" i="0" u="none" strike="noStrike" cap="none" normalizeH="0" baseline="0" dirty="0">
                <a:ln>
                  <a:noFill/>
                </a:ln>
                <a:solidFill>
                  <a:schemeClr val="tx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Unsplash</a:t>
            </a:r>
            <a:endParaRPr kumimoji="0" lang="en-US" altLang="en-US" sz="900" b="0" i="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1148599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Bill Impact affordability – stimulus shown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3" name="Rectangle 2">
            <a:extLst>
              <a:ext uri="{FF2B5EF4-FFF2-40B4-BE49-F238E27FC236}">
                <a16:creationId xmlns:a16="http://schemas.microsoft.com/office/drawing/2014/main" id="{C2BCCF69-3E5C-AEF0-CD7F-9215693BE939}"/>
              </a:ext>
            </a:extLst>
          </p:cNvPr>
          <p:cNvSpPr/>
          <p:nvPr/>
        </p:nvSpPr>
        <p:spPr>
          <a:xfrm>
            <a:off x="5191601" y="5671441"/>
            <a:ext cx="6662770" cy="3178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Example personalised bill profile shown</a:t>
            </a:r>
          </a:p>
        </p:txBody>
      </p:sp>
      <p:sp>
        <p:nvSpPr>
          <p:cNvPr id="4" name="Rectangle 3">
            <a:extLst>
              <a:ext uri="{FF2B5EF4-FFF2-40B4-BE49-F238E27FC236}">
                <a16:creationId xmlns:a16="http://schemas.microsoft.com/office/drawing/2014/main" id="{000A465A-1880-C272-B260-29BD123CA834}"/>
              </a:ext>
            </a:extLst>
          </p:cNvPr>
          <p:cNvSpPr/>
          <p:nvPr/>
        </p:nvSpPr>
        <p:spPr>
          <a:xfrm>
            <a:off x="0" y="505854"/>
            <a:ext cx="4622324" cy="6352145"/>
          </a:xfrm>
          <a:prstGeom prst="rect">
            <a:avLst/>
          </a:prstGeom>
          <a:solidFill>
            <a:srgbClr val="E6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Household customers were shown the bill increases for 2022-23 to 2029-30, based on their current annualised bills.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Non-household customers were shown the bill increases for 2022-23 to 2029-30, based on an example bill for 2022-23.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bill is split into the proposed costs to cover the investments in water services, and predicted inflation (in orange).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Customers were asked about three proposed bill profiles: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Combined water supply and sewerage services bills (Portsmouth Water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Southern Water bills)</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Water supply bills only (Portsmouth Water)</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Sewerage service bills only (Southern Water) </a:t>
            </a:r>
          </a:p>
        </p:txBody>
      </p:sp>
      <p:pic>
        <p:nvPicPr>
          <p:cNvPr id="6" name="Picture 2" descr="Our Company | Portsmouth Water">
            <a:extLst>
              <a:ext uri="{FF2B5EF4-FFF2-40B4-BE49-F238E27FC236}">
                <a16:creationId xmlns:a16="http://schemas.microsoft.com/office/drawing/2014/main" id="{2FA3B789-E91C-9079-30E2-5BA4BDE01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655556-AFDB-AC20-0224-581D99637EC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4319" y="6455175"/>
            <a:ext cx="688507" cy="339586"/>
          </a:xfrm>
          <a:prstGeom prst="rect">
            <a:avLst/>
          </a:prstGeom>
        </p:spPr>
      </p:pic>
      <p:grpSp>
        <p:nvGrpSpPr>
          <p:cNvPr id="16" name="Group 15">
            <a:extLst>
              <a:ext uri="{FF2B5EF4-FFF2-40B4-BE49-F238E27FC236}">
                <a16:creationId xmlns:a16="http://schemas.microsoft.com/office/drawing/2014/main" id="{055C64CF-7518-8E28-7871-231C365377E1}"/>
              </a:ext>
            </a:extLst>
          </p:cNvPr>
          <p:cNvGrpSpPr/>
          <p:nvPr/>
        </p:nvGrpSpPr>
        <p:grpSpPr>
          <a:xfrm>
            <a:off x="5191601" y="1599735"/>
            <a:ext cx="6662770" cy="3700574"/>
            <a:chOff x="5191601" y="1142536"/>
            <a:chExt cx="6662770" cy="3700574"/>
          </a:xfrm>
        </p:grpSpPr>
        <p:pic>
          <p:nvPicPr>
            <p:cNvPr id="11" name="Picture 10">
              <a:extLst>
                <a:ext uri="{FF2B5EF4-FFF2-40B4-BE49-F238E27FC236}">
                  <a16:creationId xmlns:a16="http://schemas.microsoft.com/office/drawing/2014/main" id="{3C198FCA-7D61-BB43-0FD3-DB22C44D3F54}"/>
                </a:ext>
              </a:extLst>
            </p:cNvPr>
            <p:cNvPicPr>
              <a:picLocks noChangeAspect="1"/>
            </p:cNvPicPr>
            <p:nvPr/>
          </p:nvPicPr>
          <p:blipFill>
            <a:blip r:embed="rId6"/>
            <a:stretch>
              <a:fillRect/>
            </a:stretch>
          </p:blipFill>
          <p:spPr>
            <a:xfrm>
              <a:off x="5191601" y="1142536"/>
              <a:ext cx="6662770" cy="3700574"/>
            </a:xfrm>
            <a:prstGeom prst="rect">
              <a:avLst/>
            </a:prstGeom>
          </p:spPr>
        </p:pic>
        <p:sp>
          <p:nvSpPr>
            <p:cNvPr id="13" name="Rectangle 12">
              <a:extLst>
                <a:ext uri="{FF2B5EF4-FFF2-40B4-BE49-F238E27FC236}">
                  <a16:creationId xmlns:a16="http://schemas.microsoft.com/office/drawing/2014/main" id="{8E42C809-58E5-3AF7-163A-23BE642C682B}"/>
                </a:ext>
              </a:extLst>
            </p:cNvPr>
            <p:cNvSpPr/>
            <p:nvPr/>
          </p:nvSpPr>
          <p:spPr>
            <a:xfrm>
              <a:off x="5986669" y="2604052"/>
              <a:ext cx="318052" cy="123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810385FD-7A1E-2DC4-D490-C1B64BD8D1FB}"/>
                </a:ext>
              </a:extLst>
            </p:cNvPr>
            <p:cNvSpPr/>
            <p:nvPr/>
          </p:nvSpPr>
          <p:spPr>
            <a:xfrm>
              <a:off x="6039678" y="2727297"/>
              <a:ext cx="235226" cy="123245"/>
            </a:xfrm>
            <a:prstGeom prst="rect">
              <a:avLst/>
            </a:prstGeom>
            <a:solidFill>
              <a:srgbClr val="8FA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254418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rtsmouth Water - for Households">
            <a:extLst>
              <a:ext uri="{FF2B5EF4-FFF2-40B4-BE49-F238E27FC236}">
                <a16:creationId xmlns:a16="http://schemas.microsoft.com/office/drawing/2014/main" id="{3C0F82E6-FA30-9AAF-D086-4F15AD84A1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880" y="1270054"/>
            <a:ext cx="693436" cy="3869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9B412DD-0E52-47C5-A224-BE712B9A3A3C}"/>
              </a:ext>
            </a:extLst>
          </p:cNvPr>
          <p:cNvSpPr>
            <a:spLocks noGrp="1"/>
          </p:cNvSpPr>
          <p:nvPr>
            <p:ph type="body" sz="quarter" idx="13"/>
          </p:nvPr>
        </p:nvSpPr>
        <p:spPr>
          <a:xfrm>
            <a:off x="-1" y="-103"/>
            <a:ext cx="12192000" cy="720000"/>
          </a:xfrm>
          <a:solidFill>
            <a:srgbClr val="84ACB6"/>
          </a:solidFill>
        </p:spPr>
        <p:txBody>
          <a:bodyPr rIns="252000"/>
          <a:lstStyle/>
          <a:p>
            <a:r>
              <a:rPr lang="en-GB" dirty="0">
                <a:latin typeface="Century Gothic" panose="020B0502020202020204" pitchFamily="34" charset="0"/>
              </a:rPr>
              <a:t>Over 4 in 10 say that they will find the proposed </a:t>
            </a:r>
            <a:r>
              <a:rPr lang="en-GB" u="sng" dirty="0">
                <a:latin typeface="Century Gothic" panose="020B0502020202020204" pitchFamily="34" charset="0"/>
              </a:rPr>
              <a:t>combined </a:t>
            </a:r>
            <a:r>
              <a:rPr lang="en-GB" dirty="0">
                <a:latin typeface="Century Gothic" panose="020B0502020202020204" pitchFamily="34" charset="0"/>
              </a:rPr>
              <a:t>water and sewerage bills difficult to afford – a very substantial increase over how many say today’s bills are difficult to afford.</a:t>
            </a:r>
          </a:p>
        </p:txBody>
      </p:sp>
      <p:sp>
        <p:nvSpPr>
          <p:cNvPr id="5" name="Slide Number Placeholder 3">
            <a:extLst>
              <a:ext uri="{FF2B5EF4-FFF2-40B4-BE49-F238E27FC236}">
                <a16:creationId xmlns:a16="http://schemas.microsoft.com/office/drawing/2014/main" id="{D07FFF86-D424-98DE-FDC1-A7032C50B7F2}"/>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 Placeholder 3">
            <a:extLst>
              <a:ext uri="{FF2B5EF4-FFF2-40B4-BE49-F238E27FC236}">
                <a16:creationId xmlns:a16="http://schemas.microsoft.com/office/drawing/2014/main" id="{CD8AA761-36F8-CEA0-208E-65C7D509A08B}"/>
              </a:ext>
            </a:extLst>
          </p:cNvPr>
          <p:cNvSpPr>
            <a:spLocks noGrp="1"/>
          </p:cNvSpPr>
          <p:nvPr>
            <p:ph type="body" sz="quarter" idx="14"/>
          </p:nvPr>
        </p:nvSpPr>
        <p:spPr>
          <a:xfrm>
            <a:off x="-1" y="714676"/>
            <a:ext cx="12192000" cy="505853"/>
          </a:xfrm>
          <a:solidFill>
            <a:srgbClr val="E6EEF0"/>
          </a:solidFill>
        </p:spPr>
        <p:txBody>
          <a:bodyPr/>
          <a:lstStyle/>
          <a:p>
            <a:pPr indent="-228600"/>
            <a:r>
              <a:rPr lang="en-GB" sz="1400" dirty="0">
                <a:latin typeface="Century Gothic"/>
              </a:rPr>
              <a:t>Lowest income households, lower social grade, and households who do not feel ‘comfortable or alright’ financially are more worried about being able to afford – underlining the need for development of appropriate bill support.</a:t>
            </a:r>
            <a:endParaRPr lang="en-GB" sz="1100" dirty="0">
              <a:latin typeface="Century Gothic"/>
            </a:endParaRPr>
          </a:p>
        </p:txBody>
      </p:sp>
      <p:sp>
        <p:nvSpPr>
          <p:cNvPr id="27" name="Text Placeholder 7">
            <a:extLst>
              <a:ext uri="{FF2B5EF4-FFF2-40B4-BE49-F238E27FC236}">
                <a16:creationId xmlns:a16="http://schemas.microsoft.com/office/drawing/2014/main" id="{4616BDB1-6CFC-F0B6-A942-0C995A207B48}"/>
              </a:ext>
            </a:extLst>
          </p:cNvPr>
          <p:cNvSpPr txBox="1">
            <a:spLocks/>
          </p:cNvSpPr>
          <p:nvPr/>
        </p:nvSpPr>
        <p:spPr>
          <a:xfrm>
            <a:off x="6765984" y="6110615"/>
            <a:ext cx="4384312" cy="277305"/>
          </a:xfrm>
          <a:prstGeom prst="rect">
            <a:avLst/>
          </a:prstGeom>
        </p:spPr>
        <p:txBody>
          <a:bodyPr vert="horz" lIns="36000" tIns="36000" rIns="36000" bIns="36000" rtlCol="0" anchor="ctr">
            <a:noAutofit/>
          </a:bodyPr>
          <a:lstStyle>
            <a:lvl1pPr marL="0" indent="0" algn="l" defTabSz="914400" rtl="0" eaLnBrk="1" latinLnBrk="0" hangingPunct="1">
              <a:lnSpc>
                <a:spcPct val="100000"/>
              </a:lnSpc>
              <a:spcBef>
                <a:spcPts val="0"/>
              </a:spcBef>
              <a:buClr>
                <a:schemeClr val="tx2"/>
              </a:buClr>
              <a:buSzPct val="110000"/>
              <a:buFont typeface="Arial" panose="020B0604020202020204" pitchFamily="34" charset="0"/>
              <a:buNone/>
              <a:defRPr sz="1000" b="0" i="0" kern="1200">
                <a:solidFill>
                  <a:schemeClr val="tx1"/>
                </a:solidFill>
                <a:latin typeface="+mj-lt"/>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0"/>
              </a:spcBef>
              <a:buSzPct val="105000"/>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Clr>
                <a:schemeClr val="tx1"/>
              </a:buClr>
              <a:buSzPct val="90000"/>
              <a:buFont typeface="Courier New" panose="02070309020205020404" pitchFamily="49"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Roboto Light" panose="02000000000000000000" pitchFamily="2" charset="0"/>
            </a:endParaRPr>
          </a:p>
        </p:txBody>
      </p:sp>
      <p:sp>
        <p:nvSpPr>
          <p:cNvPr id="19" name="Rectangle 18">
            <a:extLst>
              <a:ext uri="{FF2B5EF4-FFF2-40B4-BE49-F238E27FC236}">
                <a16:creationId xmlns:a16="http://schemas.microsoft.com/office/drawing/2014/main" id="{64FAC3B4-FDCA-8E85-E44A-2F4FC8008D9E}"/>
              </a:ext>
            </a:extLst>
          </p:cNvPr>
          <p:cNvSpPr/>
          <p:nvPr/>
        </p:nvSpPr>
        <p:spPr>
          <a:xfrm>
            <a:off x="839787" y="1054401"/>
            <a:ext cx="652412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Affordability of </a:t>
            </a:r>
            <a:r>
              <a:rPr kumimoji="0" lang="en-GB" sz="1400" b="1" i="0" u="sng"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&amp; sewerage</a:t>
            </a: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 bills up to 2029-30</a:t>
            </a:r>
          </a:p>
        </p:txBody>
      </p:sp>
      <p:graphicFrame>
        <p:nvGraphicFramePr>
          <p:cNvPr id="8" name="Chart 7">
            <a:extLst>
              <a:ext uri="{FF2B5EF4-FFF2-40B4-BE49-F238E27FC236}">
                <a16:creationId xmlns:a16="http://schemas.microsoft.com/office/drawing/2014/main" id="{81E9B2E8-5B8E-2600-3DAB-0A0DC448C26A}"/>
              </a:ext>
            </a:extLst>
          </p:cNvPr>
          <p:cNvGraphicFramePr/>
          <p:nvPr/>
        </p:nvGraphicFramePr>
        <p:xfrm>
          <a:off x="106900" y="1645345"/>
          <a:ext cx="11947735" cy="48505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Table 9">
            <a:extLst>
              <a:ext uri="{FF2B5EF4-FFF2-40B4-BE49-F238E27FC236}">
                <a16:creationId xmlns:a16="http://schemas.microsoft.com/office/drawing/2014/main" id="{81AC332B-C66C-A40B-16D3-425BE2B51F6E}"/>
              </a:ext>
            </a:extLst>
          </p:cNvPr>
          <p:cNvGraphicFramePr>
            <a:graphicFrameLocks noGrp="1"/>
          </p:cNvGraphicFramePr>
          <p:nvPr>
            <p:extLst>
              <p:ext uri="{D42A27DB-BD31-4B8C-83A1-F6EECF244321}">
                <p14:modId xmlns:p14="http://schemas.microsoft.com/office/powerpoint/2010/main" val="184519350"/>
              </p:ext>
            </p:extLst>
          </p:nvPr>
        </p:nvGraphicFramePr>
        <p:xfrm>
          <a:off x="106899" y="1945749"/>
          <a:ext cx="5731193" cy="609600"/>
        </p:xfrm>
        <a:graphic>
          <a:graphicData uri="http://schemas.openxmlformats.org/drawingml/2006/table">
            <a:tbl>
              <a:tblPr firstRow="1" bandRow="1">
                <a:tableStyleId>{5C22544A-7EE6-4342-B048-85BDC9FD1C3A}</a:tableStyleId>
              </a:tblPr>
              <a:tblGrid>
                <a:gridCol w="2224319">
                  <a:extLst>
                    <a:ext uri="{9D8B030D-6E8A-4147-A177-3AD203B41FA5}">
                      <a16:colId xmlns:a16="http://schemas.microsoft.com/office/drawing/2014/main" val="1695420756"/>
                    </a:ext>
                  </a:extLst>
                </a:gridCol>
                <a:gridCol w="1168958">
                  <a:extLst>
                    <a:ext uri="{9D8B030D-6E8A-4147-A177-3AD203B41FA5}">
                      <a16:colId xmlns:a16="http://schemas.microsoft.com/office/drawing/2014/main" val="2358516744"/>
                    </a:ext>
                  </a:extLst>
                </a:gridCol>
                <a:gridCol w="1168958">
                  <a:extLst>
                    <a:ext uri="{9D8B030D-6E8A-4147-A177-3AD203B41FA5}">
                      <a16:colId xmlns:a16="http://schemas.microsoft.com/office/drawing/2014/main" val="410541133"/>
                    </a:ext>
                  </a:extLst>
                </a:gridCol>
                <a:gridCol w="1168958">
                  <a:extLst>
                    <a:ext uri="{9D8B030D-6E8A-4147-A177-3AD203B41FA5}">
                      <a16:colId xmlns:a16="http://schemas.microsoft.com/office/drawing/2014/main" val="4238094654"/>
                    </a:ext>
                  </a:extLst>
                </a:gridCol>
              </a:tblGrid>
              <a:tr h="270928">
                <a:tc>
                  <a:txBody>
                    <a:bodyPr/>
                    <a:lstStyle/>
                    <a:p>
                      <a:r>
                        <a:rPr lang="en-GB" sz="1400" b="1" dirty="0">
                          <a:solidFill>
                            <a:schemeClr val="tx1">
                              <a:lumMod val="85000"/>
                              <a:lumOff val="15000"/>
                            </a:schemeClr>
                          </a:solidFill>
                          <a:latin typeface="Century Gothic" panose="020B0502020202020204" pitchFamily="34" charset="0"/>
                        </a:rPr>
                        <a:t>Easy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19%</a:t>
                      </a:r>
                    </a:p>
                  </a:txBody>
                  <a:tcPr marL="7620" marR="7620" marT="7620" marB="0" anchor="ctr">
                    <a:solidFill>
                      <a:srgbClr val="CAD1D2"/>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14%</a:t>
                      </a:r>
                    </a:p>
                  </a:txBody>
                  <a:tcPr marL="7620" marR="7620" marT="7620" marB="0" anchor="ctr">
                    <a:solidFill>
                      <a:srgbClr val="CAD1D2"/>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38%</a:t>
                      </a:r>
                    </a:p>
                  </a:txBody>
                  <a:tcPr marL="7620" marR="7620" marT="7620" marB="0" anchor="ctr">
                    <a:solidFill>
                      <a:srgbClr val="CAD1D2"/>
                    </a:solidFill>
                  </a:tcPr>
                </a:tc>
                <a:extLst>
                  <a:ext uri="{0D108BD9-81ED-4DB2-BD59-A6C34878D82A}">
                    <a16:rowId xmlns:a16="http://schemas.microsoft.com/office/drawing/2014/main" val="3101056930"/>
                  </a:ext>
                </a:extLst>
              </a:tr>
              <a:tr h="270928">
                <a:tc>
                  <a:txBody>
                    <a:bodyPr/>
                    <a:lstStyle/>
                    <a:p>
                      <a:r>
                        <a:rPr lang="en-GB" sz="1400" b="1" dirty="0">
                          <a:solidFill>
                            <a:schemeClr val="tx1">
                              <a:lumMod val="85000"/>
                              <a:lumOff val="15000"/>
                            </a:schemeClr>
                          </a:solidFill>
                          <a:latin typeface="Century Gothic" panose="020B0502020202020204" pitchFamily="34" charset="0"/>
                        </a:rPr>
                        <a:t>Difficult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44%</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47%</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34%</a:t>
                      </a:r>
                    </a:p>
                  </a:txBody>
                  <a:tcPr marL="7620" marR="7620" marT="7620" marB="0" anchor="ctr">
                    <a:solidFill>
                      <a:schemeClr val="accent6">
                        <a:lumMod val="40000"/>
                        <a:lumOff val="60000"/>
                      </a:schemeClr>
                    </a:solidFill>
                  </a:tcPr>
                </a:tc>
                <a:extLst>
                  <a:ext uri="{0D108BD9-81ED-4DB2-BD59-A6C34878D82A}">
                    <a16:rowId xmlns:a16="http://schemas.microsoft.com/office/drawing/2014/main" val="3277281587"/>
                  </a:ext>
                </a:extLst>
              </a:tr>
            </a:tbl>
          </a:graphicData>
        </a:graphic>
      </p:graphicFrame>
      <p:sp>
        <p:nvSpPr>
          <p:cNvPr id="20" name="Rectangle 19">
            <a:extLst>
              <a:ext uri="{FF2B5EF4-FFF2-40B4-BE49-F238E27FC236}">
                <a16:creationId xmlns:a16="http://schemas.microsoft.com/office/drawing/2014/main" id="{192CA6C6-79F7-437C-CC70-CF2FD8E54A40}"/>
              </a:ext>
            </a:extLst>
          </p:cNvPr>
          <p:cNvSpPr/>
          <p:nvPr/>
        </p:nvSpPr>
        <p:spPr>
          <a:xfrm>
            <a:off x="6310367" y="1355279"/>
            <a:ext cx="5731193" cy="4771760"/>
          </a:xfrm>
          <a:prstGeom prst="rect">
            <a:avLst/>
          </a:prstGeom>
          <a:noFill/>
          <a:ln w="19050">
            <a:solidFill>
              <a:srgbClr val="9F122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3" name="Chart 22">
            <a:extLst>
              <a:ext uri="{FF2B5EF4-FFF2-40B4-BE49-F238E27FC236}">
                <a16:creationId xmlns:a16="http://schemas.microsoft.com/office/drawing/2014/main" id="{30B62D35-6979-61BD-F626-C96AD7004095}"/>
              </a:ext>
            </a:extLst>
          </p:cNvPr>
          <p:cNvGraphicFramePr/>
          <p:nvPr>
            <p:extLst>
              <p:ext uri="{D42A27DB-BD31-4B8C-83A1-F6EECF244321}">
                <p14:modId xmlns:p14="http://schemas.microsoft.com/office/powerpoint/2010/main" val="1378309535"/>
              </p:ext>
            </p:extLst>
          </p:nvPr>
        </p:nvGraphicFramePr>
        <p:xfrm>
          <a:off x="7464373" y="1870874"/>
          <a:ext cx="3815727" cy="4272450"/>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a:extLst>
              <a:ext uri="{FF2B5EF4-FFF2-40B4-BE49-F238E27FC236}">
                <a16:creationId xmlns:a16="http://schemas.microsoft.com/office/drawing/2014/main" id="{D52611D8-CE86-D67F-E6F2-D5A63F6DBC20}"/>
              </a:ext>
            </a:extLst>
          </p:cNvPr>
          <p:cNvSpPr/>
          <p:nvPr/>
        </p:nvSpPr>
        <p:spPr>
          <a:xfrm>
            <a:off x="6389729" y="4988443"/>
            <a:ext cx="1070618" cy="6402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Income</a:t>
            </a:r>
          </a:p>
        </p:txBody>
      </p:sp>
      <p:sp>
        <p:nvSpPr>
          <p:cNvPr id="25" name="Rectangle 24">
            <a:extLst>
              <a:ext uri="{FF2B5EF4-FFF2-40B4-BE49-F238E27FC236}">
                <a16:creationId xmlns:a16="http://schemas.microsoft.com/office/drawing/2014/main" id="{FDDFE664-AD0E-1B65-0515-9B185A3807F6}"/>
              </a:ext>
            </a:extLst>
          </p:cNvPr>
          <p:cNvSpPr/>
          <p:nvPr/>
        </p:nvSpPr>
        <p:spPr>
          <a:xfrm>
            <a:off x="6381230" y="2230581"/>
            <a:ext cx="1070618" cy="638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Vulnerability</a:t>
            </a:r>
          </a:p>
        </p:txBody>
      </p:sp>
      <p:sp>
        <p:nvSpPr>
          <p:cNvPr id="26" name="Rectangle 25">
            <a:extLst>
              <a:ext uri="{FF2B5EF4-FFF2-40B4-BE49-F238E27FC236}">
                <a16:creationId xmlns:a16="http://schemas.microsoft.com/office/drawing/2014/main" id="{0322F58E-FAE8-3C1C-4C67-651EF941D9EF}"/>
              </a:ext>
            </a:extLst>
          </p:cNvPr>
          <p:cNvSpPr/>
          <p:nvPr/>
        </p:nvSpPr>
        <p:spPr>
          <a:xfrm>
            <a:off x="6389729" y="4542155"/>
            <a:ext cx="1070618" cy="35481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Social Grade</a:t>
            </a:r>
          </a:p>
        </p:txBody>
      </p:sp>
      <p:sp>
        <p:nvSpPr>
          <p:cNvPr id="28" name="Rectangle 27">
            <a:extLst>
              <a:ext uri="{FF2B5EF4-FFF2-40B4-BE49-F238E27FC236}">
                <a16:creationId xmlns:a16="http://schemas.microsoft.com/office/drawing/2014/main" id="{8016BF8C-5F01-963E-A56D-3C464601CB9E}"/>
              </a:ext>
            </a:extLst>
          </p:cNvPr>
          <p:cNvSpPr/>
          <p:nvPr/>
        </p:nvSpPr>
        <p:spPr>
          <a:xfrm>
            <a:off x="6381229" y="2950683"/>
            <a:ext cx="1070619" cy="48414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rgbClr val="000000">
                    <a:lumMod val="85000"/>
                    <a:lumOff val="15000"/>
                  </a:srgbClr>
                </a:solidFill>
                <a:latin typeface="Century Gothic" panose="020B0502020202020204" pitchFamily="34" charset="0"/>
              </a:rPr>
              <a:t>Financially managing</a:t>
            </a:r>
            <a:endPar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5CB46A79-DBDC-B534-79EB-EACC90F9B27A}"/>
              </a:ext>
            </a:extLst>
          </p:cNvPr>
          <p:cNvSpPr/>
          <p:nvPr/>
        </p:nvSpPr>
        <p:spPr>
          <a:xfrm>
            <a:off x="6381229" y="5720294"/>
            <a:ext cx="1070619" cy="3427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meter</a:t>
            </a:r>
          </a:p>
        </p:txBody>
      </p:sp>
      <p:sp>
        <p:nvSpPr>
          <p:cNvPr id="32" name="Rectangle 31">
            <a:extLst>
              <a:ext uri="{FF2B5EF4-FFF2-40B4-BE49-F238E27FC236}">
                <a16:creationId xmlns:a16="http://schemas.microsoft.com/office/drawing/2014/main" id="{01C4C31F-4778-1804-8D3B-5EFEF8780CAC}"/>
              </a:ext>
            </a:extLst>
          </p:cNvPr>
          <p:cNvSpPr/>
          <p:nvPr/>
        </p:nvSpPr>
        <p:spPr>
          <a:xfrm>
            <a:off x="6392349" y="4093903"/>
            <a:ext cx="1070619" cy="35602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Gender</a:t>
            </a:r>
          </a:p>
        </p:txBody>
      </p:sp>
      <p:sp>
        <p:nvSpPr>
          <p:cNvPr id="7" name="Rectangle 6">
            <a:extLst>
              <a:ext uri="{FF2B5EF4-FFF2-40B4-BE49-F238E27FC236}">
                <a16:creationId xmlns:a16="http://schemas.microsoft.com/office/drawing/2014/main" id="{A57BE151-5B9A-9175-AA22-B94032089F1D}"/>
              </a:ext>
            </a:extLst>
          </p:cNvPr>
          <p:cNvSpPr/>
          <p:nvPr/>
        </p:nvSpPr>
        <p:spPr>
          <a:xfrm>
            <a:off x="6348399" y="1396770"/>
            <a:ext cx="5646727" cy="474103"/>
          </a:xfrm>
          <a:prstGeom prst="rect">
            <a:avLst/>
          </a:prstGeom>
          <a:solidFill>
            <a:srgbClr val="9F1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Bill Affordability to 2029-30 – </a:t>
            </a: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Household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subgroup differences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each group who think it will be </a:t>
            </a:r>
            <a:r>
              <a:rPr kumimoji="0" lang="en-GB" sz="12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difficult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afford</a:t>
            </a:r>
          </a:p>
        </p:txBody>
      </p:sp>
      <p:sp>
        <p:nvSpPr>
          <p:cNvPr id="9" name="Rectangle 8">
            <a:extLst>
              <a:ext uri="{FF2B5EF4-FFF2-40B4-BE49-F238E27FC236}">
                <a16:creationId xmlns:a16="http://schemas.microsoft.com/office/drawing/2014/main" id="{09A8FBC1-CA7F-7CDE-6C95-C77061CAFC94}"/>
              </a:ext>
            </a:extLst>
          </p:cNvPr>
          <p:cNvSpPr/>
          <p:nvPr/>
        </p:nvSpPr>
        <p:spPr>
          <a:xfrm>
            <a:off x="3625984" y="4129405"/>
            <a:ext cx="931523" cy="1191202"/>
          </a:xfrm>
          <a:prstGeom prst="rect">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14136EEB-6F90-73C2-E61D-23CCC50EE166}"/>
              </a:ext>
            </a:extLst>
          </p:cNvPr>
          <p:cNvCxnSpPr>
            <a:cxnSpLocks/>
          </p:cNvCxnSpPr>
          <p:nvPr/>
        </p:nvCxnSpPr>
        <p:spPr>
          <a:xfrm>
            <a:off x="10183915" y="1966527"/>
            <a:ext cx="0" cy="4075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28" descr="receipt Icon 3570389">
            <a:extLst>
              <a:ext uri="{FF2B5EF4-FFF2-40B4-BE49-F238E27FC236}">
                <a16:creationId xmlns:a16="http://schemas.microsoft.com/office/drawing/2014/main" id="{C77DB785-65E8-4A70-80B5-4B6A8EE7CF6C}"/>
              </a:ext>
            </a:extLst>
          </p:cNvPr>
          <p:cNvPicPr>
            <a:picLocks noChangeAspect="1" noChangeArrowheads="1"/>
          </p:cNvPicPr>
          <p:nvPr/>
        </p:nvPicPr>
        <p:blipFill>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02499" y="1319643"/>
            <a:ext cx="437289" cy="437289"/>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Striped Right 13">
            <a:extLst>
              <a:ext uri="{FF2B5EF4-FFF2-40B4-BE49-F238E27FC236}">
                <a16:creationId xmlns:a16="http://schemas.microsoft.com/office/drawing/2014/main" id="{81A24098-FF4B-0F65-2D20-55CD4A9C0490}"/>
              </a:ext>
            </a:extLst>
          </p:cNvPr>
          <p:cNvSpPr/>
          <p:nvPr/>
        </p:nvSpPr>
        <p:spPr>
          <a:xfrm>
            <a:off x="164216" y="1484037"/>
            <a:ext cx="393405" cy="306693"/>
          </a:xfrm>
          <a:prstGeom prst="stripedRightArrow">
            <a:avLst>
              <a:gd name="adj1" fmla="val 55343"/>
              <a:gd name="adj2" fmla="val 582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C0F933A4-62ED-E16F-B3CC-B6636C545974}"/>
              </a:ext>
            </a:extLst>
          </p:cNvPr>
          <p:cNvSpPr txBox="1"/>
          <p:nvPr/>
        </p:nvSpPr>
        <p:spPr>
          <a:xfrm>
            <a:off x="1781666" y="6302811"/>
            <a:ext cx="8936611" cy="553998"/>
          </a:xfrm>
          <a:prstGeom prst="rect">
            <a:avLst/>
          </a:prstGeom>
          <a:noFill/>
          <a:ln>
            <a:noFill/>
          </a:ln>
        </p:spPr>
        <p:txBody>
          <a:bodyPr wrap="square" rtlCol="0">
            <a:spAutoFit/>
          </a:bodyPr>
          <a:lstStyle/>
          <a:p>
            <a:r>
              <a:rPr lang="en-GB" sz="1000" b="1" dirty="0">
                <a:latin typeface="Century Gothic" panose="020B0502020202020204" pitchFamily="34" charset="0"/>
              </a:rPr>
              <a:t>Q5.</a:t>
            </a:r>
            <a:r>
              <a:rPr lang="en-GB" sz="1000" dirty="0">
                <a:latin typeface="Century Gothic" panose="020B0502020202020204" pitchFamily="34" charset="0"/>
              </a:rPr>
              <a:t> How easy or difficult do you think it would be for you to afford these water and sewerage bills?</a:t>
            </a:r>
          </a:p>
          <a:p>
            <a:r>
              <a:rPr lang="en-GB" sz="1000" b="1" dirty="0">
                <a:latin typeface="Century Gothic" panose="020B0502020202020204" pitchFamily="34" charset="0"/>
              </a:rPr>
              <a:t>Base</a:t>
            </a:r>
            <a:r>
              <a:rPr lang="en-GB" sz="1000" dirty="0">
                <a:latin typeface="Century Gothic" panose="020B0502020202020204" pitchFamily="34" charset="0"/>
              </a:rPr>
              <a:t> Total household and non-household bill payers (</a:t>
            </a:r>
            <a:r>
              <a:rPr lang="en-GB" sz="1000" b="1" dirty="0">
                <a:latin typeface="Century Gothic" panose="020B0502020202020204" pitchFamily="34" charset="0"/>
              </a:rPr>
              <a:t>715</a:t>
            </a:r>
            <a:r>
              <a:rPr lang="en-GB" sz="1000" dirty="0">
                <a:latin typeface="Century Gothic" panose="020B0502020202020204" pitchFamily="34" charset="0"/>
              </a:rPr>
              <a:t>); Total household bill payers (</a:t>
            </a:r>
            <a:r>
              <a:rPr lang="en-GB" sz="1000" b="1" dirty="0">
                <a:latin typeface="Century Gothic" panose="020B0502020202020204" pitchFamily="34" charset="0"/>
              </a:rPr>
              <a:t>582)</a:t>
            </a:r>
            <a:r>
              <a:rPr lang="en-GB" sz="1000" dirty="0">
                <a:latin typeface="Century Gothic" panose="020B0502020202020204" pitchFamily="34" charset="0"/>
              </a:rPr>
              <a:t>; Total non-household bill payers (</a:t>
            </a:r>
            <a:r>
              <a:rPr lang="en-GB" sz="1000" b="1" dirty="0">
                <a:latin typeface="Century Gothic" panose="020B0502020202020204" pitchFamily="34" charset="0"/>
              </a:rPr>
              <a:t>133</a:t>
            </a:r>
            <a:r>
              <a:rPr lang="en-GB" sz="1000" dirty="0">
                <a:latin typeface="Century Gothic" panose="020B0502020202020204" pitchFamily="34" charset="0"/>
              </a:rPr>
              <a:t>). </a:t>
            </a:r>
            <a:r>
              <a:rPr lang="en-GB" sz="1000" b="1" dirty="0">
                <a:latin typeface="Century Gothic" panose="020B0502020202020204" pitchFamily="34" charset="0"/>
              </a:rPr>
              <a:t>WEIGHTED % FIGURES and UNWEIGHTED BASE SIZES are displayed</a:t>
            </a:r>
          </a:p>
        </p:txBody>
      </p:sp>
      <p:sp>
        <p:nvSpPr>
          <p:cNvPr id="21" name="Rectangle 20">
            <a:extLst>
              <a:ext uri="{FF2B5EF4-FFF2-40B4-BE49-F238E27FC236}">
                <a16:creationId xmlns:a16="http://schemas.microsoft.com/office/drawing/2014/main" id="{202A909C-38AA-A228-CD74-4E1AF0D03A3E}"/>
              </a:ext>
            </a:extLst>
          </p:cNvPr>
          <p:cNvSpPr/>
          <p:nvPr/>
        </p:nvSpPr>
        <p:spPr>
          <a:xfrm>
            <a:off x="6389729" y="1945745"/>
            <a:ext cx="1070618" cy="1995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rgbClr val="000000">
                    <a:lumMod val="85000"/>
                    <a:lumOff val="15000"/>
                  </a:srgbClr>
                </a:solidFill>
                <a:latin typeface="Century Gothic" panose="020B0502020202020204" pitchFamily="34" charset="0"/>
              </a:rPr>
              <a:t>Total HH</a:t>
            </a:r>
            <a:endPar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89984EB6-0B08-3B8B-3DBF-4683F4ADAE03}"/>
              </a:ext>
            </a:extLst>
          </p:cNvPr>
          <p:cNvPicPr>
            <a:picLocks noChangeAspect="1"/>
          </p:cNvPicPr>
          <p:nvPr/>
        </p:nvPicPr>
        <p:blipFill>
          <a:blip r:embed="rId7"/>
          <a:stretch>
            <a:fillRect/>
          </a:stretch>
        </p:blipFill>
        <p:spPr>
          <a:xfrm>
            <a:off x="5478277" y="1589963"/>
            <a:ext cx="688507" cy="339586"/>
          </a:xfrm>
          <a:prstGeom prst="rect">
            <a:avLst/>
          </a:prstGeom>
        </p:spPr>
      </p:pic>
      <p:pic>
        <p:nvPicPr>
          <p:cNvPr id="13" name="Picture 12">
            <a:extLst>
              <a:ext uri="{FF2B5EF4-FFF2-40B4-BE49-F238E27FC236}">
                <a16:creationId xmlns:a16="http://schemas.microsoft.com/office/drawing/2014/main" id="{AC6D6D2D-B37B-956F-2206-595F6163B377}"/>
              </a:ext>
            </a:extLst>
          </p:cNvPr>
          <p:cNvPicPr>
            <a:picLocks noChangeAspect="1"/>
          </p:cNvPicPr>
          <p:nvPr/>
        </p:nvPicPr>
        <p:blipFill>
          <a:blip r:embed="rId7"/>
          <a:stretch>
            <a:fillRect/>
          </a:stretch>
        </p:blipFill>
        <p:spPr>
          <a:xfrm>
            <a:off x="784319" y="6455175"/>
            <a:ext cx="688507" cy="339586"/>
          </a:xfrm>
          <a:prstGeom prst="rect">
            <a:avLst/>
          </a:prstGeom>
        </p:spPr>
      </p:pic>
    </p:spTree>
    <p:extLst>
      <p:ext uri="{BB962C8B-B14F-4D97-AF65-F5344CB8AC3E}">
        <p14:creationId xmlns:p14="http://schemas.microsoft.com/office/powerpoint/2010/main" val="104049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07FFF86-D424-98DE-FDC1-A7032C50B7F2}"/>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 Placeholder 3">
            <a:extLst>
              <a:ext uri="{FF2B5EF4-FFF2-40B4-BE49-F238E27FC236}">
                <a16:creationId xmlns:a16="http://schemas.microsoft.com/office/drawing/2014/main" id="{CD8AA761-36F8-CEA0-208E-65C7D509A08B}"/>
              </a:ext>
            </a:extLst>
          </p:cNvPr>
          <p:cNvSpPr>
            <a:spLocks noGrp="1"/>
          </p:cNvSpPr>
          <p:nvPr>
            <p:ph type="body" sz="quarter" idx="14"/>
          </p:nvPr>
        </p:nvSpPr>
        <p:spPr>
          <a:xfrm>
            <a:off x="-1" y="580488"/>
            <a:ext cx="12192000" cy="629155"/>
          </a:xfrm>
          <a:solidFill>
            <a:srgbClr val="E6EEF0"/>
          </a:solidFill>
        </p:spPr>
        <p:txBody>
          <a:bodyPr/>
          <a:lstStyle/>
          <a:p>
            <a:pPr indent="-228600"/>
            <a:r>
              <a:rPr lang="en-GB" sz="1400" dirty="0">
                <a:latin typeface="Century Gothic"/>
              </a:rPr>
              <a:t>Household customers are less likely to feel that the water &amp; sewerage bills are easy to afford than-non households, even amongst those in more comfortable financial situations. </a:t>
            </a:r>
            <a:endParaRPr lang="en-GB" sz="1100" dirty="0">
              <a:latin typeface="Century Gothic"/>
            </a:endParaRPr>
          </a:p>
        </p:txBody>
      </p:sp>
      <p:sp>
        <p:nvSpPr>
          <p:cNvPr id="27" name="Text Placeholder 7">
            <a:extLst>
              <a:ext uri="{FF2B5EF4-FFF2-40B4-BE49-F238E27FC236}">
                <a16:creationId xmlns:a16="http://schemas.microsoft.com/office/drawing/2014/main" id="{4616BDB1-6CFC-F0B6-A942-0C995A207B48}"/>
              </a:ext>
            </a:extLst>
          </p:cNvPr>
          <p:cNvSpPr txBox="1">
            <a:spLocks/>
          </p:cNvSpPr>
          <p:nvPr/>
        </p:nvSpPr>
        <p:spPr>
          <a:xfrm>
            <a:off x="6765984" y="6110615"/>
            <a:ext cx="4384312" cy="277305"/>
          </a:xfrm>
          <a:prstGeom prst="rect">
            <a:avLst/>
          </a:prstGeom>
        </p:spPr>
        <p:txBody>
          <a:bodyPr vert="horz" lIns="36000" tIns="36000" rIns="36000" bIns="36000" rtlCol="0" anchor="ctr">
            <a:noAutofit/>
          </a:bodyPr>
          <a:lstStyle>
            <a:lvl1pPr marL="0" indent="0" algn="l" defTabSz="914400" rtl="0" eaLnBrk="1" latinLnBrk="0" hangingPunct="1">
              <a:lnSpc>
                <a:spcPct val="100000"/>
              </a:lnSpc>
              <a:spcBef>
                <a:spcPts val="0"/>
              </a:spcBef>
              <a:buClr>
                <a:schemeClr val="tx2"/>
              </a:buClr>
              <a:buSzPct val="110000"/>
              <a:buFont typeface="Arial" panose="020B0604020202020204" pitchFamily="34" charset="0"/>
              <a:buNone/>
              <a:defRPr sz="1000" b="0" i="0" kern="1200">
                <a:solidFill>
                  <a:schemeClr val="tx1"/>
                </a:solidFill>
                <a:latin typeface="+mj-lt"/>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0"/>
              </a:spcBef>
              <a:buSzPct val="105000"/>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Clr>
                <a:schemeClr val="tx1"/>
              </a:buClr>
              <a:buSzPct val="90000"/>
              <a:buFont typeface="Courier New" panose="02070309020205020404" pitchFamily="49"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Roboto Light" panose="02000000000000000000" pitchFamily="2" charset="0"/>
            </a:endParaRPr>
          </a:p>
        </p:txBody>
      </p:sp>
      <p:sp>
        <p:nvSpPr>
          <p:cNvPr id="19" name="Rectangle 18">
            <a:extLst>
              <a:ext uri="{FF2B5EF4-FFF2-40B4-BE49-F238E27FC236}">
                <a16:creationId xmlns:a16="http://schemas.microsoft.com/office/drawing/2014/main" id="{64FAC3B4-FDCA-8E85-E44A-2F4FC8008D9E}"/>
              </a:ext>
            </a:extLst>
          </p:cNvPr>
          <p:cNvSpPr/>
          <p:nvPr/>
        </p:nvSpPr>
        <p:spPr>
          <a:xfrm>
            <a:off x="839787" y="1054401"/>
            <a:ext cx="652412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Affordability of </a:t>
            </a:r>
            <a:r>
              <a:rPr kumimoji="0" lang="en-GB" sz="1400" b="1" i="0" u="sng"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&amp; sewerage</a:t>
            </a: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 bills up to 2029-30</a:t>
            </a:r>
          </a:p>
        </p:txBody>
      </p:sp>
      <p:graphicFrame>
        <p:nvGraphicFramePr>
          <p:cNvPr id="8" name="Chart 7">
            <a:extLst>
              <a:ext uri="{FF2B5EF4-FFF2-40B4-BE49-F238E27FC236}">
                <a16:creationId xmlns:a16="http://schemas.microsoft.com/office/drawing/2014/main" id="{81E9B2E8-5B8E-2600-3DAB-0A0DC448C26A}"/>
              </a:ext>
            </a:extLst>
          </p:cNvPr>
          <p:cNvGraphicFramePr/>
          <p:nvPr>
            <p:extLst>
              <p:ext uri="{D42A27DB-BD31-4B8C-83A1-F6EECF244321}">
                <p14:modId xmlns:p14="http://schemas.microsoft.com/office/powerpoint/2010/main" val="1356145773"/>
              </p:ext>
            </p:extLst>
          </p:nvPr>
        </p:nvGraphicFramePr>
        <p:xfrm>
          <a:off x="106900" y="1645345"/>
          <a:ext cx="11947735" cy="48505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Table 9">
            <a:extLst>
              <a:ext uri="{FF2B5EF4-FFF2-40B4-BE49-F238E27FC236}">
                <a16:creationId xmlns:a16="http://schemas.microsoft.com/office/drawing/2014/main" id="{81AC332B-C66C-A40B-16D3-425BE2B51F6E}"/>
              </a:ext>
            </a:extLst>
          </p:cNvPr>
          <p:cNvGraphicFramePr>
            <a:graphicFrameLocks noGrp="1"/>
          </p:cNvGraphicFramePr>
          <p:nvPr>
            <p:extLst>
              <p:ext uri="{D42A27DB-BD31-4B8C-83A1-F6EECF244321}">
                <p14:modId xmlns:p14="http://schemas.microsoft.com/office/powerpoint/2010/main" val="3062093000"/>
              </p:ext>
            </p:extLst>
          </p:nvPr>
        </p:nvGraphicFramePr>
        <p:xfrm>
          <a:off x="106899" y="1945749"/>
          <a:ext cx="5731193" cy="609600"/>
        </p:xfrm>
        <a:graphic>
          <a:graphicData uri="http://schemas.openxmlformats.org/drawingml/2006/table">
            <a:tbl>
              <a:tblPr firstRow="1" bandRow="1">
                <a:tableStyleId>{5C22544A-7EE6-4342-B048-85BDC9FD1C3A}</a:tableStyleId>
              </a:tblPr>
              <a:tblGrid>
                <a:gridCol w="2224319">
                  <a:extLst>
                    <a:ext uri="{9D8B030D-6E8A-4147-A177-3AD203B41FA5}">
                      <a16:colId xmlns:a16="http://schemas.microsoft.com/office/drawing/2014/main" val="1695420756"/>
                    </a:ext>
                  </a:extLst>
                </a:gridCol>
                <a:gridCol w="1168958">
                  <a:extLst>
                    <a:ext uri="{9D8B030D-6E8A-4147-A177-3AD203B41FA5}">
                      <a16:colId xmlns:a16="http://schemas.microsoft.com/office/drawing/2014/main" val="2358516744"/>
                    </a:ext>
                  </a:extLst>
                </a:gridCol>
                <a:gridCol w="1168958">
                  <a:extLst>
                    <a:ext uri="{9D8B030D-6E8A-4147-A177-3AD203B41FA5}">
                      <a16:colId xmlns:a16="http://schemas.microsoft.com/office/drawing/2014/main" val="410541133"/>
                    </a:ext>
                  </a:extLst>
                </a:gridCol>
                <a:gridCol w="1168958">
                  <a:extLst>
                    <a:ext uri="{9D8B030D-6E8A-4147-A177-3AD203B41FA5}">
                      <a16:colId xmlns:a16="http://schemas.microsoft.com/office/drawing/2014/main" val="4238094654"/>
                    </a:ext>
                  </a:extLst>
                </a:gridCol>
              </a:tblGrid>
              <a:tr h="270928">
                <a:tc>
                  <a:txBody>
                    <a:bodyPr/>
                    <a:lstStyle/>
                    <a:p>
                      <a:r>
                        <a:rPr lang="en-GB" sz="1400" b="1" dirty="0">
                          <a:solidFill>
                            <a:schemeClr val="tx1">
                              <a:lumMod val="85000"/>
                              <a:lumOff val="15000"/>
                            </a:schemeClr>
                          </a:solidFill>
                          <a:latin typeface="Century Gothic" panose="020B0502020202020204" pitchFamily="34" charset="0"/>
                        </a:rPr>
                        <a:t>Easy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19%</a:t>
                      </a:r>
                    </a:p>
                  </a:txBody>
                  <a:tcPr marL="7620" marR="7620" marT="7620" marB="0" anchor="ctr">
                    <a:solidFill>
                      <a:srgbClr val="CAD1D2"/>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14%</a:t>
                      </a:r>
                    </a:p>
                  </a:txBody>
                  <a:tcPr marL="7620" marR="7620" marT="7620" marB="0" anchor="ctr">
                    <a:solidFill>
                      <a:srgbClr val="CAD1D2"/>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38%</a:t>
                      </a:r>
                    </a:p>
                  </a:txBody>
                  <a:tcPr marL="7620" marR="7620" marT="7620" marB="0" anchor="ctr">
                    <a:solidFill>
                      <a:srgbClr val="CAD1D2"/>
                    </a:solidFill>
                  </a:tcPr>
                </a:tc>
                <a:extLst>
                  <a:ext uri="{0D108BD9-81ED-4DB2-BD59-A6C34878D82A}">
                    <a16:rowId xmlns:a16="http://schemas.microsoft.com/office/drawing/2014/main" val="3101056930"/>
                  </a:ext>
                </a:extLst>
              </a:tr>
              <a:tr h="270928">
                <a:tc>
                  <a:txBody>
                    <a:bodyPr/>
                    <a:lstStyle/>
                    <a:p>
                      <a:r>
                        <a:rPr lang="en-GB" sz="1400" b="1" dirty="0">
                          <a:solidFill>
                            <a:schemeClr val="tx1">
                              <a:lumMod val="85000"/>
                              <a:lumOff val="15000"/>
                            </a:schemeClr>
                          </a:solidFill>
                          <a:latin typeface="Century Gothic" panose="020B0502020202020204" pitchFamily="34" charset="0"/>
                        </a:rPr>
                        <a:t>Difficult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44%</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47%</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34%</a:t>
                      </a:r>
                    </a:p>
                  </a:txBody>
                  <a:tcPr marL="7620" marR="7620" marT="7620" marB="0" anchor="ctr">
                    <a:solidFill>
                      <a:schemeClr val="accent6">
                        <a:lumMod val="40000"/>
                        <a:lumOff val="60000"/>
                      </a:schemeClr>
                    </a:solidFill>
                  </a:tcPr>
                </a:tc>
                <a:extLst>
                  <a:ext uri="{0D108BD9-81ED-4DB2-BD59-A6C34878D82A}">
                    <a16:rowId xmlns:a16="http://schemas.microsoft.com/office/drawing/2014/main" val="3277281587"/>
                  </a:ext>
                </a:extLst>
              </a:tr>
            </a:tbl>
          </a:graphicData>
        </a:graphic>
      </p:graphicFrame>
      <p:sp>
        <p:nvSpPr>
          <p:cNvPr id="20" name="Rectangle 19">
            <a:extLst>
              <a:ext uri="{FF2B5EF4-FFF2-40B4-BE49-F238E27FC236}">
                <a16:creationId xmlns:a16="http://schemas.microsoft.com/office/drawing/2014/main" id="{192CA6C6-79F7-437C-CC70-CF2FD8E54A40}"/>
              </a:ext>
            </a:extLst>
          </p:cNvPr>
          <p:cNvSpPr/>
          <p:nvPr/>
        </p:nvSpPr>
        <p:spPr>
          <a:xfrm>
            <a:off x="6310367" y="1355279"/>
            <a:ext cx="5731193" cy="4771760"/>
          </a:xfrm>
          <a:prstGeom prst="rect">
            <a:avLst/>
          </a:prstGeom>
          <a:noFill/>
          <a:ln w="19050">
            <a:solidFill>
              <a:srgbClr val="4A9B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3" name="Chart 22">
            <a:extLst>
              <a:ext uri="{FF2B5EF4-FFF2-40B4-BE49-F238E27FC236}">
                <a16:creationId xmlns:a16="http://schemas.microsoft.com/office/drawing/2014/main" id="{30B62D35-6979-61BD-F626-C96AD7004095}"/>
              </a:ext>
            </a:extLst>
          </p:cNvPr>
          <p:cNvGraphicFramePr/>
          <p:nvPr>
            <p:extLst>
              <p:ext uri="{D42A27DB-BD31-4B8C-83A1-F6EECF244321}">
                <p14:modId xmlns:p14="http://schemas.microsoft.com/office/powerpoint/2010/main" val="3551142050"/>
              </p:ext>
            </p:extLst>
          </p:nvPr>
        </p:nvGraphicFramePr>
        <p:xfrm>
          <a:off x="7464373" y="1870874"/>
          <a:ext cx="3815727" cy="4272450"/>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D52611D8-CE86-D67F-E6F2-D5A63F6DBC20}"/>
              </a:ext>
            </a:extLst>
          </p:cNvPr>
          <p:cNvSpPr/>
          <p:nvPr/>
        </p:nvSpPr>
        <p:spPr>
          <a:xfrm>
            <a:off x="6389729" y="4988443"/>
            <a:ext cx="1070618" cy="6402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Income</a:t>
            </a:r>
          </a:p>
        </p:txBody>
      </p:sp>
      <p:sp>
        <p:nvSpPr>
          <p:cNvPr id="25" name="Rectangle 24">
            <a:extLst>
              <a:ext uri="{FF2B5EF4-FFF2-40B4-BE49-F238E27FC236}">
                <a16:creationId xmlns:a16="http://schemas.microsoft.com/office/drawing/2014/main" id="{FDDFE664-AD0E-1B65-0515-9B185A3807F6}"/>
              </a:ext>
            </a:extLst>
          </p:cNvPr>
          <p:cNvSpPr/>
          <p:nvPr/>
        </p:nvSpPr>
        <p:spPr>
          <a:xfrm>
            <a:off x="6381230" y="2230581"/>
            <a:ext cx="1070618" cy="638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Vulnerability</a:t>
            </a:r>
          </a:p>
        </p:txBody>
      </p:sp>
      <p:sp>
        <p:nvSpPr>
          <p:cNvPr id="26" name="Rectangle 25">
            <a:extLst>
              <a:ext uri="{FF2B5EF4-FFF2-40B4-BE49-F238E27FC236}">
                <a16:creationId xmlns:a16="http://schemas.microsoft.com/office/drawing/2014/main" id="{0322F58E-FAE8-3C1C-4C67-651EF941D9EF}"/>
              </a:ext>
            </a:extLst>
          </p:cNvPr>
          <p:cNvSpPr/>
          <p:nvPr/>
        </p:nvSpPr>
        <p:spPr>
          <a:xfrm>
            <a:off x="6389729" y="4542155"/>
            <a:ext cx="1070618" cy="35481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Social Grade</a:t>
            </a:r>
          </a:p>
        </p:txBody>
      </p:sp>
      <p:sp>
        <p:nvSpPr>
          <p:cNvPr id="28" name="Rectangle 27">
            <a:extLst>
              <a:ext uri="{FF2B5EF4-FFF2-40B4-BE49-F238E27FC236}">
                <a16:creationId xmlns:a16="http://schemas.microsoft.com/office/drawing/2014/main" id="{8016BF8C-5F01-963E-A56D-3C464601CB9E}"/>
              </a:ext>
            </a:extLst>
          </p:cNvPr>
          <p:cNvSpPr/>
          <p:nvPr/>
        </p:nvSpPr>
        <p:spPr>
          <a:xfrm>
            <a:off x="6381229" y="2950683"/>
            <a:ext cx="1070619" cy="48414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rgbClr val="000000">
                    <a:lumMod val="85000"/>
                    <a:lumOff val="15000"/>
                  </a:srgbClr>
                </a:solidFill>
                <a:latin typeface="Century Gothic" panose="020B0502020202020204" pitchFamily="34" charset="0"/>
              </a:rPr>
              <a:t>Financially managing</a:t>
            </a:r>
            <a:endPar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5CB46A79-DBDC-B534-79EB-EACC90F9B27A}"/>
              </a:ext>
            </a:extLst>
          </p:cNvPr>
          <p:cNvSpPr/>
          <p:nvPr/>
        </p:nvSpPr>
        <p:spPr>
          <a:xfrm>
            <a:off x="6381229" y="5720294"/>
            <a:ext cx="1070619" cy="3427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meter</a:t>
            </a:r>
          </a:p>
        </p:txBody>
      </p:sp>
      <p:sp>
        <p:nvSpPr>
          <p:cNvPr id="32" name="Rectangle 31">
            <a:extLst>
              <a:ext uri="{FF2B5EF4-FFF2-40B4-BE49-F238E27FC236}">
                <a16:creationId xmlns:a16="http://schemas.microsoft.com/office/drawing/2014/main" id="{01C4C31F-4778-1804-8D3B-5EFEF8780CAC}"/>
              </a:ext>
            </a:extLst>
          </p:cNvPr>
          <p:cNvSpPr/>
          <p:nvPr/>
        </p:nvSpPr>
        <p:spPr>
          <a:xfrm>
            <a:off x="6392349" y="4093903"/>
            <a:ext cx="1070619" cy="35602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Gender</a:t>
            </a:r>
          </a:p>
        </p:txBody>
      </p:sp>
      <p:sp>
        <p:nvSpPr>
          <p:cNvPr id="7" name="Rectangle 6">
            <a:extLst>
              <a:ext uri="{FF2B5EF4-FFF2-40B4-BE49-F238E27FC236}">
                <a16:creationId xmlns:a16="http://schemas.microsoft.com/office/drawing/2014/main" id="{A57BE151-5B9A-9175-AA22-B94032089F1D}"/>
              </a:ext>
            </a:extLst>
          </p:cNvPr>
          <p:cNvSpPr/>
          <p:nvPr/>
        </p:nvSpPr>
        <p:spPr>
          <a:xfrm>
            <a:off x="6348399" y="1396770"/>
            <a:ext cx="5646727" cy="474103"/>
          </a:xfrm>
          <a:prstGeom prst="rect">
            <a:avLst/>
          </a:prstGeom>
          <a:solidFill>
            <a:srgbClr val="4A9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Bill Affordability to 2029-30 – </a:t>
            </a: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Household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subgroup differences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each group who think it will be </a:t>
            </a:r>
            <a:r>
              <a:rPr kumimoji="0" lang="en-GB" sz="12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easy</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afford</a:t>
            </a:r>
          </a:p>
        </p:txBody>
      </p:sp>
      <p:sp>
        <p:nvSpPr>
          <p:cNvPr id="9" name="Rectangle 8">
            <a:extLst>
              <a:ext uri="{FF2B5EF4-FFF2-40B4-BE49-F238E27FC236}">
                <a16:creationId xmlns:a16="http://schemas.microsoft.com/office/drawing/2014/main" id="{09A8FBC1-CA7F-7CDE-6C95-C77061CAFC94}"/>
              </a:ext>
            </a:extLst>
          </p:cNvPr>
          <p:cNvSpPr/>
          <p:nvPr/>
        </p:nvSpPr>
        <p:spPr>
          <a:xfrm>
            <a:off x="3625984" y="2737021"/>
            <a:ext cx="931523" cy="543547"/>
          </a:xfrm>
          <a:prstGeom prst="rect">
            <a:avLst/>
          </a:prstGeom>
          <a:noFill/>
          <a:ln w="31750">
            <a:solidFill>
              <a:srgbClr val="4A9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14136EEB-6F90-73C2-E61D-23CCC50EE166}"/>
              </a:ext>
            </a:extLst>
          </p:cNvPr>
          <p:cNvCxnSpPr>
            <a:cxnSpLocks/>
          </p:cNvCxnSpPr>
          <p:nvPr/>
        </p:nvCxnSpPr>
        <p:spPr>
          <a:xfrm>
            <a:off x="9651004" y="1966527"/>
            <a:ext cx="0" cy="4075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28" descr="receipt Icon 3570389">
            <a:extLst>
              <a:ext uri="{FF2B5EF4-FFF2-40B4-BE49-F238E27FC236}">
                <a16:creationId xmlns:a16="http://schemas.microsoft.com/office/drawing/2014/main" id="{C77DB785-65E8-4A70-80B5-4B6A8EE7CF6C}"/>
              </a:ext>
            </a:extLst>
          </p:cNvPr>
          <p:cNvPicPr>
            <a:picLocks noChangeAspect="1" noChangeArrowheads="1"/>
          </p:cNvPicPr>
          <p:nvPr/>
        </p:nvPicPr>
        <p:blipFill>
          <a:blip r:embed="rId5"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02499" y="1319643"/>
            <a:ext cx="437289" cy="437289"/>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Striped Right 13">
            <a:extLst>
              <a:ext uri="{FF2B5EF4-FFF2-40B4-BE49-F238E27FC236}">
                <a16:creationId xmlns:a16="http://schemas.microsoft.com/office/drawing/2014/main" id="{81A24098-FF4B-0F65-2D20-55CD4A9C0490}"/>
              </a:ext>
            </a:extLst>
          </p:cNvPr>
          <p:cNvSpPr/>
          <p:nvPr/>
        </p:nvSpPr>
        <p:spPr>
          <a:xfrm>
            <a:off x="164216" y="1484037"/>
            <a:ext cx="393405" cy="306693"/>
          </a:xfrm>
          <a:prstGeom prst="stripedRightArrow">
            <a:avLst>
              <a:gd name="adj1" fmla="val 55343"/>
              <a:gd name="adj2" fmla="val 582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C0F933A4-62ED-E16F-B3CC-B6636C545974}"/>
              </a:ext>
            </a:extLst>
          </p:cNvPr>
          <p:cNvSpPr txBox="1"/>
          <p:nvPr/>
        </p:nvSpPr>
        <p:spPr>
          <a:xfrm>
            <a:off x="1743959" y="6308035"/>
            <a:ext cx="7903063" cy="553998"/>
          </a:xfrm>
          <a:prstGeom prst="rect">
            <a:avLst/>
          </a:prstGeom>
          <a:noFill/>
          <a:ln>
            <a:noFill/>
          </a:ln>
        </p:spPr>
        <p:txBody>
          <a:bodyPr wrap="square" rtlCol="0">
            <a:spAutoFit/>
          </a:bodyPr>
          <a:lstStyle/>
          <a:p>
            <a:r>
              <a:rPr lang="en-GB" sz="1000" b="1" dirty="0">
                <a:latin typeface="Century Gothic" panose="020B0502020202020204" pitchFamily="34" charset="0"/>
              </a:rPr>
              <a:t>Q5.</a:t>
            </a:r>
            <a:r>
              <a:rPr lang="en-GB" sz="1000" dirty="0">
                <a:latin typeface="Century Gothic" panose="020B0502020202020204" pitchFamily="34" charset="0"/>
              </a:rPr>
              <a:t> How easy or difficult do you think it would be for you to afford these water and sewerage bills?</a:t>
            </a:r>
          </a:p>
          <a:p>
            <a:r>
              <a:rPr lang="en-GB" sz="1000" b="1" dirty="0">
                <a:latin typeface="Century Gothic" panose="020B0502020202020204" pitchFamily="34" charset="0"/>
              </a:rPr>
              <a:t>Base</a:t>
            </a:r>
            <a:r>
              <a:rPr lang="en-GB" sz="1000" dirty="0">
                <a:latin typeface="Century Gothic" panose="020B0502020202020204" pitchFamily="34" charset="0"/>
              </a:rPr>
              <a:t> Total household and non-household bill payers (</a:t>
            </a:r>
            <a:r>
              <a:rPr lang="en-GB" sz="1000" b="1" dirty="0">
                <a:latin typeface="Century Gothic" panose="020B0502020202020204" pitchFamily="34" charset="0"/>
              </a:rPr>
              <a:t>715</a:t>
            </a:r>
            <a:r>
              <a:rPr lang="en-GB" sz="1000" dirty="0">
                <a:latin typeface="Century Gothic" panose="020B0502020202020204" pitchFamily="34" charset="0"/>
              </a:rPr>
              <a:t>); Total household bill payers (</a:t>
            </a:r>
            <a:r>
              <a:rPr lang="en-GB" sz="1000" b="1" dirty="0">
                <a:latin typeface="Century Gothic" panose="020B0502020202020204" pitchFamily="34" charset="0"/>
              </a:rPr>
              <a:t>582</a:t>
            </a:r>
            <a:r>
              <a:rPr lang="en-GB" sz="1000" dirty="0">
                <a:latin typeface="Century Gothic" panose="020B0502020202020204" pitchFamily="34" charset="0"/>
              </a:rPr>
              <a:t>); Total non-household bill payers (</a:t>
            </a:r>
            <a:r>
              <a:rPr lang="en-GB" sz="1000" b="1" dirty="0">
                <a:latin typeface="Century Gothic" panose="020B0502020202020204" pitchFamily="34" charset="0"/>
              </a:rPr>
              <a:t>133</a:t>
            </a:r>
            <a:r>
              <a:rPr lang="en-GB" sz="1000" dirty="0">
                <a:latin typeface="Century Gothic" panose="020B0502020202020204" pitchFamily="34" charset="0"/>
              </a:rPr>
              <a:t>). </a:t>
            </a:r>
            <a:r>
              <a:rPr lang="en-GB" sz="1000" b="1" dirty="0">
                <a:latin typeface="Century Gothic" panose="020B0502020202020204" pitchFamily="34" charset="0"/>
              </a:rPr>
              <a:t>WEIGHTED % FIGURES and UNWEIGHTED BASE SIZES are displayed</a:t>
            </a:r>
          </a:p>
        </p:txBody>
      </p:sp>
      <p:sp>
        <p:nvSpPr>
          <p:cNvPr id="21" name="Rectangle 20">
            <a:extLst>
              <a:ext uri="{FF2B5EF4-FFF2-40B4-BE49-F238E27FC236}">
                <a16:creationId xmlns:a16="http://schemas.microsoft.com/office/drawing/2014/main" id="{202A909C-38AA-A228-CD74-4E1AF0D03A3E}"/>
              </a:ext>
            </a:extLst>
          </p:cNvPr>
          <p:cNvSpPr/>
          <p:nvPr/>
        </p:nvSpPr>
        <p:spPr>
          <a:xfrm>
            <a:off x="6389729" y="1945745"/>
            <a:ext cx="1070618" cy="1995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rgbClr val="000000">
                    <a:lumMod val="85000"/>
                    <a:lumOff val="15000"/>
                  </a:srgbClr>
                </a:solidFill>
                <a:latin typeface="Century Gothic" panose="020B0502020202020204" pitchFamily="34" charset="0"/>
              </a:rPr>
              <a:t>Total HH</a:t>
            </a:r>
            <a:endPar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endParaRPr>
          </a:p>
        </p:txBody>
      </p:sp>
      <p:sp>
        <p:nvSpPr>
          <p:cNvPr id="6" name="AutoShape 10">
            <a:extLst>
              <a:ext uri="{FF2B5EF4-FFF2-40B4-BE49-F238E27FC236}">
                <a16:creationId xmlns:a16="http://schemas.microsoft.com/office/drawing/2014/main" id="{57EF618F-B7B9-2A79-5750-157EDC2BC9E5}"/>
              </a:ext>
            </a:extLst>
          </p:cNvPr>
          <p:cNvSpPr>
            <a:spLocks noChangeArrowheads="1"/>
          </p:cNvSpPr>
          <p:nvPr/>
        </p:nvSpPr>
        <p:spPr bwMode="auto">
          <a:xfrm>
            <a:off x="0" y="0"/>
            <a:ext cx="12192000" cy="59137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prstClr val="white"/>
                </a:solidFill>
                <a:latin typeface="Century Gothic" panose="020B0502020202020204" pitchFamily="34" charset="0"/>
              </a:rPr>
              <a:t>Just under 1 in 5 feel that future water &amp; sewerage bills will be easy to afford.</a:t>
            </a:r>
            <a:endParaRPr lang="en-GB" sz="2000" b="1" i="0" dirty="0">
              <a:solidFill>
                <a:prstClr val="white"/>
              </a:solidFill>
              <a:latin typeface="Century Gothic" panose="020B0502020202020204" pitchFamily="34" charset="0"/>
            </a:endParaRPr>
          </a:p>
        </p:txBody>
      </p:sp>
      <p:pic>
        <p:nvPicPr>
          <p:cNvPr id="2" name="Picture 2" descr="Portsmouth Water - for Households">
            <a:extLst>
              <a:ext uri="{FF2B5EF4-FFF2-40B4-BE49-F238E27FC236}">
                <a16:creationId xmlns:a16="http://schemas.microsoft.com/office/drawing/2014/main" id="{D55F6668-1C0A-0514-1E16-A568458365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3880" y="1270054"/>
            <a:ext cx="693436" cy="386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BF86C16-3236-E66D-3213-A09E4F6A61C7}"/>
              </a:ext>
            </a:extLst>
          </p:cNvPr>
          <p:cNvPicPr>
            <a:picLocks noChangeAspect="1"/>
          </p:cNvPicPr>
          <p:nvPr/>
        </p:nvPicPr>
        <p:blipFill>
          <a:blip r:embed="rId7"/>
          <a:stretch>
            <a:fillRect/>
          </a:stretch>
        </p:blipFill>
        <p:spPr>
          <a:xfrm>
            <a:off x="5478277" y="1589963"/>
            <a:ext cx="688507" cy="339586"/>
          </a:xfrm>
          <a:prstGeom prst="rect">
            <a:avLst/>
          </a:prstGeom>
        </p:spPr>
      </p:pic>
      <p:pic>
        <p:nvPicPr>
          <p:cNvPr id="12" name="Picture 11">
            <a:extLst>
              <a:ext uri="{FF2B5EF4-FFF2-40B4-BE49-F238E27FC236}">
                <a16:creationId xmlns:a16="http://schemas.microsoft.com/office/drawing/2014/main" id="{1A278124-A749-2014-B2E4-A22631670098}"/>
              </a:ext>
            </a:extLst>
          </p:cNvPr>
          <p:cNvPicPr>
            <a:picLocks noChangeAspect="1"/>
          </p:cNvPicPr>
          <p:nvPr/>
        </p:nvPicPr>
        <p:blipFill>
          <a:blip r:embed="rId7"/>
          <a:stretch>
            <a:fillRect/>
          </a:stretch>
        </p:blipFill>
        <p:spPr>
          <a:xfrm>
            <a:off x="784319" y="6455175"/>
            <a:ext cx="688507" cy="339586"/>
          </a:xfrm>
          <a:prstGeom prst="rect">
            <a:avLst/>
          </a:prstGeom>
        </p:spPr>
      </p:pic>
      <p:sp>
        <p:nvSpPr>
          <p:cNvPr id="13" name="Slide Number Placeholder 3">
            <a:extLst>
              <a:ext uri="{FF2B5EF4-FFF2-40B4-BE49-F238E27FC236}">
                <a16:creationId xmlns:a16="http://schemas.microsoft.com/office/drawing/2014/main" id="{3F077A99-A40E-866E-4F72-846B92DF87DA}"/>
              </a:ext>
            </a:extLst>
          </p:cNvPr>
          <p:cNvSpPr txBox="1">
            <a:spLocks/>
          </p:cNvSpPr>
          <p:nvPr/>
        </p:nvSpPr>
        <p:spPr>
          <a:xfrm>
            <a:off x="11338734" y="3425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49879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F9253A8-E9B5-4F6D-B1F2-CB539B114DF3}"/>
              </a:ext>
            </a:extLst>
          </p:cNvPr>
          <p:cNvSpPr txBox="1"/>
          <p:nvPr/>
        </p:nvSpPr>
        <p:spPr>
          <a:xfrm>
            <a:off x="0" y="505854"/>
            <a:ext cx="3842657" cy="6352146"/>
          </a:xfrm>
          <a:prstGeom prst="rect">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75000"/>
                </a:schemeClr>
              </a:solidFill>
              <a:latin typeface="Century Gothic" panose="020B0502020202020204" pitchFamily="34" charset="0"/>
            </a:endParaRPr>
          </a:p>
        </p:txBody>
      </p:sp>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Proposed plan bill affordability – Qualitative context</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9" name="Content Placeholder 2">
            <a:extLst>
              <a:ext uri="{FF2B5EF4-FFF2-40B4-BE49-F238E27FC236}">
                <a16:creationId xmlns:a16="http://schemas.microsoft.com/office/drawing/2014/main" id="{C61548F7-7AE7-6630-EA94-E65FD4A0B4AA}"/>
              </a:ext>
            </a:extLst>
          </p:cNvPr>
          <p:cNvSpPr txBox="1">
            <a:spLocks/>
          </p:cNvSpPr>
          <p:nvPr/>
        </p:nvSpPr>
        <p:spPr>
          <a:xfrm>
            <a:off x="4124823" y="1270904"/>
            <a:ext cx="7799612" cy="208275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GB" sz="1400" dirty="0"/>
          </a:p>
          <a:p>
            <a:pPr marL="0" indent="0">
              <a:spcBef>
                <a:spcPts val="0"/>
              </a:spcBef>
              <a:buNone/>
            </a:pPr>
            <a:endParaRPr lang="en-GB" sz="1400" dirty="0"/>
          </a:p>
          <a:p>
            <a:pPr marL="285750" indent="-285750">
              <a:spcBef>
                <a:spcPts val="0"/>
              </a:spcBef>
              <a:buFont typeface="Arial" panose="020B0604020202020204" pitchFamily="34" charset="0"/>
              <a:buChar char="•"/>
            </a:pPr>
            <a:r>
              <a:rPr lang="en-GB" sz="1400" dirty="0"/>
              <a:t>In the qualitative research, almost half (23/51) were on the fence about affordability of the water and sewerage bills in future. 16/51 said it would be unaffordable, and 10/51 said it would be affordable.</a:t>
            </a:r>
            <a:endParaRPr lang="en-GB" sz="1400" b="0" dirty="0">
              <a:solidFill>
                <a:schemeClr val="tx1"/>
              </a:solidFill>
            </a:endParaRPr>
          </a:p>
          <a:p>
            <a:pPr marL="0" indent="0">
              <a:spcBef>
                <a:spcPts val="0"/>
              </a:spcBef>
              <a:buNone/>
            </a:pPr>
            <a:endParaRPr lang="en-GB" sz="1400" dirty="0">
              <a:solidFill>
                <a:srgbClr val="000000"/>
              </a:solidFill>
              <a:highlight>
                <a:srgbClr val="FFFF00"/>
              </a:highlight>
            </a:endParaRPr>
          </a:p>
          <a:p>
            <a:pPr marL="285750" indent="-285750">
              <a:spcBef>
                <a:spcPts val="0"/>
              </a:spcBef>
              <a:buFont typeface="Arial" panose="020B0604020202020204" pitchFamily="34" charset="0"/>
              <a:buChar char="•"/>
            </a:pPr>
            <a:r>
              <a:rPr lang="en-GB" sz="1400" dirty="0">
                <a:solidFill>
                  <a:srgbClr val="000000"/>
                </a:solidFill>
              </a:rPr>
              <a:t>There was shock around the overall bill impact, and the inflation was more significant than expected, though recognised as an unknown.</a:t>
            </a:r>
          </a:p>
        </p:txBody>
      </p:sp>
      <p:pic>
        <p:nvPicPr>
          <p:cNvPr id="3" name="Picture 2" descr="Our Company | Portsmouth Water">
            <a:extLst>
              <a:ext uri="{FF2B5EF4-FFF2-40B4-BE49-F238E27FC236}">
                <a16:creationId xmlns:a16="http://schemas.microsoft.com/office/drawing/2014/main" id="{959DD556-8EDB-BED5-75E7-3BDCE56BE8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luewave is Southern Water's innovation, research and development lab. Our  mission is to create value for our customers, communities and company by  exploring and introducing new ideas, technologies and ways of working.">
            <a:extLst>
              <a:ext uri="{FF2B5EF4-FFF2-40B4-BE49-F238E27FC236}">
                <a16:creationId xmlns:a16="http://schemas.microsoft.com/office/drawing/2014/main" id="{7E8C4479-F9FA-C883-0F60-4B811608766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76"/>
          <a:stretch/>
        </p:blipFill>
        <p:spPr bwMode="auto">
          <a:xfrm>
            <a:off x="847871" y="6264338"/>
            <a:ext cx="943142" cy="673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A8EFD63-6D40-9C04-37B9-857A8C82F0D2}"/>
              </a:ext>
            </a:extLst>
          </p:cNvPr>
          <p:cNvSpPr txBox="1"/>
          <p:nvPr/>
        </p:nvSpPr>
        <p:spPr>
          <a:xfrm>
            <a:off x="836139" y="598343"/>
            <a:ext cx="289766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Affordability of water &amp; sewerage bills up to 2029-30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(Total households)</a:t>
            </a:r>
          </a:p>
        </p:txBody>
      </p:sp>
      <p:pic>
        <p:nvPicPr>
          <p:cNvPr id="9" name="Picture 28" descr="receipt Icon 3570389">
            <a:extLst>
              <a:ext uri="{FF2B5EF4-FFF2-40B4-BE49-F238E27FC236}">
                <a16:creationId xmlns:a16="http://schemas.microsoft.com/office/drawing/2014/main" id="{A9E966C9-D4F1-D8C3-A4C8-F80B9675255B}"/>
              </a:ext>
            </a:extLst>
          </p:cNvPr>
          <p:cNvPicPr>
            <a:picLocks noChangeAspect="1" noChangeArrowheads="1"/>
          </p:cNvPicPr>
          <p:nvPr/>
        </p:nvPicPr>
        <p:blipFill>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398851" y="708924"/>
            <a:ext cx="437289" cy="437289"/>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Striped Right 9">
            <a:extLst>
              <a:ext uri="{FF2B5EF4-FFF2-40B4-BE49-F238E27FC236}">
                <a16:creationId xmlns:a16="http://schemas.microsoft.com/office/drawing/2014/main" id="{D1F30B8A-60E7-76FB-8ACA-EC9D8C7A2610}"/>
              </a:ext>
            </a:extLst>
          </p:cNvPr>
          <p:cNvSpPr/>
          <p:nvPr/>
        </p:nvSpPr>
        <p:spPr>
          <a:xfrm>
            <a:off x="160568" y="873318"/>
            <a:ext cx="393405" cy="306693"/>
          </a:xfrm>
          <a:prstGeom prst="stripedRightArrow">
            <a:avLst>
              <a:gd name="adj1" fmla="val 55343"/>
              <a:gd name="adj2" fmla="val 582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B20C5C14-B3AE-3653-2028-293CA6558459}"/>
              </a:ext>
            </a:extLst>
          </p:cNvPr>
          <p:cNvSpPr txBox="1"/>
          <p:nvPr/>
        </p:nvSpPr>
        <p:spPr>
          <a:xfrm>
            <a:off x="195049" y="5375263"/>
            <a:ext cx="3419523" cy="707886"/>
          </a:xfrm>
          <a:prstGeom prst="rect">
            <a:avLst/>
          </a:prstGeom>
          <a:solidFill>
            <a:schemeClr val="bg1"/>
          </a:solidFill>
          <a:ln>
            <a:solidFill>
              <a:schemeClr val="tx1">
                <a:lumMod val="65000"/>
                <a:lumOff val="35000"/>
              </a:schemeClr>
            </a:solidFill>
          </a:ln>
        </p:spPr>
        <p:txBody>
          <a:bodyPr wrap="square" rtlCol="0">
            <a:spAutoFit/>
          </a:bodyPr>
          <a:lstStyle/>
          <a:p>
            <a:pPr algn="ctr">
              <a:defRPr sz="1320" b="1" i="0" u="none" strike="noStrike" kern="1200" baseline="0">
                <a:solidFill>
                  <a:prstClr val="black"/>
                </a:solidFill>
                <a:latin typeface="Century Gothic" panose="020B0502020202020204" pitchFamily="34" charset="0"/>
                <a:ea typeface="+mn-ea"/>
                <a:cs typeface="+mn-cs"/>
              </a:defRPr>
            </a:pPr>
            <a:r>
              <a:rPr lang="en-GB" sz="1000" b="1" dirty="0">
                <a:latin typeface="Century Gothic" panose="020B0502020202020204" pitchFamily="34" charset="0"/>
              </a:rPr>
              <a:t>Q5 How easy or difficult do you think it would be for you to afford these water and sewerage bills?</a:t>
            </a:r>
          </a:p>
          <a:p>
            <a:pPr algn="ctr">
              <a:defRPr sz="1320" b="1" i="0" u="none" strike="noStrike" kern="1200" baseline="0">
                <a:solidFill>
                  <a:prstClr val="black"/>
                </a:solidFill>
                <a:latin typeface="Century Gothic" panose="020B0502020202020204" pitchFamily="34" charset="0"/>
                <a:ea typeface="+mn-ea"/>
                <a:cs typeface="+mn-cs"/>
              </a:defRPr>
            </a:pPr>
            <a:endParaRPr lang="en-GB" sz="1000" dirty="0"/>
          </a:p>
          <a:p>
            <a:r>
              <a:rPr lang="en-GB" sz="1000" b="1" dirty="0">
                <a:latin typeface="Century Gothic" panose="020B0502020202020204" pitchFamily="34" charset="0"/>
              </a:rPr>
              <a:t>Base</a:t>
            </a:r>
            <a:r>
              <a:rPr lang="en-GB" sz="1000" dirty="0">
                <a:latin typeface="Century Gothic" panose="020B0502020202020204" pitchFamily="34" charset="0"/>
              </a:rPr>
              <a:t> HOUSEHOLD bill payers (582) </a:t>
            </a:r>
          </a:p>
        </p:txBody>
      </p:sp>
      <p:grpSp>
        <p:nvGrpSpPr>
          <p:cNvPr id="17" name="Group 16">
            <a:extLst>
              <a:ext uri="{FF2B5EF4-FFF2-40B4-BE49-F238E27FC236}">
                <a16:creationId xmlns:a16="http://schemas.microsoft.com/office/drawing/2014/main" id="{FD417A7A-9AF7-F314-095A-A9538FB24571}"/>
              </a:ext>
            </a:extLst>
          </p:cNvPr>
          <p:cNvGrpSpPr/>
          <p:nvPr/>
        </p:nvGrpSpPr>
        <p:grpSpPr>
          <a:xfrm>
            <a:off x="4124823" y="659673"/>
            <a:ext cx="502376" cy="502376"/>
            <a:chOff x="3568766" y="643246"/>
            <a:chExt cx="502376" cy="502376"/>
          </a:xfrm>
        </p:grpSpPr>
        <p:sp>
          <p:nvSpPr>
            <p:cNvPr id="24" name="Oval 23">
              <a:extLst>
                <a:ext uri="{FF2B5EF4-FFF2-40B4-BE49-F238E27FC236}">
                  <a16:creationId xmlns:a16="http://schemas.microsoft.com/office/drawing/2014/main" id="{EDC683F0-E258-3BF6-2B2C-1F7B4DC4BC45}"/>
                </a:ext>
              </a:extLst>
            </p:cNvPr>
            <p:cNvSpPr/>
            <p:nvPr/>
          </p:nvSpPr>
          <p:spPr>
            <a:xfrm>
              <a:off x="3568766" y="643246"/>
              <a:ext cx="502376" cy="502376"/>
            </a:xfrm>
            <a:prstGeom prst="ellipse">
              <a:avLst/>
            </a:prstGeom>
            <a:solidFill>
              <a:sysClr val="window" lastClr="FFFFFF"/>
            </a:solidFill>
            <a:ln w="1905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5" name="Graphic 24" descr="Meeting with solid fill">
              <a:extLst>
                <a:ext uri="{FF2B5EF4-FFF2-40B4-BE49-F238E27FC236}">
                  <a16:creationId xmlns:a16="http://schemas.microsoft.com/office/drawing/2014/main" id="{2A48CED0-7A6A-9667-ED53-A81A36460EB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13010" y="669340"/>
              <a:ext cx="426832" cy="426832"/>
            </a:xfrm>
            <a:prstGeom prst="rect">
              <a:avLst/>
            </a:prstGeom>
          </p:spPr>
        </p:pic>
      </p:grpSp>
      <p:sp>
        <p:nvSpPr>
          <p:cNvPr id="26" name="TextBox 25">
            <a:extLst>
              <a:ext uri="{FF2B5EF4-FFF2-40B4-BE49-F238E27FC236}">
                <a16:creationId xmlns:a16="http://schemas.microsoft.com/office/drawing/2014/main" id="{85CE9343-327F-5A36-3B8B-C520F0985F62}"/>
              </a:ext>
            </a:extLst>
          </p:cNvPr>
          <p:cNvSpPr txBox="1"/>
          <p:nvPr/>
        </p:nvSpPr>
        <p:spPr>
          <a:xfrm>
            <a:off x="4700312" y="756794"/>
            <a:ext cx="2324432" cy="307777"/>
          </a:xfrm>
          <a:prstGeom prst="rect">
            <a:avLst/>
          </a:prstGeom>
          <a:noFill/>
        </p:spPr>
        <p:txBody>
          <a:bodyPr wrap="square">
            <a:spAutoFit/>
          </a:bodyPr>
          <a:lstStyle/>
          <a:p>
            <a:pPr>
              <a:defRPr/>
            </a:pPr>
            <a:r>
              <a:rPr lang="en-GB" sz="1400" b="1" dirty="0">
                <a:solidFill>
                  <a:srgbClr val="000000"/>
                </a:solidFill>
                <a:latin typeface="Century Gothic" panose="020B0502020202020204" pitchFamily="34" charset="0"/>
              </a:rPr>
              <a:t>Qualitative insights</a:t>
            </a:r>
            <a:endParaRPr lang="en-US" sz="1400" b="1" i="1" dirty="0">
              <a:solidFill>
                <a:srgbClr val="000000"/>
              </a:solidFill>
              <a:latin typeface="Century Gothic" panose="020B0502020202020204" pitchFamily="34" charset="0"/>
            </a:endParaRPr>
          </a:p>
        </p:txBody>
      </p:sp>
      <p:sp>
        <p:nvSpPr>
          <p:cNvPr id="32" name="Speech Bubble: Rectangle with Corners Rounded 31">
            <a:extLst>
              <a:ext uri="{FF2B5EF4-FFF2-40B4-BE49-F238E27FC236}">
                <a16:creationId xmlns:a16="http://schemas.microsoft.com/office/drawing/2014/main" id="{B5C3B734-ED1A-57FB-6182-34FE8066DBCB}"/>
              </a:ext>
            </a:extLst>
          </p:cNvPr>
          <p:cNvSpPr/>
          <p:nvPr/>
        </p:nvSpPr>
        <p:spPr>
          <a:xfrm>
            <a:off x="4844104" y="3566672"/>
            <a:ext cx="1772167" cy="1538514"/>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“This is scary especially when people are struggling and there are mental health challenges”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sp>
        <p:nvSpPr>
          <p:cNvPr id="34" name="Speech Bubble: Rectangle with Corners Rounded 33">
            <a:extLst>
              <a:ext uri="{FF2B5EF4-FFF2-40B4-BE49-F238E27FC236}">
                <a16:creationId xmlns:a16="http://schemas.microsoft.com/office/drawing/2014/main" id="{F1706C4F-D2D6-347C-8341-55FDC867796F}"/>
              </a:ext>
            </a:extLst>
          </p:cNvPr>
          <p:cNvSpPr/>
          <p:nvPr/>
        </p:nvSpPr>
        <p:spPr>
          <a:xfrm>
            <a:off x="9420000" y="4032162"/>
            <a:ext cx="1936188" cy="607534"/>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“Inflation could come down. Pigs might fly!”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sp>
        <p:nvSpPr>
          <p:cNvPr id="36" name="Speech Bubble: Rectangle with Corners Rounded 35">
            <a:extLst>
              <a:ext uri="{FF2B5EF4-FFF2-40B4-BE49-F238E27FC236}">
                <a16:creationId xmlns:a16="http://schemas.microsoft.com/office/drawing/2014/main" id="{91BACBB3-3871-CA8D-5597-8D7295F9D03F}"/>
              </a:ext>
            </a:extLst>
          </p:cNvPr>
          <p:cNvSpPr/>
          <p:nvPr/>
        </p:nvSpPr>
        <p:spPr>
          <a:xfrm>
            <a:off x="7035330" y="3952435"/>
            <a:ext cx="1965611" cy="766988"/>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“This is too much, we can’t afford it. It will put people in poverty”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graphicFrame>
        <p:nvGraphicFramePr>
          <p:cNvPr id="2" name="Chart 1">
            <a:extLst>
              <a:ext uri="{FF2B5EF4-FFF2-40B4-BE49-F238E27FC236}">
                <a16:creationId xmlns:a16="http://schemas.microsoft.com/office/drawing/2014/main" id="{A628070E-C353-7A82-1816-BE5DCAFEEABF}"/>
              </a:ext>
            </a:extLst>
          </p:cNvPr>
          <p:cNvGraphicFramePr/>
          <p:nvPr>
            <p:extLst>
              <p:ext uri="{D42A27DB-BD31-4B8C-83A1-F6EECF244321}">
                <p14:modId xmlns:p14="http://schemas.microsoft.com/office/powerpoint/2010/main" val="436993193"/>
              </p:ext>
            </p:extLst>
          </p:nvPr>
        </p:nvGraphicFramePr>
        <p:xfrm>
          <a:off x="127802" y="1547475"/>
          <a:ext cx="3507672" cy="374748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 name="Table 9">
            <a:extLst>
              <a:ext uri="{FF2B5EF4-FFF2-40B4-BE49-F238E27FC236}">
                <a16:creationId xmlns:a16="http://schemas.microsoft.com/office/drawing/2014/main" id="{4383DE74-E603-F5B6-3566-E75560E4158F}"/>
              </a:ext>
            </a:extLst>
          </p:cNvPr>
          <p:cNvGraphicFramePr>
            <a:graphicFrameLocks noGrp="1"/>
          </p:cNvGraphicFramePr>
          <p:nvPr>
            <p:extLst>
              <p:ext uri="{D42A27DB-BD31-4B8C-83A1-F6EECF244321}">
                <p14:modId xmlns:p14="http://schemas.microsoft.com/office/powerpoint/2010/main" val="138619325"/>
              </p:ext>
            </p:extLst>
          </p:nvPr>
        </p:nvGraphicFramePr>
        <p:xfrm>
          <a:off x="127800" y="1553637"/>
          <a:ext cx="3393277" cy="609600"/>
        </p:xfrm>
        <a:graphic>
          <a:graphicData uri="http://schemas.openxmlformats.org/drawingml/2006/table">
            <a:tbl>
              <a:tblPr firstRow="1" bandRow="1">
                <a:tableStyleId>{5C22544A-7EE6-4342-B048-85BDC9FD1C3A}</a:tableStyleId>
              </a:tblPr>
              <a:tblGrid>
                <a:gridCol w="2224319">
                  <a:extLst>
                    <a:ext uri="{9D8B030D-6E8A-4147-A177-3AD203B41FA5}">
                      <a16:colId xmlns:a16="http://schemas.microsoft.com/office/drawing/2014/main" val="1695420756"/>
                    </a:ext>
                  </a:extLst>
                </a:gridCol>
                <a:gridCol w="1168958">
                  <a:extLst>
                    <a:ext uri="{9D8B030D-6E8A-4147-A177-3AD203B41FA5}">
                      <a16:colId xmlns:a16="http://schemas.microsoft.com/office/drawing/2014/main" val="410541133"/>
                    </a:ext>
                  </a:extLst>
                </a:gridCol>
              </a:tblGrid>
              <a:tr h="250695">
                <a:tc>
                  <a:txBody>
                    <a:bodyPr/>
                    <a:lstStyle/>
                    <a:p>
                      <a:r>
                        <a:rPr lang="en-GB" sz="1400" b="1" dirty="0">
                          <a:solidFill>
                            <a:schemeClr val="tx1">
                              <a:lumMod val="85000"/>
                              <a:lumOff val="15000"/>
                            </a:schemeClr>
                          </a:solidFill>
                          <a:latin typeface="Century Gothic" panose="020B0502020202020204" pitchFamily="34" charset="0"/>
                        </a:rPr>
                        <a:t>Easy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14%</a:t>
                      </a:r>
                    </a:p>
                  </a:txBody>
                  <a:tcPr marL="7620" marR="7620" marT="7620" marB="0" anchor="ctr">
                    <a:solidFill>
                      <a:srgbClr val="CAD1D2"/>
                    </a:solidFill>
                  </a:tcPr>
                </a:tc>
                <a:extLst>
                  <a:ext uri="{0D108BD9-81ED-4DB2-BD59-A6C34878D82A}">
                    <a16:rowId xmlns:a16="http://schemas.microsoft.com/office/drawing/2014/main" val="3101056930"/>
                  </a:ext>
                </a:extLst>
              </a:tr>
              <a:tr h="250695">
                <a:tc>
                  <a:txBody>
                    <a:bodyPr/>
                    <a:lstStyle/>
                    <a:p>
                      <a:r>
                        <a:rPr lang="en-GB" sz="1400" b="1" dirty="0">
                          <a:solidFill>
                            <a:schemeClr val="tx1">
                              <a:lumMod val="85000"/>
                              <a:lumOff val="15000"/>
                            </a:schemeClr>
                          </a:solidFill>
                          <a:latin typeface="Century Gothic" panose="020B0502020202020204" pitchFamily="34" charset="0"/>
                        </a:rPr>
                        <a:t>Difficult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47%</a:t>
                      </a:r>
                    </a:p>
                  </a:txBody>
                  <a:tcPr marL="7620" marR="7620" marT="7620" marB="0" anchor="ctr">
                    <a:solidFill>
                      <a:schemeClr val="accent6">
                        <a:lumMod val="40000"/>
                        <a:lumOff val="60000"/>
                      </a:schemeClr>
                    </a:solidFill>
                  </a:tcPr>
                </a:tc>
                <a:extLst>
                  <a:ext uri="{0D108BD9-81ED-4DB2-BD59-A6C34878D82A}">
                    <a16:rowId xmlns:a16="http://schemas.microsoft.com/office/drawing/2014/main" val="3277281587"/>
                  </a:ext>
                </a:extLst>
              </a:tr>
            </a:tbl>
          </a:graphicData>
        </a:graphic>
      </p:graphicFrame>
    </p:spTree>
    <p:extLst>
      <p:ext uri="{BB962C8B-B14F-4D97-AF65-F5344CB8AC3E}">
        <p14:creationId xmlns:p14="http://schemas.microsoft.com/office/powerpoint/2010/main" val="23982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EEDB506-1C7D-E144-74C0-1265170387F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8344" r="28344"/>
          <a:stretch>
            <a:fillRect/>
          </a:stretch>
        </p:blipFill>
        <p:spPr/>
      </p:pic>
      <p:sp>
        <p:nvSpPr>
          <p:cNvPr id="23" name="Rectangle 22">
            <a:extLst>
              <a:ext uri="{FF2B5EF4-FFF2-40B4-BE49-F238E27FC236}">
                <a16:creationId xmlns:a16="http://schemas.microsoft.com/office/drawing/2014/main" id="{591D7433-799B-E30C-72C9-AAE2506BE07A}"/>
              </a:ext>
            </a:extLst>
          </p:cNvPr>
          <p:cNvSpPr/>
          <p:nvPr/>
        </p:nvSpPr>
        <p:spPr>
          <a:xfrm>
            <a:off x="8067999" y="515003"/>
            <a:ext cx="4125912" cy="6342995"/>
          </a:xfrm>
          <a:prstGeom prst="rect">
            <a:avLst/>
          </a:prstGeom>
          <a:solidFill>
            <a:srgbClr val="373545">
              <a:alpha val="3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489F73DA-E8A8-CCBA-F296-1D866DD8AA7E}"/>
              </a:ext>
            </a:extLst>
          </p:cNvPr>
          <p:cNvSpPr/>
          <p:nvPr/>
        </p:nvSpPr>
        <p:spPr>
          <a:xfrm>
            <a:off x="-9131" y="1378221"/>
            <a:ext cx="12201130" cy="36702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lide Number Placeholder 3">
            <a:extLst>
              <a:ext uri="{FF2B5EF4-FFF2-40B4-BE49-F238E27FC236}">
                <a16:creationId xmlns:a16="http://schemas.microsoft.com/office/drawing/2014/main" id="{8AF68065-5332-48C5-32F4-6D626E6138D0}"/>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425B2B8F-B213-F2F5-225C-86C52466D90F}"/>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sz="2000" b="1" i="0" kern="0" dirty="0">
                <a:solidFill>
                  <a:prstClr val="white"/>
                </a:solidFill>
                <a:latin typeface="Century Gothic" panose="020B0502020202020204" pitchFamily="34" charset="0"/>
              </a:rPr>
              <a:t>Content </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26AB84D-710D-1FAB-8F8A-4748D4CDAD14}"/>
              </a:ext>
            </a:extLst>
          </p:cNvPr>
          <p:cNvSpPr>
            <a:spLocks noGrp="1"/>
          </p:cNvSpPr>
          <p:nvPr>
            <p:ph type="body" sz="quarter" idx="14"/>
          </p:nvPr>
        </p:nvSpPr>
        <p:spPr/>
        <p:txBody>
          <a:bodyPr/>
          <a:lstStyle/>
          <a:p>
            <a:r>
              <a:rPr kumimoji="0" lang="en-US" altLang="en-US" sz="1100" b="0" i="0" u="none" strike="noStrike" cap="none" normalizeH="0" baseline="0" dirty="0">
                <a:ln>
                  <a:noFill/>
                </a:ln>
                <a:solidFill>
                  <a:schemeClr val="bg1"/>
                </a:solidFill>
                <a:effectLst/>
                <a:latin typeface="Century Gothic" panose="020B0502020202020204" pitchFamily="34" charset="0"/>
              </a:rPr>
              <a:t>Photo by </a:t>
            </a:r>
            <a:r>
              <a:rPr kumimoji="0" lang="en-US" altLang="en-US" sz="1100" b="0" i="0" u="none" strike="noStrike" cap="none" normalizeH="0" baseline="0" dirty="0">
                <a:ln>
                  <a:noFill/>
                </a:ln>
                <a:solidFill>
                  <a:schemeClr val="bg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CDC</a:t>
            </a:r>
            <a:r>
              <a:rPr kumimoji="0" lang="en-US" altLang="en-US" sz="1100" b="0" i="0" u="none" strike="noStrike" cap="none" normalizeH="0" baseline="0" dirty="0">
                <a:ln>
                  <a:noFill/>
                </a:ln>
                <a:solidFill>
                  <a:schemeClr val="bg1"/>
                </a:solidFill>
                <a:effectLst/>
                <a:latin typeface="Century Gothic" panose="020B0502020202020204" pitchFamily="34" charset="0"/>
              </a:rPr>
              <a:t> on </a:t>
            </a:r>
            <a:r>
              <a:rPr kumimoji="0" lang="en-US" altLang="en-US" sz="1100" b="0" i="0" u="none" strike="noStrike" cap="none" normalizeH="0" baseline="0" dirty="0">
                <a:ln>
                  <a:noFill/>
                </a:ln>
                <a:solidFill>
                  <a:schemeClr val="bg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Unsplash</a:t>
            </a:r>
            <a:endParaRPr kumimoji="0" lang="en-US" altLang="en-US" sz="1050" b="0" i="0" u="none" strike="noStrike" cap="none" normalizeH="0" baseline="0" dirty="0">
              <a:ln>
                <a:noFill/>
              </a:ln>
              <a:solidFill>
                <a:schemeClr val="bg1"/>
              </a:solidFill>
              <a:effectLst/>
              <a:latin typeface="Century Gothic" panose="020B0502020202020204" pitchFamily="34" charset="0"/>
            </a:endParaRPr>
          </a:p>
          <a:p>
            <a:endParaRPr lang="en-GB" dirty="0"/>
          </a:p>
        </p:txBody>
      </p:sp>
      <p:sp>
        <p:nvSpPr>
          <p:cNvPr id="14" name="Text Placeholder 8">
            <a:extLst>
              <a:ext uri="{FF2B5EF4-FFF2-40B4-BE49-F238E27FC236}">
                <a16:creationId xmlns:a16="http://schemas.microsoft.com/office/drawing/2014/main" id="{A8F12E5E-B64A-5D59-9A0D-671E1A84853F}"/>
              </a:ext>
            </a:extLst>
          </p:cNvPr>
          <p:cNvSpPr txBox="1">
            <a:spLocks/>
          </p:cNvSpPr>
          <p:nvPr/>
        </p:nvSpPr>
        <p:spPr>
          <a:xfrm>
            <a:off x="513116" y="5096985"/>
            <a:ext cx="731692" cy="614349"/>
          </a:xfrm>
          <a:prstGeom prst="rect">
            <a:avLst/>
          </a:prstGeom>
          <a:solidFill>
            <a:srgbClr val="4BACC6">
              <a:lumMod val="40000"/>
              <a:lumOff val="6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6</a:t>
            </a:r>
          </a:p>
        </p:txBody>
      </p:sp>
      <p:sp>
        <p:nvSpPr>
          <p:cNvPr id="15" name="Text Placeholder 8">
            <a:extLst>
              <a:ext uri="{FF2B5EF4-FFF2-40B4-BE49-F238E27FC236}">
                <a16:creationId xmlns:a16="http://schemas.microsoft.com/office/drawing/2014/main" id="{F27E3B9B-77CC-80DD-FE0E-F35A0425B0C6}"/>
              </a:ext>
            </a:extLst>
          </p:cNvPr>
          <p:cNvSpPr txBox="1">
            <a:spLocks/>
          </p:cNvSpPr>
          <p:nvPr/>
        </p:nvSpPr>
        <p:spPr>
          <a:xfrm>
            <a:off x="492629" y="3520926"/>
            <a:ext cx="731692" cy="630159"/>
          </a:xfrm>
          <a:prstGeom prst="rect">
            <a:avLst/>
          </a:prstGeom>
          <a:solidFill>
            <a:srgbClr val="4BACC6"/>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4</a:t>
            </a:r>
          </a:p>
        </p:txBody>
      </p:sp>
      <p:sp>
        <p:nvSpPr>
          <p:cNvPr id="16" name="Text Placeholder 8">
            <a:extLst>
              <a:ext uri="{FF2B5EF4-FFF2-40B4-BE49-F238E27FC236}">
                <a16:creationId xmlns:a16="http://schemas.microsoft.com/office/drawing/2014/main" id="{3B28C1C0-7DF5-6D12-9244-90C883D0B786}"/>
              </a:ext>
            </a:extLst>
          </p:cNvPr>
          <p:cNvSpPr txBox="1">
            <a:spLocks/>
          </p:cNvSpPr>
          <p:nvPr/>
        </p:nvSpPr>
        <p:spPr>
          <a:xfrm>
            <a:off x="492629" y="4311275"/>
            <a:ext cx="731692" cy="618499"/>
          </a:xfrm>
          <a:prstGeom prst="rect">
            <a:avLst/>
          </a:prstGeom>
          <a:solidFill>
            <a:srgbClr val="4BACC6">
              <a:lumMod val="60000"/>
              <a:lumOff val="4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a:t>
            </a:r>
          </a:p>
        </p:txBody>
      </p:sp>
      <p:sp>
        <p:nvSpPr>
          <p:cNvPr id="18" name="Text Placeholder 8">
            <a:extLst>
              <a:ext uri="{FF2B5EF4-FFF2-40B4-BE49-F238E27FC236}">
                <a16:creationId xmlns:a16="http://schemas.microsoft.com/office/drawing/2014/main" id="{8DD20397-742A-E5EE-609E-569FEA8F470C}"/>
              </a:ext>
            </a:extLst>
          </p:cNvPr>
          <p:cNvSpPr txBox="1">
            <a:spLocks/>
          </p:cNvSpPr>
          <p:nvPr/>
        </p:nvSpPr>
        <p:spPr>
          <a:xfrm>
            <a:off x="492629" y="1142248"/>
            <a:ext cx="731692" cy="630159"/>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Text Placeholder 8">
            <a:extLst>
              <a:ext uri="{FF2B5EF4-FFF2-40B4-BE49-F238E27FC236}">
                <a16:creationId xmlns:a16="http://schemas.microsoft.com/office/drawing/2014/main" id="{BC5531EC-8D8F-D82B-FC63-770F6CCA4BD1}"/>
              </a:ext>
            </a:extLst>
          </p:cNvPr>
          <p:cNvSpPr txBox="1">
            <a:spLocks/>
          </p:cNvSpPr>
          <p:nvPr/>
        </p:nvSpPr>
        <p:spPr>
          <a:xfrm>
            <a:off x="492629" y="2727570"/>
            <a:ext cx="731692" cy="630159"/>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Text Placeholder 8">
            <a:extLst>
              <a:ext uri="{FF2B5EF4-FFF2-40B4-BE49-F238E27FC236}">
                <a16:creationId xmlns:a16="http://schemas.microsoft.com/office/drawing/2014/main" id="{A90247EB-ECEC-2019-908A-17BA0DD24683}"/>
              </a:ext>
            </a:extLst>
          </p:cNvPr>
          <p:cNvSpPr txBox="1">
            <a:spLocks/>
          </p:cNvSpPr>
          <p:nvPr/>
        </p:nvSpPr>
        <p:spPr>
          <a:xfrm>
            <a:off x="492629" y="1934909"/>
            <a:ext cx="731692" cy="630159"/>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21" name="Table 7">
            <a:extLst>
              <a:ext uri="{FF2B5EF4-FFF2-40B4-BE49-F238E27FC236}">
                <a16:creationId xmlns:a16="http://schemas.microsoft.com/office/drawing/2014/main" id="{D3DB5EE5-2FC5-5F06-B7D1-629BF0858323}"/>
              </a:ext>
            </a:extLst>
          </p:cNvPr>
          <p:cNvGraphicFramePr>
            <a:graphicFrameLocks noGrp="1"/>
          </p:cNvGraphicFramePr>
          <p:nvPr>
            <p:extLst>
              <p:ext uri="{D42A27DB-BD31-4B8C-83A1-F6EECF244321}">
                <p14:modId xmlns:p14="http://schemas.microsoft.com/office/powerpoint/2010/main" val="664234380"/>
              </p:ext>
            </p:extLst>
          </p:nvPr>
        </p:nvGraphicFramePr>
        <p:xfrm>
          <a:off x="1393569" y="1061409"/>
          <a:ext cx="5048795" cy="4735182"/>
        </p:xfrm>
        <a:graphic>
          <a:graphicData uri="http://schemas.openxmlformats.org/drawingml/2006/table">
            <a:tbl>
              <a:tblPr firstRow="1" bandRow="1"/>
              <a:tblGrid>
                <a:gridCol w="5048795">
                  <a:extLst>
                    <a:ext uri="{9D8B030D-6E8A-4147-A177-3AD203B41FA5}">
                      <a16:colId xmlns:a16="http://schemas.microsoft.com/office/drawing/2014/main" val="2804676622"/>
                    </a:ext>
                  </a:extLst>
                </a:gridCol>
              </a:tblGrid>
              <a:tr h="7891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GB" b="1" dirty="0">
                          <a:solidFill>
                            <a:schemeClr val="tx1"/>
                          </a:solidFill>
                          <a:latin typeface="Century Gothic" panose="020B0502020202020204" pitchFamily="34" charset="0"/>
                        </a:rPr>
                        <a:t>Method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r h="7891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b="1" dirty="0">
                          <a:solidFill>
                            <a:schemeClr val="tx1"/>
                          </a:solidFill>
                          <a:latin typeface="Century Gothic" panose="020B0502020202020204" pitchFamily="34" charset="0"/>
                        </a:rPr>
                        <a:t>Context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7251555"/>
                  </a:ext>
                </a:extLst>
              </a:tr>
              <a:tr h="7891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b="1" dirty="0">
                          <a:solidFill>
                            <a:schemeClr val="tx1"/>
                          </a:solidFill>
                          <a:latin typeface="Century Gothic" panose="020B0502020202020204" pitchFamily="34" charset="0"/>
                        </a:rPr>
                        <a:t>Future bill affordability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2597539"/>
                  </a:ext>
                </a:extLst>
              </a:tr>
              <a:tr h="7891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b="1" dirty="0">
                          <a:solidFill>
                            <a:schemeClr val="tx1"/>
                          </a:solidFill>
                          <a:latin typeface="Century Gothic" panose="020B0502020202020204" pitchFamily="34" charset="0"/>
                        </a:rPr>
                        <a:t>Business plan components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2251129"/>
                  </a:ext>
                </a:extLst>
              </a:tr>
              <a:tr h="7891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b="1" dirty="0">
                          <a:solidFill>
                            <a:schemeClr val="tx1"/>
                          </a:solidFill>
                          <a:latin typeface="Century Gothic" panose="020B0502020202020204" pitchFamily="34" charset="0"/>
                        </a:rPr>
                        <a:t>Acceptability of proposed plans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1629099"/>
                  </a:ext>
                </a:extLst>
              </a:tr>
              <a:tr h="7891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b="1" dirty="0">
                          <a:solidFill>
                            <a:schemeClr val="tx1"/>
                          </a:solidFill>
                          <a:latin typeface="Century Gothic" panose="020B0502020202020204" pitchFamily="34" charset="0"/>
                        </a:rPr>
                        <a:t>Summary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2808909"/>
                  </a:ext>
                </a:extLst>
              </a:tr>
            </a:tbl>
          </a:graphicData>
        </a:graphic>
      </p:graphicFrame>
    </p:spTree>
    <p:extLst>
      <p:ext uri="{BB962C8B-B14F-4D97-AF65-F5344CB8AC3E}">
        <p14:creationId xmlns:p14="http://schemas.microsoft.com/office/powerpoint/2010/main" val="881028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How would customers pay for increased water bills between 2025 and 2030</a:t>
            </a:r>
            <a:endParaRPr lang="en-GB" sz="2000" b="1" i="0" dirty="0">
              <a:solidFill>
                <a:prstClr val="white"/>
              </a:solidFill>
              <a:latin typeface="Century Gothic" panose="020B0502020202020204" pitchFamily="34" charset="0"/>
            </a:endParaRPr>
          </a:p>
        </p:txBody>
      </p:sp>
      <p:sp>
        <p:nvSpPr>
          <p:cNvPr id="16" name="TextBox 15">
            <a:extLst>
              <a:ext uri="{FF2B5EF4-FFF2-40B4-BE49-F238E27FC236}">
                <a16:creationId xmlns:a16="http://schemas.microsoft.com/office/drawing/2014/main" id="{8F9253A8-E9B5-4F6D-B1F2-CB539B114DF3}"/>
              </a:ext>
            </a:extLst>
          </p:cNvPr>
          <p:cNvSpPr txBox="1"/>
          <p:nvPr/>
        </p:nvSpPr>
        <p:spPr>
          <a:xfrm>
            <a:off x="4408" y="500076"/>
            <a:ext cx="12187592" cy="52322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entury Gothic" panose="020B0502020202020204" pitchFamily="34" charset="0"/>
              </a:rPr>
              <a:t>The most widespread way of paying higher bills is to reduce discretionary spend, but many would need to limit spend on day-to-day essentials like food, gas and water. Those struggling financially more likely to cut back on essentials, as well as using credit and asking family.</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E7D1884-D877-4F2F-B554-64C5C2207D3B}"/>
              </a:ext>
            </a:extLst>
          </p:cNvPr>
          <p:cNvSpPr txBox="1"/>
          <p:nvPr/>
        </p:nvSpPr>
        <p:spPr>
          <a:xfrm>
            <a:off x="95727" y="1199081"/>
            <a:ext cx="11294518" cy="523220"/>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Which of the following would you need to do to pay for the water bill increases between 2025 and 2030?</a:t>
            </a:r>
          </a:p>
          <a:p>
            <a:pPr>
              <a:defRPr sz="1320" b="1" i="0" u="none" strike="noStrike" kern="1200" baseline="0">
                <a:solidFill>
                  <a:prstClr val="black"/>
                </a:solidFill>
                <a:latin typeface="Century Gothic" panose="020B0502020202020204" pitchFamily="34" charset="0"/>
                <a:ea typeface="+mn-ea"/>
                <a:cs typeface="+mn-cs"/>
              </a:defRPr>
            </a:pPr>
            <a:r>
              <a:rPr lang="en-GB" sz="1400" dirty="0">
                <a:solidFill>
                  <a:srgbClr val="595959"/>
                </a:solidFill>
                <a:latin typeface="Century Gothic" panose="020B0502020202020204" pitchFamily="34" charset="0"/>
              </a:rPr>
              <a:t>(Household customers who would not find it easy to pay the proposed water and sewerage bills)</a:t>
            </a: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3" name="TextBox 2">
            <a:extLst>
              <a:ext uri="{FF2B5EF4-FFF2-40B4-BE49-F238E27FC236}">
                <a16:creationId xmlns:a16="http://schemas.microsoft.com/office/drawing/2014/main" id="{4DDC7017-D16B-1571-DD02-9137D4556696}"/>
              </a:ext>
            </a:extLst>
          </p:cNvPr>
          <p:cNvSpPr txBox="1"/>
          <p:nvPr/>
        </p:nvSpPr>
        <p:spPr>
          <a:xfrm>
            <a:off x="1833692" y="6347038"/>
            <a:ext cx="10358308" cy="553998"/>
          </a:xfrm>
          <a:prstGeom prst="rect">
            <a:avLst/>
          </a:prstGeom>
          <a:noFill/>
          <a:ln>
            <a:noFill/>
          </a:ln>
        </p:spPr>
        <p:txBody>
          <a:bodyPr wrap="square" rtlCol="0">
            <a:spAutoFit/>
          </a:bodyPr>
          <a:lstStyle/>
          <a:p>
            <a:r>
              <a:rPr lang="en-GB" sz="1000" b="1" dirty="0">
                <a:latin typeface="Century Gothic" panose="020B0502020202020204" pitchFamily="34" charset="0"/>
              </a:rPr>
              <a:t>Q6.</a:t>
            </a:r>
            <a:r>
              <a:rPr lang="en-GB" sz="1000" dirty="0">
                <a:latin typeface="Century Gothic" panose="020B0502020202020204" pitchFamily="34" charset="0"/>
              </a:rPr>
              <a:t> Which of the following do you think you would need to do to pay for the increase in your water bills between 2025 and 2030? </a:t>
            </a:r>
          </a:p>
          <a:p>
            <a:r>
              <a:rPr lang="en-GB" sz="1000" b="1" dirty="0">
                <a:latin typeface="Century Gothic" panose="020B0502020202020204" pitchFamily="34" charset="0"/>
              </a:rPr>
              <a:t>Base: </a:t>
            </a:r>
            <a:r>
              <a:rPr lang="en-GB" sz="1000" dirty="0">
                <a:latin typeface="Century Gothic" panose="020B0502020202020204" pitchFamily="34" charset="0"/>
              </a:rPr>
              <a:t>All household customers who do not think it is easy to afford the proposed water and sewerage bills (</a:t>
            </a:r>
            <a:r>
              <a:rPr lang="en-GB" sz="1000" b="1" dirty="0">
                <a:latin typeface="Century Gothic" panose="020B0502020202020204" pitchFamily="34" charset="0"/>
              </a:rPr>
              <a:t>478</a:t>
            </a:r>
            <a:r>
              <a:rPr lang="en-GB" sz="1000" dirty="0">
                <a:latin typeface="Century Gothic" panose="020B0502020202020204" pitchFamily="34" charset="0"/>
              </a:rPr>
              <a:t>)</a:t>
            </a:r>
          </a:p>
          <a:p>
            <a:r>
              <a:rPr lang="en-GB" sz="1000" b="1" dirty="0">
                <a:latin typeface="Century Gothic" panose="020B0502020202020204" pitchFamily="34" charset="0"/>
              </a:rPr>
              <a:t>WEIGHTED % FIGURES ARE DISPLAYED and UNWEIGHTED BASE SIZES</a:t>
            </a:r>
          </a:p>
        </p:txBody>
      </p:sp>
      <p:graphicFrame>
        <p:nvGraphicFramePr>
          <p:cNvPr id="2" name="Content Placeholder 14">
            <a:extLst>
              <a:ext uri="{FF2B5EF4-FFF2-40B4-BE49-F238E27FC236}">
                <a16:creationId xmlns:a16="http://schemas.microsoft.com/office/drawing/2014/main" id="{CD6A0C55-8446-01C0-AD11-785AFEE6E82E}"/>
              </a:ext>
            </a:extLst>
          </p:cNvPr>
          <p:cNvGraphicFramePr>
            <a:graphicFrameLocks/>
          </p:cNvGraphicFramePr>
          <p:nvPr/>
        </p:nvGraphicFramePr>
        <p:xfrm>
          <a:off x="202441" y="2096608"/>
          <a:ext cx="11872290" cy="4254502"/>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a:extLst>
              <a:ext uri="{FF2B5EF4-FFF2-40B4-BE49-F238E27FC236}">
                <a16:creationId xmlns:a16="http://schemas.microsoft.com/office/drawing/2014/main" id="{55C9CB32-82BC-C1F2-CEEF-642D96DD3C47}"/>
              </a:ext>
            </a:extLst>
          </p:cNvPr>
          <p:cNvPicPr>
            <a:picLocks noChangeAspect="1"/>
          </p:cNvPicPr>
          <p:nvPr/>
        </p:nvPicPr>
        <p:blipFill>
          <a:blip r:embed="rId5"/>
          <a:stretch>
            <a:fillRect/>
          </a:stretch>
        </p:blipFill>
        <p:spPr>
          <a:xfrm>
            <a:off x="784319" y="6455175"/>
            <a:ext cx="688507" cy="339586"/>
          </a:xfrm>
          <a:prstGeom prst="rect">
            <a:avLst/>
          </a:prstGeom>
        </p:spPr>
      </p:pic>
      <p:sp>
        <p:nvSpPr>
          <p:cNvPr id="6" name="Rectangle 5">
            <a:extLst>
              <a:ext uri="{FF2B5EF4-FFF2-40B4-BE49-F238E27FC236}">
                <a16:creationId xmlns:a16="http://schemas.microsoft.com/office/drawing/2014/main" id="{9006268F-B134-102F-B2B3-8DE74DB8702F}"/>
              </a:ext>
            </a:extLst>
          </p:cNvPr>
          <p:cNvSpPr/>
          <p:nvPr/>
        </p:nvSpPr>
        <p:spPr>
          <a:xfrm>
            <a:off x="1343379" y="2088573"/>
            <a:ext cx="948267" cy="2325383"/>
          </a:xfrm>
          <a:prstGeom prst="rect">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E5AB8E7-4A3D-BD70-9B25-0CD3190A296C}"/>
              </a:ext>
            </a:extLst>
          </p:cNvPr>
          <p:cNvSpPr/>
          <p:nvPr/>
        </p:nvSpPr>
        <p:spPr>
          <a:xfrm>
            <a:off x="8890003" y="2102080"/>
            <a:ext cx="2037641" cy="2325383"/>
          </a:xfrm>
          <a:prstGeom prst="rect">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426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Preferred phasing of water bill increase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8F9253A8-E9B5-4F6D-B1F2-CB539B114DF3}"/>
              </a:ext>
            </a:extLst>
          </p:cNvPr>
          <p:cNvSpPr txBox="1"/>
          <p:nvPr/>
        </p:nvSpPr>
        <p:spPr>
          <a:xfrm>
            <a:off x="4408" y="500076"/>
            <a:ext cx="12187592" cy="307777"/>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There is a preference for the bill increasing sooner rather than later, though four in ten give no opinion either way.</a:t>
            </a: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E7D1884-D877-4F2F-B554-64C5C2207D3B}"/>
              </a:ext>
            </a:extLst>
          </p:cNvPr>
          <p:cNvSpPr txBox="1"/>
          <p:nvPr/>
        </p:nvSpPr>
        <p:spPr>
          <a:xfrm>
            <a:off x="175239" y="1278593"/>
            <a:ext cx="112945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Which of the following options would you prefer?</a:t>
            </a: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graphicFrame>
        <p:nvGraphicFramePr>
          <p:cNvPr id="11" name="Table 14">
            <a:extLst>
              <a:ext uri="{FF2B5EF4-FFF2-40B4-BE49-F238E27FC236}">
                <a16:creationId xmlns:a16="http://schemas.microsoft.com/office/drawing/2014/main" id="{8E41F447-85B4-87CA-8EBD-FC721EAB6D13}"/>
              </a:ext>
            </a:extLst>
          </p:cNvPr>
          <p:cNvGraphicFramePr>
            <a:graphicFrameLocks noGrp="1"/>
          </p:cNvGraphicFramePr>
          <p:nvPr/>
        </p:nvGraphicFramePr>
        <p:xfrm>
          <a:off x="1824718" y="5466277"/>
          <a:ext cx="10211635" cy="457200"/>
        </p:xfrm>
        <a:graphic>
          <a:graphicData uri="http://schemas.openxmlformats.org/drawingml/2006/table">
            <a:tbl>
              <a:tblPr firstRow="1" bandRow="1">
                <a:tableStyleId>{5C22544A-7EE6-4342-B048-85BDC9FD1C3A}</a:tableStyleId>
              </a:tblPr>
              <a:tblGrid>
                <a:gridCol w="2042327">
                  <a:extLst>
                    <a:ext uri="{9D8B030D-6E8A-4147-A177-3AD203B41FA5}">
                      <a16:colId xmlns:a16="http://schemas.microsoft.com/office/drawing/2014/main" val="2873442147"/>
                    </a:ext>
                  </a:extLst>
                </a:gridCol>
                <a:gridCol w="2042327">
                  <a:extLst>
                    <a:ext uri="{9D8B030D-6E8A-4147-A177-3AD203B41FA5}">
                      <a16:colId xmlns:a16="http://schemas.microsoft.com/office/drawing/2014/main" val="1481362289"/>
                    </a:ext>
                  </a:extLst>
                </a:gridCol>
                <a:gridCol w="2042327">
                  <a:extLst>
                    <a:ext uri="{9D8B030D-6E8A-4147-A177-3AD203B41FA5}">
                      <a16:colId xmlns:a16="http://schemas.microsoft.com/office/drawing/2014/main" val="354882892"/>
                    </a:ext>
                  </a:extLst>
                </a:gridCol>
                <a:gridCol w="2042327">
                  <a:extLst>
                    <a:ext uri="{9D8B030D-6E8A-4147-A177-3AD203B41FA5}">
                      <a16:colId xmlns:a16="http://schemas.microsoft.com/office/drawing/2014/main" val="3416676201"/>
                    </a:ext>
                  </a:extLst>
                </a:gridCol>
                <a:gridCol w="2042327">
                  <a:extLst>
                    <a:ext uri="{9D8B030D-6E8A-4147-A177-3AD203B41FA5}">
                      <a16:colId xmlns:a16="http://schemas.microsoft.com/office/drawing/2014/main" val="4204279790"/>
                    </a:ext>
                  </a:extLst>
                </a:gridCol>
              </a:tblGrid>
              <a:tr h="370840">
                <a:tc>
                  <a:txBody>
                    <a:bodyPr/>
                    <a:lstStyle/>
                    <a:p>
                      <a:pPr algn="ctr"/>
                      <a:r>
                        <a:rPr lang="en-GB" sz="1200" dirty="0">
                          <a:latin typeface="Century Gothic" panose="020B0502020202020204" pitchFamily="34" charset="0"/>
                        </a:rPr>
                        <a:t>Total HH &amp; NHH</a:t>
                      </a:r>
                    </a:p>
                    <a:p>
                      <a:pPr algn="ctr"/>
                      <a:r>
                        <a:rPr lang="en-GB" sz="1200" dirty="0">
                          <a:latin typeface="Century Gothic" panose="020B0502020202020204" pitchFamily="34" charset="0"/>
                        </a:rPr>
                        <a:t>(715)</a:t>
                      </a:r>
                    </a:p>
                  </a:txBody>
                  <a:tcPr anchor="ctr">
                    <a:solidFill>
                      <a:schemeClr val="tx2">
                        <a:lumMod val="50000"/>
                      </a:schemeClr>
                    </a:solidFill>
                  </a:tcPr>
                </a:tc>
                <a:tc>
                  <a:txBody>
                    <a:bodyPr/>
                    <a:lstStyle/>
                    <a:p>
                      <a:pPr algn="ctr"/>
                      <a:r>
                        <a:rPr lang="en-GB" sz="1200" dirty="0">
                          <a:latin typeface="Century Gothic" panose="020B0502020202020204" pitchFamily="34" charset="0"/>
                        </a:rPr>
                        <a:t>Household only</a:t>
                      </a:r>
                    </a:p>
                    <a:p>
                      <a:pPr algn="ctr"/>
                      <a:r>
                        <a:rPr lang="en-GB" sz="1200" dirty="0">
                          <a:latin typeface="Century Gothic" panose="020B0502020202020204" pitchFamily="34" charset="0"/>
                        </a:rPr>
                        <a:t>(582)</a:t>
                      </a:r>
                    </a:p>
                  </a:txBody>
                  <a:tcPr anchor="ctr">
                    <a:solidFill>
                      <a:schemeClr val="tx2">
                        <a:lumMod val="50000"/>
                      </a:schemeClr>
                    </a:solidFill>
                  </a:tcPr>
                </a:tc>
                <a:tc>
                  <a:txBody>
                    <a:bodyPr/>
                    <a:lstStyle/>
                    <a:p>
                      <a:pPr algn="ctr"/>
                      <a:r>
                        <a:rPr lang="en-GB" sz="1200" dirty="0">
                          <a:latin typeface="Century Gothic" panose="020B0502020202020204" pitchFamily="34" charset="0"/>
                        </a:rPr>
                        <a:t>Household vulnerable</a:t>
                      </a:r>
                    </a:p>
                    <a:p>
                      <a:pPr algn="ctr"/>
                      <a:r>
                        <a:rPr lang="en-GB" sz="1200" dirty="0">
                          <a:latin typeface="Century Gothic" panose="020B0502020202020204" pitchFamily="34" charset="0"/>
                        </a:rPr>
                        <a:t>(228)</a:t>
                      </a:r>
                    </a:p>
                  </a:txBody>
                  <a:tcPr anchor="ctr">
                    <a:solidFill>
                      <a:schemeClr val="tx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Household struggling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(68)</a:t>
                      </a:r>
                    </a:p>
                  </a:txBody>
                  <a:tcPr anchor="ctr">
                    <a:solidFill>
                      <a:schemeClr val="tx2">
                        <a:lumMod val="50000"/>
                      </a:schemeClr>
                    </a:solidFill>
                  </a:tcPr>
                </a:tc>
                <a:tc>
                  <a:txBody>
                    <a:bodyPr/>
                    <a:lstStyle/>
                    <a:p>
                      <a:pPr algn="ctr"/>
                      <a:r>
                        <a:rPr lang="en-GB" sz="1200" dirty="0">
                          <a:latin typeface="Century Gothic" panose="020B0502020202020204" pitchFamily="34" charset="0"/>
                        </a:rPr>
                        <a:t>Non household</a:t>
                      </a:r>
                    </a:p>
                    <a:p>
                      <a:pPr algn="ctr"/>
                      <a:r>
                        <a:rPr lang="en-GB" sz="1200" dirty="0">
                          <a:latin typeface="Century Gothic" panose="020B0502020202020204" pitchFamily="34" charset="0"/>
                        </a:rPr>
                        <a:t>(133)</a:t>
                      </a:r>
                    </a:p>
                  </a:txBody>
                  <a:tcPr anchor="ctr">
                    <a:solidFill>
                      <a:schemeClr val="tx2">
                        <a:lumMod val="50000"/>
                      </a:schemeClr>
                    </a:solidFill>
                  </a:tcPr>
                </a:tc>
                <a:extLst>
                  <a:ext uri="{0D108BD9-81ED-4DB2-BD59-A6C34878D82A}">
                    <a16:rowId xmlns:a16="http://schemas.microsoft.com/office/drawing/2014/main" val="4126178900"/>
                  </a:ext>
                </a:extLst>
              </a:tr>
            </a:tbl>
          </a:graphicData>
        </a:graphic>
      </p:graphicFrame>
      <p:sp>
        <p:nvSpPr>
          <p:cNvPr id="3" name="TextBox 2">
            <a:extLst>
              <a:ext uri="{FF2B5EF4-FFF2-40B4-BE49-F238E27FC236}">
                <a16:creationId xmlns:a16="http://schemas.microsoft.com/office/drawing/2014/main" id="{4DDC7017-D16B-1571-DD02-9137D4556696}"/>
              </a:ext>
            </a:extLst>
          </p:cNvPr>
          <p:cNvSpPr txBox="1"/>
          <p:nvPr/>
        </p:nvSpPr>
        <p:spPr>
          <a:xfrm>
            <a:off x="1706670" y="6150114"/>
            <a:ext cx="9455382"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Q9.</a:t>
            </a: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Long term investment by Portsmouth Water/Southern Water will require an increase in customer bills. Bills could increase in different ways over time. For example, there could be increases now for current bill payers, or bigger increases in the long term for future generations. Which one of the following options would you prefer? </a:t>
            </a: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a:t>
            </a: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Total Household and Non household bill payers: (</a:t>
            </a: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715</a:t>
            </a: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WEIGHTED % FIGURES ARE DISPLAYED and UNWEIGHTED BASE SIZES</a:t>
            </a:r>
          </a:p>
        </p:txBody>
      </p:sp>
      <p:graphicFrame>
        <p:nvGraphicFramePr>
          <p:cNvPr id="2" name="Content Placeholder 14">
            <a:extLst>
              <a:ext uri="{FF2B5EF4-FFF2-40B4-BE49-F238E27FC236}">
                <a16:creationId xmlns:a16="http://schemas.microsoft.com/office/drawing/2014/main" id="{DB128C01-25EC-486F-57A6-1B482D0C81D0}"/>
              </a:ext>
            </a:extLst>
          </p:cNvPr>
          <p:cNvGraphicFramePr>
            <a:graphicFrameLocks/>
          </p:cNvGraphicFramePr>
          <p:nvPr/>
        </p:nvGraphicFramePr>
        <p:xfrm>
          <a:off x="155645" y="1628060"/>
          <a:ext cx="11782808" cy="3904812"/>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a:extLst>
              <a:ext uri="{FF2B5EF4-FFF2-40B4-BE49-F238E27FC236}">
                <a16:creationId xmlns:a16="http://schemas.microsoft.com/office/drawing/2014/main" id="{C9691AC3-4BB1-3A8F-E882-085D585BDB7D}"/>
              </a:ext>
            </a:extLst>
          </p:cNvPr>
          <p:cNvPicPr>
            <a:picLocks noChangeAspect="1"/>
          </p:cNvPicPr>
          <p:nvPr/>
        </p:nvPicPr>
        <p:blipFill>
          <a:blip r:embed="rId5"/>
          <a:stretch>
            <a:fillRect/>
          </a:stretch>
        </p:blipFill>
        <p:spPr>
          <a:xfrm>
            <a:off x="784319" y="6455175"/>
            <a:ext cx="688507" cy="339586"/>
          </a:xfrm>
          <a:prstGeom prst="rect">
            <a:avLst/>
          </a:prstGeom>
        </p:spPr>
      </p:pic>
    </p:spTree>
    <p:extLst>
      <p:ext uri="{BB962C8B-B14F-4D97-AF65-F5344CB8AC3E}">
        <p14:creationId xmlns:p14="http://schemas.microsoft.com/office/powerpoint/2010/main" val="361607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a:extLst>
              <a:ext uri="{FF2B5EF4-FFF2-40B4-BE49-F238E27FC236}">
                <a16:creationId xmlns:a16="http://schemas.microsoft.com/office/drawing/2014/main" id="{27B60627-DAFE-85EB-9582-685629AF20A3}"/>
              </a:ext>
            </a:extLst>
          </p:cNvPr>
          <p:cNvGraphicFramePr/>
          <p:nvPr/>
        </p:nvGraphicFramePr>
        <p:xfrm>
          <a:off x="70459" y="1797745"/>
          <a:ext cx="5989099" cy="485051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D9B412DD-0E52-47C5-A224-BE712B9A3A3C}"/>
              </a:ext>
            </a:extLst>
          </p:cNvPr>
          <p:cNvSpPr>
            <a:spLocks noGrp="1"/>
          </p:cNvSpPr>
          <p:nvPr>
            <p:ph type="body" sz="quarter" idx="13"/>
          </p:nvPr>
        </p:nvSpPr>
        <p:spPr>
          <a:xfrm>
            <a:off x="-1" y="-103"/>
            <a:ext cx="12192000" cy="720000"/>
          </a:xfrm>
          <a:solidFill>
            <a:srgbClr val="84ACB6"/>
          </a:solidFill>
        </p:spPr>
        <p:txBody>
          <a:bodyPr rIns="252000"/>
          <a:lstStyle/>
          <a:p>
            <a:r>
              <a:rPr lang="en-GB" dirty="0">
                <a:latin typeface="Century Gothic" panose="020B0502020202020204" pitchFamily="34" charset="0"/>
              </a:rPr>
              <a:t>Focusing just on the </a:t>
            </a:r>
            <a:r>
              <a:rPr lang="en-GB" u="sng" dirty="0">
                <a:latin typeface="Century Gothic" panose="020B0502020202020204" pitchFamily="34" charset="0"/>
              </a:rPr>
              <a:t>water supply</a:t>
            </a:r>
            <a:r>
              <a:rPr lang="en-GB" dirty="0">
                <a:latin typeface="Century Gothic" panose="020B0502020202020204" pitchFamily="34" charset="0"/>
              </a:rPr>
              <a:t> service bill profile for Portsmouth Water, 1 in 4 HH customers say this would be easy to afford, and 28% think it would be difficult to afford.</a:t>
            </a:r>
          </a:p>
        </p:txBody>
      </p:sp>
      <p:sp>
        <p:nvSpPr>
          <p:cNvPr id="5" name="Slide Number Placeholder 3">
            <a:extLst>
              <a:ext uri="{FF2B5EF4-FFF2-40B4-BE49-F238E27FC236}">
                <a16:creationId xmlns:a16="http://schemas.microsoft.com/office/drawing/2014/main" id="{D07FFF86-D424-98DE-FDC1-A7032C50B7F2}"/>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 Placeholder 3">
            <a:extLst>
              <a:ext uri="{FF2B5EF4-FFF2-40B4-BE49-F238E27FC236}">
                <a16:creationId xmlns:a16="http://schemas.microsoft.com/office/drawing/2014/main" id="{CD8AA761-36F8-CEA0-208E-65C7D509A08B}"/>
              </a:ext>
            </a:extLst>
          </p:cNvPr>
          <p:cNvSpPr>
            <a:spLocks noGrp="1"/>
          </p:cNvSpPr>
          <p:nvPr>
            <p:ph type="body" sz="quarter" idx="14"/>
          </p:nvPr>
        </p:nvSpPr>
        <p:spPr>
          <a:xfrm>
            <a:off x="-2157" y="719897"/>
            <a:ext cx="12192000" cy="505853"/>
          </a:xfrm>
          <a:solidFill>
            <a:srgbClr val="E6EEF0"/>
          </a:solidFill>
        </p:spPr>
        <p:txBody>
          <a:bodyPr/>
          <a:lstStyle/>
          <a:p>
            <a:pPr indent="-228600"/>
            <a:r>
              <a:rPr lang="en-GB" sz="1400" dirty="0">
                <a:latin typeface="Century Gothic"/>
              </a:rPr>
              <a:t>Lowest income households, lower social grade, and those who do not feel ‘comfortable’ financially are more worried about affording – but concern is lower than it is for combined water &amp; sewerage bills.</a:t>
            </a:r>
            <a:endParaRPr lang="en-GB" sz="1100" dirty="0">
              <a:latin typeface="Century Gothic"/>
            </a:endParaRPr>
          </a:p>
        </p:txBody>
      </p:sp>
      <p:sp>
        <p:nvSpPr>
          <p:cNvPr id="27" name="Text Placeholder 7">
            <a:extLst>
              <a:ext uri="{FF2B5EF4-FFF2-40B4-BE49-F238E27FC236}">
                <a16:creationId xmlns:a16="http://schemas.microsoft.com/office/drawing/2014/main" id="{4616BDB1-6CFC-F0B6-A942-0C995A207B48}"/>
              </a:ext>
            </a:extLst>
          </p:cNvPr>
          <p:cNvSpPr txBox="1">
            <a:spLocks/>
          </p:cNvSpPr>
          <p:nvPr/>
        </p:nvSpPr>
        <p:spPr>
          <a:xfrm>
            <a:off x="6765984" y="6110615"/>
            <a:ext cx="4384312" cy="277305"/>
          </a:xfrm>
          <a:prstGeom prst="rect">
            <a:avLst/>
          </a:prstGeom>
        </p:spPr>
        <p:txBody>
          <a:bodyPr vert="horz" lIns="36000" tIns="36000" rIns="36000" bIns="36000" rtlCol="0" anchor="ctr">
            <a:noAutofit/>
          </a:bodyPr>
          <a:lstStyle>
            <a:lvl1pPr marL="0" indent="0" algn="l" defTabSz="914400" rtl="0" eaLnBrk="1" latinLnBrk="0" hangingPunct="1">
              <a:lnSpc>
                <a:spcPct val="100000"/>
              </a:lnSpc>
              <a:spcBef>
                <a:spcPts val="0"/>
              </a:spcBef>
              <a:buClr>
                <a:schemeClr val="tx2"/>
              </a:buClr>
              <a:buSzPct val="110000"/>
              <a:buFont typeface="Arial" panose="020B0604020202020204" pitchFamily="34" charset="0"/>
              <a:buNone/>
              <a:defRPr sz="1000" b="0" i="0" kern="1200">
                <a:solidFill>
                  <a:schemeClr val="tx1"/>
                </a:solidFill>
                <a:latin typeface="+mj-lt"/>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0"/>
              </a:spcBef>
              <a:buSzPct val="105000"/>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Clr>
                <a:schemeClr val="tx1"/>
              </a:buClr>
              <a:buSzPct val="90000"/>
              <a:buFont typeface="Courier New" panose="02070309020205020404" pitchFamily="49"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Roboto Light" panose="02000000000000000000" pitchFamily="2" charset="0"/>
            </a:endParaRPr>
          </a:p>
        </p:txBody>
      </p:sp>
      <p:sp>
        <p:nvSpPr>
          <p:cNvPr id="19" name="Rectangle 18">
            <a:extLst>
              <a:ext uri="{FF2B5EF4-FFF2-40B4-BE49-F238E27FC236}">
                <a16:creationId xmlns:a16="http://schemas.microsoft.com/office/drawing/2014/main" id="{64FAC3B4-FDCA-8E85-E44A-2F4FC8008D9E}"/>
              </a:ext>
            </a:extLst>
          </p:cNvPr>
          <p:cNvSpPr/>
          <p:nvPr/>
        </p:nvSpPr>
        <p:spPr>
          <a:xfrm>
            <a:off x="839787" y="1319643"/>
            <a:ext cx="4998305" cy="505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Affordability of </a:t>
            </a:r>
            <a:r>
              <a:rPr kumimoji="0" lang="en-GB" sz="1400" b="1" i="0" u="sng"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only</a:t>
            </a:r>
            <a:r>
              <a:rPr kumimoji="0" lang="en-GB" sz="1400" b="1" i="0"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bills up to 2029-30</a:t>
            </a:r>
          </a:p>
        </p:txBody>
      </p:sp>
      <p:graphicFrame>
        <p:nvGraphicFramePr>
          <p:cNvPr id="18" name="Table 9">
            <a:extLst>
              <a:ext uri="{FF2B5EF4-FFF2-40B4-BE49-F238E27FC236}">
                <a16:creationId xmlns:a16="http://schemas.microsoft.com/office/drawing/2014/main" id="{81AC332B-C66C-A40B-16D3-425BE2B51F6E}"/>
              </a:ext>
            </a:extLst>
          </p:cNvPr>
          <p:cNvGraphicFramePr>
            <a:graphicFrameLocks noGrp="1"/>
          </p:cNvGraphicFramePr>
          <p:nvPr>
            <p:extLst>
              <p:ext uri="{D42A27DB-BD31-4B8C-83A1-F6EECF244321}">
                <p14:modId xmlns:p14="http://schemas.microsoft.com/office/powerpoint/2010/main" val="904764899"/>
              </p:ext>
            </p:extLst>
          </p:nvPr>
        </p:nvGraphicFramePr>
        <p:xfrm>
          <a:off x="106899" y="1945749"/>
          <a:ext cx="5731193" cy="609600"/>
        </p:xfrm>
        <a:graphic>
          <a:graphicData uri="http://schemas.openxmlformats.org/drawingml/2006/table">
            <a:tbl>
              <a:tblPr firstRow="1" bandRow="1">
                <a:tableStyleId>{5C22544A-7EE6-4342-B048-85BDC9FD1C3A}</a:tableStyleId>
              </a:tblPr>
              <a:tblGrid>
                <a:gridCol w="2224319">
                  <a:extLst>
                    <a:ext uri="{9D8B030D-6E8A-4147-A177-3AD203B41FA5}">
                      <a16:colId xmlns:a16="http://schemas.microsoft.com/office/drawing/2014/main" val="1695420756"/>
                    </a:ext>
                  </a:extLst>
                </a:gridCol>
                <a:gridCol w="1168958">
                  <a:extLst>
                    <a:ext uri="{9D8B030D-6E8A-4147-A177-3AD203B41FA5}">
                      <a16:colId xmlns:a16="http://schemas.microsoft.com/office/drawing/2014/main" val="2358516744"/>
                    </a:ext>
                  </a:extLst>
                </a:gridCol>
                <a:gridCol w="1168958">
                  <a:extLst>
                    <a:ext uri="{9D8B030D-6E8A-4147-A177-3AD203B41FA5}">
                      <a16:colId xmlns:a16="http://schemas.microsoft.com/office/drawing/2014/main" val="410541133"/>
                    </a:ext>
                  </a:extLst>
                </a:gridCol>
                <a:gridCol w="1168958">
                  <a:extLst>
                    <a:ext uri="{9D8B030D-6E8A-4147-A177-3AD203B41FA5}">
                      <a16:colId xmlns:a16="http://schemas.microsoft.com/office/drawing/2014/main" val="4238094654"/>
                    </a:ext>
                  </a:extLst>
                </a:gridCol>
              </a:tblGrid>
              <a:tr h="270928">
                <a:tc>
                  <a:txBody>
                    <a:bodyPr/>
                    <a:lstStyle/>
                    <a:p>
                      <a:r>
                        <a:rPr lang="en-GB" sz="1400" b="1" dirty="0">
                          <a:solidFill>
                            <a:schemeClr val="tx1">
                              <a:lumMod val="85000"/>
                              <a:lumOff val="15000"/>
                            </a:schemeClr>
                          </a:solidFill>
                          <a:latin typeface="Century Gothic" panose="020B0502020202020204" pitchFamily="34" charset="0"/>
                        </a:rPr>
                        <a:t>Easy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28%</a:t>
                      </a:r>
                    </a:p>
                  </a:txBody>
                  <a:tcPr marL="7620" marR="7620" marT="7620" marB="0" anchor="ctr">
                    <a:solidFill>
                      <a:srgbClr val="CAD1D2"/>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25%</a:t>
                      </a:r>
                    </a:p>
                  </a:txBody>
                  <a:tcPr marL="7620" marR="7620" marT="7620" marB="0" anchor="ctr">
                    <a:solidFill>
                      <a:srgbClr val="CAD1D2"/>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40%</a:t>
                      </a:r>
                    </a:p>
                  </a:txBody>
                  <a:tcPr marL="7620" marR="7620" marT="7620" marB="0" anchor="ctr">
                    <a:solidFill>
                      <a:srgbClr val="CAD1D2"/>
                    </a:solidFill>
                  </a:tcPr>
                </a:tc>
                <a:extLst>
                  <a:ext uri="{0D108BD9-81ED-4DB2-BD59-A6C34878D82A}">
                    <a16:rowId xmlns:a16="http://schemas.microsoft.com/office/drawing/2014/main" val="3101056930"/>
                  </a:ext>
                </a:extLst>
              </a:tr>
              <a:tr h="270928">
                <a:tc>
                  <a:txBody>
                    <a:bodyPr/>
                    <a:lstStyle/>
                    <a:p>
                      <a:r>
                        <a:rPr lang="en-GB" sz="1400" b="1" dirty="0">
                          <a:solidFill>
                            <a:schemeClr val="tx1">
                              <a:lumMod val="85000"/>
                              <a:lumOff val="15000"/>
                            </a:schemeClr>
                          </a:solidFill>
                          <a:latin typeface="Century Gothic" panose="020B0502020202020204" pitchFamily="34" charset="0"/>
                        </a:rPr>
                        <a:t>Difficult to afford</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29%</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28%</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33%</a:t>
                      </a:r>
                    </a:p>
                  </a:txBody>
                  <a:tcPr marL="7620" marR="7620" marT="7620" marB="0" anchor="ctr">
                    <a:solidFill>
                      <a:schemeClr val="accent6">
                        <a:lumMod val="40000"/>
                        <a:lumOff val="60000"/>
                      </a:schemeClr>
                    </a:solidFill>
                  </a:tcPr>
                </a:tc>
                <a:extLst>
                  <a:ext uri="{0D108BD9-81ED-4DB2-BD59-A6C34878D82A}">
                    <a16:rowId xmlns:a16="http://schemas.microsoft.com/office/drawing/2014/main" val="3277281587"/>
                  </a:ext>
                </a:extLst>
              </a:tr>
            </a:tbl>
          </a:graphicData>
        </a:graphic>
      </p:graphicFrame>
      <p:pic>
        <p:nvPicPr>
          <p:cNvPr id="4" name="Picture 28" descr="receipt Icon 3570389">
            <a:extLst>
              <a:ext uri="{FF2B5EF4-FFF2-40B4-BE49-F238E27FC236}">
                <a16:creationId xmlns:a16="http://schemas.microsoft.com/office/drawing/2014/main" id="{C77DB785-65E8-4A70-80B5-4B6A8EE7CF6C}"/>
              </a:ext>
            </a:extLst>
          </p:cNvPr>
          <p:cNvPicPr>
            <a:picLocks noChangeAspect="1" noChangeArrowheads="1"/>
          </p:cNvPicPr>
          <p:nvPr/>
        </p:nvPicPr>
        <p:blipFill>
          <a:blip r:embed="rId4"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02499" y="1319643"/>
            <a:ext cx="437289" cy="437289"/>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Striped Right 13">
            <a:extLst>
              <a:ext uri="{FF2B5EF4-FFF2-40B4-BE49-F238E27FC236}">
                <a16:creationId xmlns:a16="http://schemas.microsoft.com/office/drawing/2014/main" id="{81A24098-FF4B-0F65-2D20-55CD4A9C0490}"/>
              </a:ext>
            </a:extLst>
          </p:cNvPr>
          <p:cNvSpPr/>
          <p:nvPr/>
        </p:nvSpPr>
        <p:spPr>
          <a:xfrm>
            <a:off x="164216" y="1484037"/>
            <a:ext cx="393405" cy="306693"/>
          </a:xfrm>
          <a:prstGeom prst="stripedRightArrow">
            <a:avLst>
              <a:gd name="adj1" fmla="val 55343"/>
              <a:gd name="adj2" fmla="val 582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C0F933A4-62ED-E16F-B3CC-B6636C545974}"/>
              </a:ext>
            </a:extLst>
          </p:cNvPr>
          <p:cNvSpPr txBox="1"/>
          <p:nvPr/>
        </p:nvSpPr>
        <p:spPr>
          <a:xfrm>
            <a:off x="1041704" y="6302811"/>
            <a:ext cx="9676573" cy="553998"/>
          </a:xfrm>
          <a:prstGeom prst="rect">
            <a:avLst/>
          </a:prstGeom>
          <a:noFill/>
          <a:ln>
            <a:noFill/>
          </a:ln>
        </p:spPr>
        <p:txBody>
          <a:bodyPr wrap="square" rtlCol="0">
            <a:spAutoFit/>
          </a:bodyPr>
          <a:lstStyle/>
          <a:p>
            <a:r>
              <a:rPr lang="en-GB" sz="1000" b="1" dirty="0">
                <a:latin typeface="Century Gothic" panose="020B0502020202020204" pitchFamily="34" charset="0"/>
              </a:rPr>
              <a:t>Q5b </a:t>
            </a:r>
            <a:r>
              <a:rPr lang="en-GB" sz="1000" dirty="0">
                <a:latin typeface="Century Gothic" panose="020B0502020202020204" pitchFamily="34" charset="0"/>
              </a:rPr>
              <a:t>How easy or difficult do you think it would be for you/your organisation to afford these water bills for the water services provided by Portsmouth Water? </a:t>
            </a:r>
            <a:r>
              <a:rPr lang="en-GB" sz="1000" b="1" dirty="0">
                <a:latin typeface="Century Gothic" panose="020B0502020202020204" pitchFamily="34" charset="0"/>
              </a:rPr>
              <a:t>Base</a:t>
            </a:r>
            <a:r>
              <a:rPr lang="en-GB" sz="1000" dirty="0">
                <a:latin typeface="Century Gothic" panose="020B0502020202020204" pitchFamily="34" charset="0"/>
              </a:rPr>
              <a:t> Total household and non-household bill payers (</a:t>
            </a:r>
            <a:r>
              <a:rPr lang="en-GB" sz="1000" b="1" dirty="0">
                <a:latin typeface="Century Gothic" panose="020B0502020202020204" pitchFamily="34" charset="0"/>
              </a:rPr>
              <a:t>715</a:t>
            </a:r>
            <a:r>
              <a:rPr lang="en-GB" sz="1000" dirty="0">
                <a:latin typeface="Century Gothic" panose="020B0502020202020204" pitchFamily="34" charset="0"/>
              </a:rPr>
              <a:t>); Total household bill payers (</a:t>
            </a:r>
            <a:r>
              <a:rPr lang="en-GB" sz="1000" b="1" dirty="0">
                <a:latin typeface="Century Gothic" panose="020B0502020202020204" pitchFamily="34" charset="0"/>
              </a:rPr>
              <a:t>582</a:t>
            </a:r>
            <a:r>
              <a:rPr lang="en-GB" sz="1000" dirty="0">
                <a:latin typeface="Century Gothic" panose="020B0502020202020204" pitchFamily="34" charset="0"/>
              </a:rPr>
              <a:t>); Total non-household bill payers (</a:t>
            </a:r>
            <a:r>
              <a:rPr lang="en-GB" sz="1000" b="1" dirty="0">
                <a:latin typeface="Century Gothic" panose="020B0502020202020204" pitchFamily="34" charset="0"/>
              </a:rPr>
              <a:t>133</a:t>
            </a:r>
            <a:r>
              <a:rPr lang="en-GB" sz="1000" dirty="0">
                <a:latin typeface="Century Gothic" panose="020B0502020202020204" pitchFamily="34" charset="0"/>
              </a:rPr>
              <a:t>). </a:t>
            </a:r>
            <a:r>
              <a:rPr lang="en-GB" sz="1000" b="1" dirty="0">
                <a:latin typeface="Century Gothic" panose="020B0502020202020204" pitchFamily="34" charset="0"/>
              </a:rPr>
              <a:t>WEIGHTED % FIGURES and UNWEIGHTED BASE SIZES are displayed</a:t>
            </a:r>
          </a:p>
        </p:txBody>
      </p:sp>
      <p:pic>
        <p:nvPicPr>
          <p:cNvPr id="2" name="Picture 2" descr="Portsmouth Water - for Households">
            <a:extLst>
              <a:ext uri="{FF2B5EF4-FFF2-40B4-BE49-F238E27FC236}">
                <a16:creationId xmlns:a16="http://schemas.microsoft.com/office/drawing/2014/main" id="{A90B2D04-E98D-8F10-471B-BEE6DFBBBC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782" y="1342047"/>
            <a:ext cx="693436" cy="3869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45DDAC3-FE36-084C-A26B-EF487E920323}"/>
              </a:ext>
            </a:extLst>
          </p:cNvPr>
          <p:cNvSpPr/>
          <p:nvPr/>
        </p:nvSpPr>
        <p:spPr>
          <a:xfrm>
            <a:off x="6310367" y="1355279"/>
            <a:ext cx="5731193" cy="4771760"/>
          </a:xfrm>
          <a:prstGeom prst="rect">
            <a:avLst/>
          </a:prstGeom>
          <a:noFill/>
          <a:ln w="19050">
            <a:solidFill>
              <a:srgbClr val="9F122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4BC66812-B16B-831C-CBC6-03BADE3E9403}"/>
              </a:ext>
            </a:extLst>
          </p:cNvPr>
          <p:cNvGraphicFramePr/>
          <p:nvPr/>
        </p:nvGraphicFramePr>
        <p:xfrm>
          <a:off x="7464373" y="1870874"/>
          <a:ext cx="3815727" cy="4272450"/>
        </p:xfrm>
        <a:graphic>
          <a:graphicData uri="http://schemas.openxmlformats.org/drawingml/2006/chart">
            <c:chart xmlns:c="http://schemas.openxmlformats.org/drawingml/2006/chart" xmlns:r="http://schemas.openxmlformats.org/officeDocument/2006/relationships" r:id="rId6"/>
          </a:graphicData>
        </a:graphic>
      </p:graphicFrame>
      <p:sp>
        <p:nvSpPr>
          <p:cNvPr id="10" name="Rectangle 9">
            <a:extLst>
              <a:ext uri="{FF2B5EF4-FFF2-40B4-BE49-F238E27FC236}">
                <a16:creationId xmlns:a16="http://schemas.microsoft.com/office/drawing/2014/main" id="{DCA6FA2F-1F29-6922-718D-D71FBFA96B69}"/>
              </a:ext>
            </a:extLst>
          </p:cNvPr>
          <p:cNvSpPr/>
          <p:nvPr/>
        </p:nvSpPr>
        <p:spPr>
          <a:xfrm>
            <a:off x="6389729" y="4988443"/>
            <a:ext cx="1070618" cy="6402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Income</a:t>
            </a:r>
          </a:p>
        </p:txBody>
      </p:sp>
      <p:sp>
        <p:nvSpPr>
          <p:cNvPr id="17" name="Rectangle 16">
            <a:extLst>
              <a:ext uri="{FF2B5EF4-FFF2-40B4-BE49-F238E27FC236}">
                <a16:creationId xmlns:a16="http://schemas.microsoft.com/office/drawing/2014/main" id="{192D3BBE-6F18-885B-6B34-01E3EE143275}"/>
              </a:ext>
            </a:extLst>
          </p:cNvPr>
          <p:cNvSpPr/>
          <p:nvPr/>
        </p:nvSpPr>
        <p:spPr>
          <a:xfrm>
            <a:off x="6381230" y="2230581"/>
            <a:ext cx="1070618" cy="638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Vulnerability</a:t>
            </a:r>
          </a:p>
        </p:txBody>
      </p:sp>
      <p:sp>
        <p:nvSpPr>
          <p:cNvPr id="20" name="Rectangle 19">
            <a:extLst>
              <a:ext uri="{FF2B5EF4-FFF2-40B4-BE49-F238E27FC236}">
                <a16:creationId xmlns:a16="http://schemas.microsoft.com/office/drawing/2014/main" id="{83A71C8D-22B6-E2B8-134E-AC5E4EBEEF5D}"/>
              </a:ext>
            </a:extLst>
          </p:cNvPr>
          <p:cNvSpPr/>
          <p:nvPr/>
        </p:nvSpPr>
        <p:spPr>
          <a:xfrm>
            <a:off x="6389729" y="4542155"/>
            <a:ext cx="1070618" cy="35481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Social Grade</a:t>
            </a:r>
          </a:p>
        </p:txBody>
      </p:sp>
      <p:sp>
        <p:nvSpPr>
          <p:cNvPr id="21" name="Rectangle 20">
            <a:extLst>
              <a:ext uri="{FF2B5EF4-FFF2-40B4-BE49-F238E27FC236}">
                <a16:creationId xmlns:a16="http://schemas.microsoft.com/office/drawing/2014/main" id="{E548AB5C-1EC4-AD90-DE12-9F921ECB9782}"/>
              </a:ext>
            </a:extLst>
          </p:cNvPr>
          <p:cNvSpPr/>
          <p:nvPr/>
        </p:nvSpPr>
        <p:spPr>
          <a:xfrm>
            <a:off x="6381229" y="2950683"/>
            <a:ext cx="1070619" cy="48414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rgbClr val="000000">
                    <a:lumMod val="85000"/>
                    <a:lumOff val="15000"/>
                  </a:srgbClr>
                </a:solidFill>
                <a:latin typeface="Century Gothic" panose="020B0502020202020204" pitchFamily="34" charset="0"/>
              </a:rPr>
              <a:t>Financially managing</a:t>
            </a:r>
            <a:endPar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3914C137-49AF-13D3-2F4B-8D018932B3AC}"/>
              </a:ext>
            </a:extLst>
          </p:cNvPr>
          <p:cNvSpPr/>
          <p:nvPr/>
        </p:nvSpPr>
        <p:spPr>
          <a:xfrm>
            <a:off x="6381229" y="5720294"/>
            <a:ext cx="1070619" cy="3427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meter</a:t>
            </a:r>
          </a:p>
        </p:txBody>
      </p:sp>
      <p:sp>
        <p:nvSpPr>
          <p:cNvPr id="24" name="Rectangle 23">
            <a:extLst>
              <a:ext uri="{FF2B5EF4-FFF2-40B4-BE49-F238E27FC236}">
                <a16:creationId xmlns:a16="http://schemas.microsoft.com/office/drawing/2014/main" id="{2A8E20BB-98B3-A6AD-EFD6-71A10769CEF7}"/>
              </a:ext>
            </a:extLst>
          </p:cNvPr>
          <p:cNvSpPr/>
          <p:nvPr/>
        </p:nvSpPr>
        <p:spPr>
          <a:xfrm>
            <a:off x="6392349" y="4093903"/>
            <a:ext cx="1070619" cy="35602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Gender</a:t>
            </a:r>
          </a:p>
        </p:txBody>
      </p:sp>
      <p:sp>
        <p:nvSpPr>
          <p:cNvPr id="25" name="Rectangle 24">
            <a:extLst>
              <a:ext uri="{FF2B5EF4-FFF2-40B4-BE49-F238E27FC236}">
                <a16:creationId xmlns:a16="http://schemas.microsoft.com/office/drawing/2014/main" id="{978D37C2-27B8-704A-90DE-B846F36C8A4A}"/>
              </a:ext>
            </a:extLst>
          </p:cNvPr>
          <p:cNvSpPr/>
          <p:nvPr/>
        </p:nvSpPr>
        <p:spPr>
          <a:xfrm>
            <a:off x="6348399" y="1396770"/>
            <a:ext cx="5646727" cy="474103"/>
          </a:xfrm>
          <a:prstGeom prst="rect">
            <a:avLst/>
          </a:prstGeom>
          <a:solidFill>
            <a:srgbClr val="9F1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Bill Affordability to 2029-30 – </a:t>
            </a: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Household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subgroup differences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each group who think it will be </a:t>
            </a:r>
            <a:r>
              <a:rPr kumimoji="0" lang="en-GB" sz="12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difficult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afford</a:t>
            </a:r>
          </a:p>
        </p:txBody>
      </p:sp>
      <p:cxnSp>
        <p:nvCxnSpPr>
          <p:cNvPr id="26" name="Straight Connector 25">
            <a:extLst>
              <a:ext uri="{FF2B5EF4-FFF2-40B4-BE49-F238E27FC236}">
                <a16:creationId xmlns:a16="http://schemas.microsoft.com/office/drawing/2014/main" id="{77145B1E-E20F-7CAF-8408-FF1D69A76EC6}"/>
              </a:ext>
            </a:extLst>
          </p:cNvPr>
          <p:cNvCxnSpPr>
            <a:cxnSpLocks/>
          </p:cNvCxnSpPr>
          <p:nvPr/>
        </p:nvCxnSpPr>
        <p:spPr>
          <a:xfrm>
            <a:off x="9893625" y="1966527"/>
            <a:ext cx="0" cy="4075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7542001-97F3-C981-2CF4-9D350B4A9EB4}"/>
              </a:ext>
            </a:extLst>
          </p:cNvPr>
          <p:cNvSpPr/>
          <p:nvPr/>
        </p:nvSpPr>
        <p:spPr>
          <a:xfrm>
            <a:off x="6389729" y="1945745"/>
            <a:ext cx="1070618" cy="1995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rgbClr val="000000">
                    <a:lumMod val="85000"/>
                    <a:lumOff val="15000"/>
                  </a:srgbClr>
                </a:solidFill>
                <a:latin typeface="Century Gothic" panose="020B0502020202020204" pitchFamily="34" charset="0"/>
              </a:rPr>
              <a:t>Total HH</a:t>
            </a:r>
            <a:endPar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91AA9AC5-3C8B-111D-40C2-F5F05BA18208}"/>
              </a:ext>
            </a:extLst>
          </p:cNvPr>
          <p:cNvSpPr/>
          <p:nvPr/>
        </p:nvSpPr>
        <p:spPr>
          <a:xfrm>
            <a:off x="6389729" y="3521318"/>
            <a:ext cx="1056897" cy="4734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Age</a:t>
            </a:r>
          </a:p>
        </p:txBody>
      </p:sp>
    </p:spTree>
    <p:extLst>
      <p:ext uri="{BB962C8B-B14F-4D97-AF65-F5344CB8AC3E}">
        <p14:creationId xmlns:p14="http://schemas.microsoft.com/office/powerpoint/2010/main" val="1817039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nt growing from coins in a glass cup&#10;&#10;Description automatically generated">
            <a:extLst>
              <a:ext uri="{FF2B5EF4-FFF2-40B4-BE49-F238E27FC236}">
                <a16:creationId xmlns:a16="http://schemas.microsoft.com/office/drawing/2014/main" id="{A9BBA42E-48ED-F9A3-81D7-C0D4FCD696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9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Business plan components</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1CB65F3-E29C-481C-F49A-65CBB4014DAC}"/>
              </a:ext>
            </a:extLst>
          </p:cNvPr>
          <p:cNvSpPr txBox="1"/>
          <p:nvPr/>
        </p:nvSpPr>
        <p:spPr>
          <a:xfrm>
            <a:off x="0" y="6520934"/>
            <a:ext cx="60960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effectLst/>
                <a:latin typeface="Century Gothic" panose="020B0502020202020204" pitchFamily="34" charset="0"/>
              </a:rPr>
              <a:t>Photo by </a:t>
            </a:r>
            <a:r>
              <a:rPr kumimoji="0" lang="en-US" altLang="en-US" sz="1000" b="0" i="0" u="none" strike="noStrike" cap="none" normalizeH="0" baseline="0" dirty="0">
                <a:ln>
                  <a:noFill/>
                </a:ln>
                <a:effectLst/>
                <a:latin typeface="Century Gothic" panose="020B0502020202020204" pitchFamily="34" charset="0"/>
                <a:hlinkClick r:id="rId4">
                  <a:extLst>
                    <a:ext uri="{A12FA001-AC4F-418D-AE19-62706E023703}">
                      <ahyp:hlinkClr xmlns:ahyp="http://schemas.microsoft.com/office/drawing/2018/hyperlinkcolor" val="tx"/>
                    </a:ext>
                  </a:extLst>
                </a:hlinkClick>
              </a:rPr>
              <a:t>micheile henderson</a:t>
            </a:r>
            <a:r>
              <a:rPr kumimoji="0" lang="en-US" altLang="en-US" sz="1000" b="0" i="0" u="none" strike="noStrike" cap="none" normalizeH="0" baseline="0" dirty="0">
                <a:ln>
                  <a:noFill/>
                </a:ln>
                <a:effectLst/>
                <a:latin typeface="Century Gothic" panose="020B0502020202020204" pitchFamily="34" charset="0"/>
              </a:rPr>
              <a:t> on </a:t>
            </a:r>
            <a:r>
              <a:rPr kumimoji="0" lang="en-US" altLang="en-US" sz="1000" b="0" i="0" u="none" strike="noStrike" cap="none" normalizeH="0" baseline="0" dirty="0">
                <a:ln>
                  <a:noFill/>
                </a:ln>
                <a:effectLst/>
                <a:latin typeface="Century Gothic" panose="020B0502020202020204" pitchFamily="34" charset="0"/>
                <a:hlinkClick r:id="rId5">
                  <a:extLst>
                    <a:ext uri="{A12FA001-AC4F-418D-AE19-62706E023703}">
                      <ahyp:hlinkClr xmlns:ahyp="http://schemas.microsoft.com/office/drawing/2018/hyperlinkcolor" val="tx"/>
                    </a:ext>
                  </a:extLst>
                </a:hlinkClick>
              </a:rPr>
              <a:t>Unsplash</a:t>
            </a:r>
            <a:endParaRPr kumimoji="0" lang="en-US" altLang="en-US" sz="900" b="0" i="0" u="none" strike="noStrike" cap="none" normalizeH="0" baseline="0" dirty="0">
              <a:ln>
                <a:noFill/>
              </a:ln>
              <a:effectLst/>
              <a:latin typeface="Century Gothic" panose="020B0502020202020204" pitchFamily="34" charset="0"/>
            </a:endParaRPr>
          </a:p>
        </p:txBody>
      </p:sp>
    </p:spTree>
    <p:extLst>
      <p:ext uri="{BB962C8B-B14F-4D97-AF65-F5344CB8AC3E}">
        <p14:creationId xmlns:p14="http://schemas.microsoft.com/office/powerpoint/2010/main" val="2270905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Water supply Performance Commitments – Importance</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39" name="TextBox 38">
            <a:extLst>
              <a:ext uri="{FF2B5EF4-FFF2-40B4-BE49-F238E27FC236}">
                <a16:creationId xmlns:a16="http://schemas.microsoft.com/office/drawing/2014/main" id="{D80FF159-A6BC-4C8B-0122-855489A1CC60}"/>
              </a:ext>
            </a:extLst>
          </p:cNvPr>
          <p:cNvSpPr txBox="1"/>
          <p:nvPr/>
        </p:nvSpPr>
        <p:spPr>
          <a:xfrm>
            <a:off x="5528903" y="1205168"/>
            <a:ext cx="6654463" cy="523220"/>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Which of these three parts of the business plan is the most important to you: Common Performance Commitments (Water)</a:t>
            </a:r>
          </a:p>
        </p:txBody>
      </p:sp>
      <p:sp>
        <p:nvSpPr>
          <p:cNvPr id="2" name="TextBox 1">
            <a:extLst>
              <a:ext uri="{FF2B5EF4-FFF2-40B4-BE49-F238E27FC236}">
                <a16:creationId xmlns:a16="http://schemas.microsoft.com/office/drawing/2014/main" id="{2E4EB305-F448-7DD4-BD02-DA3643921CE3}"/>
              </a:ext>
            </a:extLst>
          </p:cNvPr>
          <p:cNvSpPr txBox="1"/>
          <p:nvPr/>
        </p:nvSpPr>
        <p:spPr>
          <a:xfrm>
            <a:off x="4408" y="499532"/>
            <a:ext cx="12187592" cy="52322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Reducing leaks is voted the most important of the water supply PCs overall, although those struggling financially place slightly greater importance on water quality. Water supply interruptions were most important to a quarter of NHH customers.</a:t>
            </a:r>
          </a:p>
        </p:txBody>
      </p:sp>
      <p:sp>
        <p:nvSpPr>
          <p:cNvPr id="3" name="Rectangle 2">
            <a:extLst>
              <a:ext uri="{FF2B5EF4-FFF2-40B4-BE49-F238E27FC236}">
                <a16:creationId xmlns:a16="http://schemas.microsoft.com/office/drawing/2014/main" id="{D58DC7F2-8743-E852-A563-FD24D02F3D30}"/>
              </a:ext>
            </a:extLst>
          </p:cNvPr>
          <p:cNvSpPr/>
          <p:nvPr/>
        </p:nvSpPr>
        <p:spPr>
          <a:xfrm>
            <a:off x="0" y="1022752"/>
            <a:ext cx="5500391" cy="5328862"/>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a:extLst>
              <a:ext uri="{FF2B5EF4-FFF2-40B4-BE49-F238E27FC236}">
                <a16:creationId xmlns:a16="http://schemas.microsoft.com/office/drawing/2014/main" id="{8CC918D2-416B-3E46-B499-16783A9333FB}"/>
              </a:ext>
            </a:extLst>
          </p:cNvPr>
          <p:cNvPicPr>
            <a:picLocks noChangeAspect="1"/>
          </p:cNvPicPr>
          <p:nvPr/>
        </p:nvPicPr>
        <p:blipFill>
          <a:blip r:embed="rId4"/>
          <a:stretch>
            <a:fillRect/>
          </a:stretch>
        </p:blipFill>
        <p:spPr>
          <a:xfrm>
            <a:off x="224619" y="1671238"/>
            <a:ext cx="2130816" cy="3310247"/>
          </a:xfrm>
          <a:prstGeom prst="rect">
            <a:avLst/>
          </a:prstGeom>
        </p:spPr>
      </p:pic>
      <p:pic>
        <p:nvPicPr>
          <p:cNvPr id="47" name="Picture 46">
            <a:extLst>
              <a:ext uri="{FF2B5EF4-FFF2-40B4-BE49-F238E27FC236}">
                <a16:creationId xmlns:a16="http://schemas.microsoft.com/office/drawing/2014/main" id="{54AF67F0-29D9-9928-AF10-316B618ECC29}"/>
              </a:ext>
            </a:extLst>
          </p:cNvPr>
          <p:cNvPicPr>
            <a:picLocks noChangeAspect="1"/>
          </p:cNvPicPr>
          <p:nvPr/>
        </p:nvPicPr>
        <p:blipFill>
          <a:blip r:embed="rId5"/>
          <a:stretch>
            <a:fillRect/>
          </a:stretch>
        </p:blipFill>
        <p:spPr>
          <a:xfrm>
            <a:off x="1720390" y="2125671"/>
            <a:ext cx="2059609" cy="3196183"/>
          </a:xfrm>
          <a:prstGeom prst="rect">
            <a:avLst/>
          </a:prstGeom>
        </p:spPr>
      </p:pic>
      <p:sp>
        <p:nvSpPr>
          <p:cNvPr id="6" name="TextBox 5">
            <a:extLst>
              <a:ext uri="{FF2B5EF4-FFF2-40B4-BE49-F238E27FC236}">
                <a16:creationId xmlns:a16="http://schemas.microsoft.com/office/drawing/2014/main" id="{AD30EA1C-847E-26AA-441F-F2A32ED20B33}"/>
              </a:ext>
            </a:extLst>
          </p:cNvPr>
          <p:cNvSpPr txBox="1"/>
          <p:nvPr/>
        </p:nvSpPr>
        <p:spPr>
          <a:xfrm>
            <a:off x="195325" y="1140532"/>
            <a:ext cx="3014354" cy="430887"/>
          </a:xfrm>
          <a:prstGeom prst="rect">
            <a:avLst/>
          </a:prstGeom>
          <a:noFill/>
        </p:spPr>
        <p:txBody>
          <a:bodyPr wrap="square" rtlCol="0">
            <a:spAutoFit/>
          </a:bodyPr>
          <a:lstStyle/>
          <a:p>
            <a:r>
              <a:rPr lang="en-GB" sz="1100" dirty="0">
                <a:latin typeface="Century Gothic" panose="020B0502020202020204" pitchFamily="34" charset="0"/>
              </a:rPr>
              <a:t>For detailed stimuli shown to respondents, please see Appendix</a:t>
            </a:r>
          </a:p>
        </p:txBody>
      </p:sp>
      <p:sp>
        <p:nvSpPr>
          <p:cNvPr id="5" name="TextBox 4">
            <a:extLst>
              <a:ext uri="{FF2B5EF4-FFF2-40B4-BE49-F238E27FC236}">
                <a16:creationId xmlns:a16="http://schemas.microsoft.com/office/drawing/2014/main" id="{0775718C-FD8A-E801-367C-4A2DD2C07A4A}"/>
              </a:ext>
            </a:extLst>
          </p:cNvPr>
          <p:cNvSpPr txBox="1"/>
          <p:nvPr/>
        </p:nvSpPr>
        <p:spPr>
          <a:xfrm>
            <a:off x="1034143" y="6462091"/>
            <a:ext cx="9938657" cy="400110"/>
          </a:xfrm>
          <a:prstGeom prst="rect">
            <a:avLst/>
          </a:prstGeom>
          <a:solidFill>
            <a:schemeClr val="bg1"/>
          </a:solidFill>
          <a:ln>
            <a:noFill/>
          </a:ln>
        </p:spPr>
        <p:txBody>
          <a:bodyPr wrap="square" rtlCol="0">
            <a:spAutoFit/>
          </a:bodyPr>
          <a:lstStyle/>
          <a:p>
            <a:r>
              <a:rPr lang="en-GB" sz="1000" b="1" dirty="0">
                <a:latin typeface="Century Gothic" panose="020B0502020202020204" pitchFamily="34" charset="0"/>
              </a:rPr>
              <a:t>Q7a.</a:t>
            </a:r>
            <a:r>
              <a:rPr lang="en-GB" sz="1000" dirty="0">
                <a:latin typeface="Century Gothic" panose="020B0502020202020204" pitchFamily="34" charset="0"/>
              </a:rPr>
              <a:t> Based on what you have just read, which of these three parts of the business plan is the most important to you? </a:t>
            </a: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a:t>
            </a: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Total household and non-household bill payers (</a:t>
            </a: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715</a:t>
            </a: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GB" sz="1000" b="1" dirty="0">
                <a:latin typeface="Century Gothic" panose="020B0502020202020204" pitchFamily="34" charset="0"/>
              </a:rPr>
              <a:t>WEIGHTED % FIGURES ARE DISPLAYED and UNWEIGHTED BASE SIZES</a:t>
            </a:r>
          </a:p>
        </p:txBody>
      </p:sp>
      <p:graphicFrame>
        <p:nvGraphicFramePr>
          <p:cNvPr id="16" name="Content Placeholder 14">
            <a:extLst>
              <a:ext uri="{FF2B5EF4-FFF2-40B4-BE49-F238E27FC236}">
                <a16:creationId xmlns:a16="http://schemas.microsoft.com/office/drawing/2014/main" id="{04424F67-FA38-F78E-7887-9DEFA83FAF30}"/>
              </a:ext>
            </a:extLst>
          </p:cNvPr>
          <p:cNvGraphicFramePr>
            <a:graphicFrameLocks/>
          </p:cNvGraphicFramePr>
          <p:nvPr>
            <p:extLst>
              <p:ext uri="{D42A27DB-BD31-4B8C-83A1-F6EECF244321}">
                <p14:modId xmlns:p14="http://schemas.microsoft.com/office/powerpoint/2010/main" val="3253804883"/>
              </p:ext>
            </p:extLst>
          </p:nvPr>
        </p:nvGraphicFramePr>
        <p:xfrm>
          <a:off x="6552373" y="1894405"/>
          <a:ext cx="5500391" cy="4457209"/>
        </p:xfrm>
        <a:graphic>
          <a:graphicData uri="http://schemas.openxmlformats.org/drawingml/2006/chart">
            <c:chart xmlns:c="http://schemas.openxmlformats.org/drawingml/2006/chart" xmlns:r="http://schemas.openxmlformats.org/officeDocument/2006/relationships" r:id="rId6"/>
          </a:graphicData>
        </a:graphic>
      </p:graphicFrame>
      <p:pic>
        <p:nvPicPr>
          <p:cNvPr id="4" name="Picture 3">
            <a:extLst>
              <a:ext uri="{FF2B5EF4-FFF2-40B4-BE49-F238E27FC236}">
                <a16:creationId xmlns:a16="http://schemas.microsoft.com/office/drawing/2014/main" id="{16A6E1A2-55A1-D5E6-3925-400B43A04ACB}"/>
              </a:ext>
            </a:extLst>
          </p:cNvPr>
          <p:cNvPicPr>
            <a:picLocks noChangeAspect="1"/>
          </p:cNvPicPr>
          <p:nvPr/>
        </p:nvPicPr>
        <p:blipFill>
          <a:blip r:embed="rId7"/>
          <a:stretch>
            <a:fillRect/>
          </a:stretch>
        </p:blipFill>
        <p:spPr>
          <a:xfrm>
            <a:off x="3100436" y="2828858"/>
            <a:ext cx="2130816" cy="3310247"/>
          </a:xfrm>
          <a:prstGeom prst="rect">
            <a:avLst/>
          </a:prstGeom>
        </p:spPr>
      </p:pic>
      <p:pic>
        <p:nvPicPr>
          <p:cNvPr id="8" name="Picture 7">
            <a:extLst>
              <a:ext uri="{FF2B5EF4-FFF2-40B4-BE49-F238E27FC236}">
                <a16:creationId xmlns:a16="http://schemas.microsoft.com/office/drawing/2014/main" id="{3C429FF7-F240-ECAA-2C9D-E2517A39E3DE}"/>
              </a:ext>
            </a:extLst>
          </p:cNvPr>
          <p:cNvPicPr>
            <a:picLocks noChangeAspect="1"/>
          </p:cNvPicPr>
          <p:nvPr/>
        </p:nvPicPr>
        <p:blipFill>
          <a:blip r:embed="rId8"/>
          <a:stretch>
            <a:fillRect/>
          </a:stretch>
        </p:blipFill>
        <p:spPr>
          <a:xfrm>
            <a:off x="5964211" y="3930582"/>
            <a:ext cx="396376" cy="384853"/>
          </a:xfrm>
          <a:prstGeom prst="rect">
            <a:avLst/>
          </a:prstGeom>
        </p:spPr>
      </p:pic>
      <p:pic>
        <p:nvPicPr>
          <p:cNvPr id="9" name="Picture 8">
            <a:extLst>
              <a:ext uri="{FF2B5EF4-FFF2-40B4-BE49-F238E27FC236}">
                <a16:creationId xmlns:a16="http://schemas.microsoft.com/office/drawing/2014/main" id="{D98410D7-8203-BC95-B329-663FB07CF01C}"/>
              </a:ext>
            </a:extLst>
          </p:cNvPr>
          <p:cNvPicPr>
            <a:picLocks noChangeAspect="1"/>
          </p:cNvPicPr>
          <p:nvPr/>
        </p:nvPicPr>
        <p:blipFill>
          <a:blip r:embed="rId9"/>
          <a:stretch>
            <a:fillRect/>
          </a:stretch>
        </p:blipFill>
        <p:spPr>
          <a:xfrm>
            <a:off x="6023809" y="2321140"/>
            <a:ext cx="404416" cy="404416"/>
          </a:xfrm>
          <a:prstGeom prst="rect">
            <a:avLst/>
          </a:prstGeom>
        </p:spPr>
      </p:pic>
      <p:pic>
        <p:nvPicPr>
          <p:cNvPr id="10" name="Picture 9">
            <a:extLst>
              <a:ext uri="{FF2B5EF4-FFF2-40B4-BE49-F238E27FC236}">
                <a16:creationId xmlns:a16="http://schemas.microsoft.com/office/drawing/2014/main" id="{0A1CC3C6-C8DA-BBA7-7772-7963C13D5F25}"/>
              </a:ext>
            </a:extLst>
          </p:cNvPr>
          <p:cNvPicPr>
            <a:picLocks noChangeAspect="1"/>
          </p:cNvPicPr>
          <p:nvPr/>
        </p:nvPicPr>
        <p:blipFill>
          <a:blip r:embed="rId10"/>
          <a:stretch>
            <a:fillRect/>
          </a:stretch>
        </p:blipFill>
        <p:spPr>
          <a:xfrm>
            <a:off x="5950243" y="3081911"/>
            <a:ext cx="477982" cy="477982"/>
          </a:xfrm>
          <a:prstGeom prst="rect">
            <a:avLst/>
          </a:prstGeom>
        </p:spPr>
      </p:pic>
    </p:spTree>
    <p:extLst>
      <p:ext uri="{BB962C8B-B14F-4D97-AF65-F5344CB8AC3E}">
        <p14:creationId xmlns:p14="http://schemas.microsoft.com/office/powerpoint/2010/main" val="1454003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F9253A8-E9B5-4F6D-B1F2-CB539B114DF3}"/>
              </a:ext>
            </a:extLst>
          </p:cNvPr>
          <p:cNvSpPr txBox="1"/>
          <p:nvPr/>
        </p:nvSpPr>
        <p:spPr>
          <a:xfrm>
            <a:off x="0" y="505854"/>
            <a:ext cx="3842657" cy="6352146"/>
          </a:xfrm>
          <a:prstGeom prst="rect">
            <a:avLst/>
          </a:prstGeom>
          <a:solidFill>
            <a:srgbClr val="E6EEF0"/>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75000"/>
                </a:schemeClr>
              </a:solidFill>
              <a:latin typeface="Century Gothic" panose="020B0502020202020204" pitchFamily="34" charset="0"/>
            </a:endParaRPr>
          </a:p>
        </p:txBody>
      </p:sp>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Water supply Performance Commitments – Qualitative Insight</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9" name="Content Placeholder 2">
            <a:extLst>
              <a:ext uri="{FF2B5EF4-FFF2-40B4-BE49-F238E27FC236}">
                <a16:creationId xmlns:a16="http://schemas.microsoft.com/office/drawing/2014/main" id="{C61548F7-7AE7-6630-EA94-E65FD4A0B4AA}"/>
              </a:ext>
            </a:extLst>
          </p:cNvPr>
          <p:cNvSpPr txBox="1">
            <a:spLocks/>
          </p:cNvSpPr>
          <p:nvPr/>
        </p:nvSpPr>
        <p:spPr>
          <a:xfrm>
            <a:off x="4124824" y="760200"/>
            <a:ext cx="5820746" cy="365635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285750" indent="-285750">
              <a:spcBef>
                <a:spcPts val="0"/>
              </a:spcBef>
              <a:spcAft>
                <a:spcPts val="600"/>
              </a:spcAft>
            </a:pPr>
            <a:r>
              <a:rPr lang="en-GB" sz="1400" b="1" dirty="0">
                <a:solidFill>
                  <a:schemeClr val="tx1"/>
                </a:solidFill>
              </a:rPr>
              <a:t>Supply interruptions:</a:t>
            </a:r>
            <a:r>
              <a:rPr lang="en-GB" sz="1400" b="1" dirty="0"/>
              <a:t> </a:t>
            </a:r>
            <a:r>
              <a:rPr lang="en-GB" sz="1400" dirty="0"/>
              <a:t>Not seen as an area needing big improvement.</a:t>
            </a:r>
          </a:p>
          <a:p>
            <a:pPr marL="285750" indent="-285750">
              <a:spcBef>
                <a:spcPts val="0"/>
              </a:spcBef>
              <a:spcAft>
                <a:spcPts val="600"/>
              </a:spcAft>
            </a:pPr>
            <a:r>
              <a:rPr lang="en-GB" sz="1400" dirty="0"/>
              <a:t>6 seconds over 7 years seen as not ambitious enough, with some questioning what the 67p is paying for given there is little change.</a:t>
            </a:r>
          </a:p>
          <a:p>
            <a:pPr marL="0" indent="0">
              <a:spcBef>
                <a:spcPts val="0"/>
              </a:spcBef>
              <a:spcAft>
                <a:spcPts val="600"/>
              </a:spcAft>
              <a:buNone/>
            </a:pPr>
            <a:endParaRPr lang="en-GB" sz="1400" dirty="0">
              <a:highlight>
                <a:srgbClr val="FFFF00"/>
              </a:highlight>
            </a:endParaRPr>
          </a:p>
          <a:p>
            <a:pPr marL="285750" indent="-285750">
              <a:spcBef>
                <a:spcPts val="0"/>
              </a:spcBef>
              <a:spcAft>
                <a:spcPts val="600"/>
              </a:spcAft>
              <a:buFont typeface="Arial" panose="020B0604020202020204" pitchFamily="34" charset="0"/>
              <a:buChar char="•"/>
            </a:pPr>
            <a:endParaRPr lang="en-GB" sz="1400" b="1" dirty="0">
              <a:solidFill>
                <a:schemeClr val="accent4">
                  <a:lumMod val="50000"/>
                </a:schemeClr>
              </a:solidFill>
              <a:highlight>
                <a:srgbClr val="FFFF00"/>
              </a:highlight>
            </a:endParaRPr>
          </a:p>
          <a:p>
            <a:pPr marL="0" indent="0">
              <a:spcBef>
                <a:spcPts val="0"/>
              </a:spcBef>
              <a:spcAft>
                <a:spcPts val="600"/>
              </a:spcAft>
              <a:buNone/>
            </a:pPr>
            <a:endParaRPr lang="en-GB" sz="1400" b="1" dirty="0">
              <a:solidFill>
                <a:schemeClr val="accent4">
                  <a:lumMod val="50000"/>
                </a:schemeClr>
              </a:solidFill>
              <a:highlight>
                <a:srgbClr val="FFFF00"/>
              </a:highlight>
            </a:endParaRPr>
          </a:p>
          <a:p>
            <a:pPr marL="285750" indent="-285750">
              <a:spcBef>
                <a:spcPts val="0"/>
              </a:spcBef>
              <a:spcAft>
                <a:spcPts val="600"/>
              </a:spcAft>
            </a:pPr>
            <a:r>
              <a:rPr lang="en-GB" sz="1400" b="1" dirty="0">
                <a:solidFill>
                  <a:schemeClr val="tx1"/>
                </a:solidFill>
              </a:rPr>
              <a:t>Reducing leaks:</a:t>
            </a:r>
            <a:r>
              <a:rPr lang="en-GB" sz="1400" b="1" dirty="0"/>
              <a:t> </a:t>
            </a:r>
            <a:r>
              <a:rPr lang="en-GB" sz="1400" dirty="0"/>
              <a:t>There was surprise at the level of leakage – and it was seen as a priority for improvement</a:t>
            </a:r>
          </a:p>
          <a:p>
            <a:pPr marL="285750" indent="-285750">
              <a:spcBef>
                <a:spcPts val="0"/>
              </a:spcBef>
              <a:spcAft>
                <a:spcPts val="600"/>
              </a:spcAft>
            </a:pPr>
            <a:r>
              <a:rPr lang="en-GB" sz="1400" dirty="0"/>
              <a:t>Some question the ambition of the target: 56 l/p/d…why not lower – or even zero?</a:t>
            </a:r>
          </a:p>
          <a:p>
            <a:pPr marL="0" indent="0">
              <a:spcBef>
                <a:spcPts val="0"/>
              </a:spcBef>
              <a:spcAft>
                <a:spcPts val="600"/>
              </a:spcAft>
              <a:buNone/>
            </a:pPr>
            <a:endParaRPr lang="en-GB" sz="1400" dirty="0">
              <a:solidFill>
                <a:srgbClr val="000000"/>
              </a:solidFill>
              <a:highlight>
                <a:srgbClr val="FFFF00"/>
              </a:highlight>
            </a:endParaRPr>
          </a:p>
          <a:p>
            <a:pPr marL="0" indent="0">
              <a:spcBef>
                <a:spcPts val="0"/>
              </a:spcBef>
              <a:spcAft>
                <a:spcPts val="600"/>
              </a:spcAft>
              <a:buNone/>
            </a:pPr>
            <a:endParaRPr lang="en-GB" sz="1400" dirty="0">
              <a:solidFill>
                <a:srgbClr val="000000"/>
              </a:solidFill>
              <a:highlight>
                <a:srgbClr val="FFFF00"/>
              </a:highlight>
            </a:endParaRPr>
          </a:p>
          <a:p>
            <a:pPr marL="0" indent="0">
              <a:spcBef>
                <a:spcPts val="0"/>
              </a:spcBef>
              <a:spcAft>
                <a:spcPts val="600"/>
              </a:spcAft>
              <a:buNone/>
            </a:pPr>
            <a:endParaRPr lang="en-GB" sz="1400" dirty="0">
              <a:solidFill>
                <a:srgbClr val="000000"/>
              </a:solidFill>
              <a:highlight>
                <a:srgbClr val="FFFF00"/>
              </a:highlight>
            </a:endParaRPr>
          </a:p>
          <a:p>
            <a:pPr>
              <a:lnSpc>
                <a:spcPct val="100000"/>
              </a:lnSpc>
              <a:spcBef>
                <a:spcPts val="0"/>
              </a:spcBef>
              <a:spcAft>
                <a:spcPts val="600"/>
              </a:spcAft>
            </a:pPr>
            <a:r>
              <a:rPr lang="en-GB" sz="1400" b="1" dirty="0">
                <a:solidFill>
                  <a:srgbClr val="000000"/>
                </a:solidFill>
              </a:rPr>
              <a:t>Appearance, taste and smell of tap water:</a:t>
            </a:r>
            <a:r>
              <a:rPr lang="en-GB" sz="1400" b="1" i="1" dirty="0">
                <a:solidFill>
                  <a:srgbClr val="000000"/>
                </a:solidFill>
              </a:rPr>
              <a:t> </a:t>
            </a:r>
            <a:r>
              <a:rPr lang="en-GB" sz="1400" dirty="0"/>
              <a:t>No existing concerns about water quality, and customers expect Portsmouth Water to maintain high quality water.</a:t>
            </a:r>
          </a:p>
          <a:p>
            <a:pPr>
              <a:lnSpc>
                <a:spcPct val="100000"/>
              </a:lnSpc>
              <a:spcBef>
                <a:spcPts val="0"/>
              </a:spcBef>
              <a:spcAft>
                <a:spcPts val="600"/>
              </a:spcAft>
            </a:pPr>
            <a:r>
              <a:rPr lang="en-GB" sz="1400" dirty="0"/>
              <a:t>Happy with target and no bill impact.</a:t>
            </a:r>
          </a:p>
          <a:p>
            <a:pPr marL="0" indent="0">
              <a:spcBef>
                <a:spcPts val="0"/>
              </a:spcBef>
              <a:spcAft>
                <a:spcPts val="600"/>
              </a:spcAft>
              <a:buNone/>
            </a:pPr>
            <a:endParaRPr lang="en-GB" sz="1400" dirty="0"/>
          </a:p>
          <a:p>
            <a:pPr marL="0" indent="0">
              <a:spcBef>
                <a:spcPts val="0"/>
              </a:spcBef>
              <a:spcAft>
                <a:spcPts val="600"/>
              </a:spcAft>
              <a:buNone/>
            </a:pPr>
            <a:endParaRPr lang="en-GB" sz="1400" dirty="0"/>
          </a:p>
          <a:p>
            <a:pPr marL="0" indent="0">
              <a:spcBef>
                <a:spcPts val="0"/>
              </a:spcBef>
              <a:buNone/>
            </a:pPr>
            <a:endParaRPr lang="en-GB" sz="1400" dirty="0">
              <a:solidFill>
                <a:srgbClr val="000000"/>
              </a:solidFill>
            </a:endParaRPr>
          </a:p>
        </p:txBody>
      </p:sp>
      <p:grpSp>
        <p:nvGrpSpPr>
          <p:cNvPr id="15" name="Group 14">
            <a:extLst>
              <a:ext uri="{FF2B5EF4-FFF2-40B4-BE49-F238E27FC236}">
                <a16:creationId xmlns:a16="http://schemas.microsoft.com/office/drawing/2014/main" id="{C7691421-9EC7-3CB1-286A-7D1F1CBA6467}"/>
              </a:ext>
            </a:extLst>
          </p:cNvPr>
          <p:cNvGrpSpPr/>
          <p:nvPr/>
        </p:nvGrpSpPr>
        <p:grpSpPr>
          <a:xfrm>
            <a:off x="3989740" y="659673"/>
            <a:ext cx="502376" cy="502376"/>
            <a:chOff x="3568766" y="643246"/>
            <a:chExt cx="502376" cy="502376"/>
          </a:xfrm>
        </p:grpSpPr>
        <p:sp>
          <p:nvSpPr>
            <p:cNvPr id="17" name="Oval 16">
              <a:extLst>
                <a:ext uri="{FF2B5EF4-FFF2-40B4-BE49-F238E27FC236}">
                  <a16:creationId xmlns:a16="http://schemas.microsoft.com/office/drawing/2014/main" id="{0C29CB59-E6E3-5E8F-7901-7D768DE27C1E}"/>
                </a:ext>
              </a:extLst>
            </p:cNvPr>
            <p:cNvSpPr/>
            <p:nvPr/>
          </p:nvSpPr>
          <p:spPr>
            <a:xfrm>
              <a:off x="3568766" y="643246"/>
              <a:ext cx="502376" cy="50237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Graphic 23" descr="Meeting with solid fill">
              <a:extLst>
                <a:ext uri="{FF2B5EF4-FFF2-40B4-BE49-F238E27FC236}">
                  <a16:creationId xmlns:a16="http://schemas.microsoft.com/office/drawing/2014/main" id="{51357F5F-98DC-AB6B-191F-1D6FC8549A3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13010" y="669340"/>
              <a:ext cx="426832" cy="426832"/>
            </a:xfrm>
            <a:prstGeom prst="rect">
              <a:avLst/>
            </a:prstGeom>
          </p:spPr>
        </p:pic>
      </p:grpSp>
      <p:sp>
        <p:nvSpPr>
          <p:cNvPr id="25" name="TextBox 24">
            <a:extLst>
              <a:ext uri="{FF2B5EF4-FFF2-40B4-BE49-F238E27FC236}">
                <a16:creationId xmlns:a16="http://schemas.microsoft.com/office/drawing/2014/main" id="{AEB4A363-8A69-6E01-0711-CD77294E4205}"/>
              </a:ext>
            </a:extLst>
          </p:cNvPr>
          <p:cNvSpPr txBox="1"/>
          <p:nvPr/>
        </p:nvSpPr>
        <p:spPr>
          <a:xfrm>
            <a:off x="4554838" y="756794"/>
            <a:ext cx="5929590" cy="307777"/>
          </a:xfrm>
          <a:prstGeom prst="rect">
            <a:avLst/>
          </a:prstGeom>
          <a:noFill/>
        </p:spPr>
        <p:txBody>
          <a:bodyPr wrap="square">
            <a:spAutoFit/>
          </a:bodyPr>
          <a:lstStyle/>
          <a:p>
            <a:pPr>
              <a:defRPr/>
            </a:pPr>
            <a:r>
              <a:rPr lang="en-GB" sz="1400" b="1" dirty="0">
                <a:latin typeface="Century Gothic" panose="020B0502020202020204" pitchFamily="34" charset="0"/>
              </a:rPr>
              <a:t>Qualitative insights based on deliberative discussions</a:t>
            </a:r>
            <a:endParaRPr kumimoji="0" lang="en-US" sz="1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Oval 12">
            <a:extLst>
              <a:ext uri="{FF2B5EF4-FFF2-40B4-BE49-F238E27FC236}">
                <a16:creationId xmlns:a16="http://schemas.microsoft.com/office/drawing/2014/main" id="{92DD0F4A-A815-48BA-5218-599E1B373B15}"/>
              </a:ext>
            </a:extLst>
          </p:cNvPr>
          <p:cNvSpPr/>
          <p:nvPr/>
        </p:nvSpPr>
        <p:spPr>
          <a:xfrm>
            <a:off x="4061112" y="1369648"/>
            <a:ext cx="324301" cy="307777"/>
          </a:xfrm>
          <a:prstGeom prst="ellipse">
            <a:avLst/>
          </a:prstGeom>
          <a:solidFill>
            <a:srgbClr val="349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078AF8CA-3708-54E1-82A8-ED91FBBFF02F}"/>
              </a:ext>
            </a:extLst>
          </p:cNvPr>
          <p:cNvSpPr/>
          <p:nvPr/>
        </p:nvSpPr>
        <p:spPr>
          <a:xfrm>
            <a:off x="4062755" y="3238156"/>
            <a:ext cx="324301" cy="307777"/>
          </a:xfrm>
          <a:prstGeom prst="ellipse">
            <a:avLst/>
          </a:prstGeom>
          <a:solidFill>
            <a:srgbClr val="F1AE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959806B7-57E6-F37F-38D2-B36984BAF0EF}"/>
              </a:ext>
            </a:extLst>
          </p:cNvPr>
          <p:cNvSpPr/>
          <p:nvPr/>
        </p:nvSpPr>
        <p:spPr>
          <a:xfrm>
            <a:off x="4085249" y="5087024"/>
            <a:ext cx="324301" cy="307777"/>
          </a:xfrm>
          <a:prstGeom prst="ellipse">
            <a:avLst/>
          </a:prstGeom>
          <a:solidFill>
            <a:srgbClr val="75BD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99081D0C-0F4B-2227-21A0-6C3CF0A8E092}"/>
              </a:ext>
            </a:extLst>
          </p:cNvPr>
          <p:cNvSpPr txBox="1"/>
          <p:nvPr/>
        </p:nvSpPr>
        <p:spPr>
          <a:xfrm>
            <a:off x="213166" y="605674"/>
            <a:ext cx="28976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Which of these three parts of the business plan is the most important to you? </a:t>
            </a:r>
          </a:p>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Quantitative data</a:t>
            </a:r>
          </a:p>
        </p:txBody>
      </p:sp>
      <p:pic>
        <p:nvPicPr>
          <p:cNvPr id="2" name="Picture 1" descr="Our Company | Portsmouth Water">
            <a:extLst>
              <a:ext uri="{FF2B5EF4-FFF2-40B4-BE49-F238E27FC236}">
                <a16:creationId xmlns:a16="http://schemas.microsoft.com/office/drawing/2014/main" id="{AEC2807D-7E60-2214-9DFA-A40F8A86C9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D54D95E2-0C54-296D-1259-4F6686AA2A78}"/>
              </a:ext>
            </a:extLst>
          </p:cNvPr>
          <p:cNvSpPr/>
          <p:nvPr/>
        </p:nvSpPr>
        <p:spPr>
          <a:xfrm>
            <a:off x="10151613" y="3392044"/>
            <a:ext cx="1708155" cy="1289358"/>
          </a:xfrm>
          <a:prstGeom prst="wedgeRoundRectCallout">
            <a:avLst>
              <a:gd name="adj1" fmla="val -41294"/>
              <a:gd name="adj2" fmla="val 63651"/>
              <a:gd name="adj3" fmla="val 16667"/>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 think 55p a day is OK. It’s only going to get worse if they don’t do anything about it.”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sp>
        <p:nvSpPr>
          <p:cNvPr id="8" name="Speech Bubble: Rectangle with Corners Rounded 7">
            <a:extLst>
              <a:ext uri="{FF2B5EF4-FFF2-40B4-BE49-F238E27FC236}">
                <a16:creationId xmlns:a16="http://schemas.microsoft.com/office/drawing/2014/main" id="{C11DF574-7F5F-8A28-54E0-3B0F3D48601E}"/>
              </a:ext>
            </a:extLst>
          </p:cNvPr>
          <p:cNvSpPr/>
          <p:nvPr/>
        </p:nvSpPr>
        <p:spPr>
          <a:xfrm>
            <a:off x="10151613" y="1315511"/>
            <a:ext cx="1708155" cy="1419272"/>
          </a:xfrm>
          <a:prstGeom prst="wedgeRoundRectCallout">
            <a:avLst>
              <a:gd name="adj1" fmla="val -41294"/>
              <a:gd name="adj2" fmla="val 63651"/>
              <a:gd name="adj3" fmla="val 16667"/>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“They are the best in the country and leading by example whilst also the cheapest. So 67p is fair if they maintain standards.”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pic>
        <p:nvPicPr>
          <p:cNvPr id="7" name="Picture 6">
            <a:extLst>
              <a:ext uri="{FF2B5EF4-FFF2-40B4-BE49-F238E27FC236}">
                <a16:creationId xmlns:a16="http://schemas.microsoft.com/office/drawing/2014/main" id="{DE1E2AE1-1259-BC31-309E-CD52999961FB}"/>
              </a:ext>
            </a:extLst>
          </p:cNvPr>
          <p:cNvPicPr>
            <a:picLocks noChangeAspect="1"/>
          </p:cNvPicPr>
          <p:nvPr/>
        </p:nvPicPr>
        <p:blipFill>
          <a:blip r:embed="rId7"/>
          <a:stretch>
            <a:fillRect/>
          </a:stretch>
        </p:blipFill>
        <p:spPr>
          <a:xfrm>
            <a:off x="287920" y="1659600"/>
            <a:ext cx="2985858" cy="4438123"/>
          </a:xfrm>
          <a:prstGeom prst="rect">
            <a:avLst/>
          </a:prstGeom>
        </p:spPr>
      </p:pic>
      <p:pic>
        <p:nvPicPr>
          <p:cNvPr id="9" name="Picture 2" descr="Portsmouth Water - for Households">
            <a:extLst>
              <a:ext uri="{FF2B5EF4-FFF2-40B4-BE49-F238E27FC236}">
                <a16:creationId xmlns:a16="http://schemas.microsoft.com/office/drawing/2014/main" id="{77E66D63-4071-6513-CDC5-2BAE7C0FD2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4131" y="3545933"/>
            <a:ext cx="693436" cy="38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109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E5013F-E671-F997-11EF-171576290145}"/>
              </a:ext>
            </a:extLst>
          </p:cNvPr>
          <p:cNvSpPr/>
          <p:nvPr/>
        </p:nvSpPr>
        <p:spPr>
          <a:xfrm>
            <a:off x="0" y="1039290"/>
            <a:ext cx="5500391" cy="531232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Additional water supply plan components – Importance</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2" name="TextBox 1">
            <a:extLst>
              <a:ext uri="{FF2B5EF4-FFF2-40B4-BE49-F238E27FC236}">
                <a16:creationId xmlns:a16="http://schemas.microsoft.com/office/drawing/2014/main" id="{2E4EB305-F448-7DD4-BD02-DA3643921CE3}"/>
              </a:ext>
            </a:extLst>
          </p:cNvPr>
          <p:cNvSpPr txBox="1"/>
          <p:nvPr/>
        </p:nvSpPr>
        <p:spPr>
          <a:xfrm>
            <a:off x="4408" y="500076"/>
            <a:ext cx="12187592" cy="52322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All </a:t>
            </a:r>
            <a:r>
              <a:rPr lang="en-GB" sz="1400" dirty="0">
                <a:solidFill>
                  <a:prstClr val="black"/>
                </a:solidFill>
                <a:latin typeface="Century Gothic" panose="020B0502020202020204" pitchFamily="34" charset="0"/>
              </a:rPr>
              <a:t>customers groups rated the replacement of lead pipes the most important of the three additional water supply plan components, while installing smart meters was deemed the least important.</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3DA0AEC9-5C95-08E1-005E-CC34D044EDBD}"/>
              </a:ext>
            </a:extLst>
          </p:cNvPr>
          <p:cNvSpPr txBox="1"/>
          <p:nvPr/>
        </p:nvSpPr>
        <p:spPr>
          <a:xfrm>
            <a:off x="5518964" y="1195229"/>
            <a:ext cx="6654463" cy="523220"/>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Which of these three parts of the business plan is the most important to you: Additional Plan Components (Water)</a:t>
            </a:r>
          </a:p>
        </p:txBody>
      </p:sp>
      <p:sp>
        <p:nvSpPr>
          <p:cNvPr id="16" name="TextBox 15">
            <a:extLst>
              <a:ext uri="{FF2B5EF4-FFF2-40B4-BE49-F238E27FC236}">
                <a16:creationId xmlns:a16="http://schemas.microsoft.com/office/drawing/2014/main" id="{489F8B88-442C-6120-A20C-8E2468C2E3E6}"/>
              </a:ext>
            </a:extLst>
          </p:cNvPr>
          <p:cNvSpPr txBox="1"/>
          <p:nvPr/>
        </p:nvSpPr>
        <p:spPr>
          <a:xfrm>
            <a:off x="129336" y="1140532"/>
            <a:ext cx="3014354" cy="430887"/>
          </a:xfrm>
          <a:prstGeom prst="rect">
            <a:avLst/>
          </a:prstGeom>
          <a:noFill/>
        </p:spPr>
        <p:txBody>
          <a:bodyPr wrap="square" rtlCol="0">
            <a:spAutoFit/>
          </a:bodyPr>
          <a:lstStyle/>
          <a:p>
            <a:r>
              <a:rPr lang="en-GB" sz="1100" dirty="0">
                <a:latin typeface="Century Gothic" panose="020B0502020202020204" pitchFamily="34" charset="0"/>
              </a:rPr>
              <a:t>For detailed stimuli shown to respondents, please see Appendix</a:t>
            </a:r>
          </a:p>
        </p:txBody>
      </p:sp>
      <p:sp>
        <p:nvSpPr>
          <p:cNvPr id="17" name="TextBox 16">
            <a:extLst>
              <a:ext uri="{FF2B5EF4-FFF2-40B4-BE49-F238E27FC236}">
                <a16:creationId xmlns:a16="http://schemas.microsoft.com/office/drawing/2014/main" id="{F0D74C7C-1583-9DBD-9875-D27F980F6B78}"/>
              </a:ext>
            </a:extLst>
          </p:cNvPr>
          <p:cNvSpPr txBox="1"/>
          <p:nvPr/>
        </p:nvSpPr>
        <p:spPr>
          <a:xfrm>
            <a:off x="1709416" y="6415535"/>
            <a:ext cx="7857023" cy="400110"/>
          </a:xfrm>
          <a:prstGeom prst="rect">
            <a:avLst/>
          </a:prstGeom>
          <a:solidFill>
            <a:schemeClr val="bg1"/>
          </a:solidFill>
          <a:ln>
            <a:noFill/>
          </a:ln>
        </p:spPr>
        <p:txBody>
          <a:bodyPr wrap="square" rtlCol="0">
            <a:spAutoFit/>
          </a:bodyPr>
          <a:lstStyle/>
          <a:p>
            <a:r>
              <a:rPr lang="en-GB" sz="1000" b="1" dirty="0">
                <a:latin typeface="Century Gothic" panose="020B0502020202020204" pitchFamily="34" charset="0"/>
              </a:rPr>
              <a:t>Q7b.</a:t>
            </a:r>
            <a:r>
              <a:rPr lang="en-GB" sz="1000" dirty="0">
                <a:latin typeface="Century Gothic" panose="020B0502020202020204" pitchFamily="34" charset="0"/>
              </a:rPr>
              <a:t> Based on what you have just read, which of these three parts of the business plan is the most important to you? </a:t>
            </a:r>
          </a:p>
          <a:p>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a:t>
            </a: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Total household and non-household bill payers (</a:t>
            </a:r>
            <a:r>
              <a:rPr kumimoji="0" lang="en-GB"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715</a:t>
            </a: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GB" sz="1000" b="1" dirty="0">
                <a:latin typeface="Century Gothic" panose="020B0502020202020204" pitchFamily="34" charset="0"/>
              </a:rPr>
              <a:t>WEIGHTED % FIGURES ARE DISPLAYED and UNWEIGHTED BASE SIZES</a:t>
            </a:r>
          </a:p>
        </p:txBody>
      </p:sp>
      <p:pic>
        <p:nvPicPr>
          <p:cNvPr id="5" name="Picture 4">
            <a:extLst>
              <a:ext uri="{FF2B5EF4-FFF2-40B4-BE49-F238E27FC236}">
                <a16:creationId xmlns:a16="http://schemas.microsoft.com/office/drawing/2014/main" id="{073FB760-88E5-EE82-8CF6-7458AB92080A}"/>
              </a:ext>
            </a:extLst>
          </p:cNvPr>
          <p:cNvPicPr>
            <a:picLocks noChangeAspect="1"/>
          </p:cNvPicPr>
          <p:nvPr/>
        </p:nvPicPr>
        <p:blipFill>
          <a:blip r:embed="rId4"/>
          <a:stretch>
            <a:fillRect/>
          </a:stretch>
        </p:blipFill>
        <p:spPr>
          <a:xfrm>
            <a:off x="140794" y="1567618"/>
            <a:ext cx="2326670" cy="3610617"/>
          </a:xfrm>
          <a:prstGeom prst="rect">
            <a:avLst/>
          </a:prstGeom>
        </p:spPr>
      </p:pic>
      <p:pic>
        <p:nvPicPr>
          <p:cNvPr id="7" name="Picture 6">
            <a:extLst>
              <a:ext uri="{FF2B5EF4-FFF2-40B4-BE49-F238E27FC236}">
                <a16:creationId xmlns:a16="http://schemas.microsoft.com/office/drawing/2014/main" id="{5AF0C35A-2DB2-F80B-EA93-D5AD8C36BE7E}"/>
              </a:ext>
            </a:extLst>
          </p:cNvPr>
          <p:cNvPicPr>
            <a:picLocks noChangeAspect="1"/>
          </p:cNvPicPr>
          <p:nvPr/>
        </p:nvPicPr>
        <p:blipFill>
          <a:blip r:embed="rId5"/>
          <a:stretch>
            <a:fillRect/>
          </a:stretch>
        </p:blipFill>
        <p:spPr>
          <a:xfrm>
            <a:off x="1406895" y="2015614"/>
            <a:ext cx="2322779" cy="3610618"/>
          </a:xfrm>
          <a:prstGeom prst="rect">
            <a:avLst/>
          </a:prstGeom>
        </p:spPr>
      </p:pic>
      <p:graphicFrame>
        <p:nvGraphicFramePr>
          <p:cNvPr id="6" name="Content Placeholder 14">
            <a:extLst>
              <a:ext uri="{FF2B5EF4-FFF2-40B4-BE49-F238E27FC236}">
                <a16:creationId xmlns:a16="http://schemas.microsoft.com/office/drawing/2014/main" id="{922EE195-2D69-213A-7EFB-FF9A839DD49A}"/>
              </a:ext>
            </a:extLst>
          </p:cNvPr>
          <p:cNvGraphicFramePr>
            <a:graphicFrameLocks/>
          </p:cNvGraphicFramePr>
          <p:nvPr>
            <p:extLst>
              <p:ext uri="{D42A27DB-BD31-4B8C-83A1-F6EECF244321}">
                <p14:modId xmlns:p14="http://schemas.microsoft.com/office/powerpoint/2010/main" val="1026835982"/>
              </p:ext>
            </p:extLst>
          </p:nvPr>
        </p:nvGraphicFramePr>
        <p:xfrm>
          <a:off x="6552373" y="1894405"/>
          <a:ext cx="5500391" cy="4704869"/>
        </p:xfrm>
        <a:graphic>
          <a:graphicData uri="http://schemas.openxmlformats.org/drawingml/2006/chart">
            <c:chart xmlns:c="http://schemas.openxmlformats.org/drawingml/2006/chart" xmlns:r="http://schemas.openxmlformats.org/officeDocument/2006/relationships" r:id="rId6"/>
          </a:graphicData>
        </a:graphic>
      </p:graphicFrame>
      <p:pic>
        <p:nvPicPr>
          <p:cNvPr id="11" name="Picture 10">
            <a:extLst>
              <a:ext uri="{FF2B5EF4-FFF2-40B4-BE49-F238E27FC236}">
                <a16:creationId xmlns:a16="http://schemas.microsoft.com/office/drawing/2014/main" id="{A01B484F-05B8-4FCE-E1EA-DB1E39D777C0}"/>
              </a:ext>
            </a:extLst>
          </p:cNvPr>
          <p:cNvPicPr>
            <a:picLocks noChangeAspect="1"/>
          </p:cNvPicPr>
          <p:nvPr/>
        </p:nvPicPr>
        <p:blipFill>
          <a:blip r:embed="rId7"/>
          <a:stretch>
            <a:fillRect/>
          </a:stretch>
        </p:blipFill>
        <p:spPr>
          <a:xfrm>
            <a:off x="6090390" y="4042765"/>
            <a:ext cx="408147" cy="408147"/>
          </a:xfrm>
          <a:prstGeom prst="rect">
            <a:avLst/>
          </a:prstGeom>
        </p:spPr>
      </p:pic>
      <p:pic>
        <p:nvPicPr>
          <p:cNvPr id="19" name="Picture 18">
            <a:extLst>
              <a:ext uri="{FF2B5EF4-FFF2-40B4-BE49-F238E27FC236}">
                <a16:creationId xmlns:a16="http://schemas.microsoft.com/office/drawing/2014/main" id="{990882E4-E367-1EEC-58CF-779B3C30C88A}"/>
              </a:ext>
            </a:extLst>
          </p:cNvPr>
          <p:cNvPicPr>
            <a:picLocks noChangeAspect="1"/>
          </p:cNvPicPr>
          <p:nvPr/>
        </p:nvPicPr>
        <p:blipFill>
          <a:blip r:embed="rId8"/>
          <a:stretch>
            <a:fillRect/>
          </a:stretch>
        </p:blipFill>
        <p:spPr>
          <a:xfrm>
            <a:off x="6137373" y="2350150"/>
            <a:ext cx="314179" cy="314179"/>
          </a:xfrm>
          <a:prstGeom prst="rect">
            <a:avLst/>
          </a:prstGeom>
        </p:spPr>
      </p:pic>
      <p:pic>
        <p:nvPicPr>
          <p:cNvPr id="3" name="Picture 2">
            <a:extLst>
              <a:ext uri="{FF2B5EF4-FFF2-40B4-BE49-F238E27FC236}">
                <a16:creationId xmlns:a16="http://schemas.microsoft.com/office/drawing/2014/main" id="{D50BE832-0497-5CC2-4A93-FF54A0B41276}"/>
              </a:ext>
            </a:extLst>
          </p:cNvPr>
          <p:cNvPicPr>
            <a:picLocks noChangeAspect="1"/>
          </p:cNvPicPr>
          <p:nvPr/>
        </p:nvPicPr>
        <p:blipFill>
          <a:blip r:embed="rId9"/>
          <a:stretch>
            <a:fillRect/>
          </a:stretch>
        </p:blipFill>
        <p:spPr>
          <a:xfrm>
            <a:off x="3001976" y="2552851"/>
            <a:ext cx="2322778" cy="3610617"/>
          </a:xfrm>
          <a:prstGeom prst="rect">
            <a:avLst/>
          </a:prstGeom>
        </p:spPr>
      </p:pic>
      <p:pic>
        <p:nvPicPr>
          <p:cNvPr id="20" name="Picture 19">
            <a:extLst>
              <a:ext uri="{FF2B5EF4-FFF2-40B4-BE49-F238E27FC236}">
                <a16:creationId xmlns:a16="http://schemas.microsoft.com/office/drawing/2014/main" id="{372B7C28-53E9-DF3A-BD5A-8DB3A74AD2B9}"/>
              </a:ext>
            </a:extLst>
          </p:cNvPr>
          <p:cNvPicPr>
            <a:picLocks noChangeAspect="1"/>
          </p:cNvPicPr>
          <p:nvPr/>
        </p:nvPicPr>
        <p:blipFill>
          <a:blip r:embed="rId10"/>
          <a:stretch>
            <a:fillRect/>
          </a:stretch>
        </p:blipFill>
        <p:spPr>
          <a:xfrm>
            <a:off x="6108899" y="3219646"/>
            <a:ext cx="277704" cy="277704"/>
          </a:xfrm>
          <a:prstGeom prst="rect">
            <a:avLst/>
          </a:prstGeom>
        </p:spPr>
      </p:pic>
    </p:spTree>
    <p:extLst>
      <p:ext uri="{BB962C8B-B14F-4D97-AF65-F5344CB8AC3E}">
        <p14:creationId xmlns:p14="http://schemas.microsoft.com/office/powerpoint/2010/main" val="3382138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F9253A8-E9B5-4F6D-B1F2-CB539B114DF3}"/>
              </a:ext>
            </a:extLst>
          </p:cNvPr>
          <p:cNvSpPr txBox="1"/>
          <p:nvPr/>
        </p:nvSpPr>
        <p:spPr>
          <a:xfrm>
            <a:off x="0" y="505854"/>
            <a:ext cx="3842657" cy="6352146"/>
          </a:xfrm>
          <a:prstGeom prst="rect">
            <a:avLst/>
          </a:prstGeom>
          <a:solidFill>
            <a:srgbClr val="E6EEF0"/>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75000"/>
                </a:schemeClr>
              </a:solidFill>
              <a:latin typeface="Century Gothic" panose="020B0502020202020204" pitchFamily="34" charset="0"/>
            </a:endParaRPr>
          </a:p>
        </p:txBody>
      </p:sp>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Additional Plan Components (water) – Qualitative Insight</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9" name="Content Placeholder 2">
            <a:extLst>
              <a:ext uri="{FF2B5EF4-FFF2-40B4-BE49-F238E27FC236}">
                <a16:creationId xmlns:a16="http://schemas.microsoft.com/office/drawing/2014/main" id="{C61548F7-7AE7-6630-EA94-E65FD4A0B4AA}"/>
              </a:ext>
            </a:extLst>
          </p:cNvPr>
          <p:cNvSpPr txBox="1">
            <a:spLocks/>
          </p:cNvSpPr>
          <p:nvPr/>
        </p:nvSpPr>
        <p:spPr>
          <a:xfrm>
            <a:off x="4124823" y="760201"/>
            <a:ext cx="6359605" cy="354049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n-ea"/>
              <a:cs typeface="+mn-cs"/>
            </a:endParaRPr>
          </a:p>
          <a:p>
            <a:pPr marL="285750" indent="-285750">
              <a:spcBef>
                <a:spcPts val="0"/>
              </a:spcBef>
              <a:spcAft>
                <a:spcPts val="600"/>
              </a:spcAft>
            </a:pPr>
            <a:r>
              <a:rPr lang="en-GB" sz="1400" b="1" dirty="0"/>
              <a:t>Installing smart water meters</a:t>
            </a:r>
            <a:r>
              <a:rPr lang="en-GB" sz="1400" b="1" dirty="0">
                <a:solidFill>
                  <a:schemeClr val="tx1"/>
                </a:solidFill>
              </a:rPr>
              <a:t>:</a:t>
            </a:r>
            <a:r>
              <a:rPr lang="en-GB" sz="1400" b="1" dirty="0"/>
              <a:t> </a:t>
            </a:r>
            <a:r>
              <a:rPr lang="en-GB" sz="1400" dirty="0"/>
              <a:t>there were questions about how smart meters work, and some resistance from non-metered households, as well as anxiety from economically vulnerable people and families about charges. Those with low water usage were most enthusiastic. </a:t>
            </a:r>
          </a:p>
          <a:p>
            <a:pPr marL="0" indent="0">
              <a:spcBef>
                <a:spcPts val="0"/>
              </a:spcBef>
              <a:spcAft>
                <a:spcPts val="600"/>
              </a:spcAft>
              <a:buNone/>
            </a:pPr>
            <a:endParaRPr lang="en-GB" sz="1400" dirty="0">
              <a:highlight>
                <a:srgbClr val="FFFF00"/>
              </a:highlight>
            </a:endParaRPr>
          </a:p>
          <a:p>
            <a:pPr marL="0" indent="0">
              <a:spcBef>
                <a:spcPts val="0"/>
              </a:spcBef>
              <a:spcAft>
                <a:spcPts val="600"/>
              </a:spcAft>
              <a:buNone/>
            </a:pPr>
            <a:endParaRPr lang="en-GB" sz="1400" dirty="0">
              <a:highlight>
                <a:srgbClr val="FFFF00"/>
              </a:highlight>
            </a:endParaRPr>
          </a:p>
          <a:p>
            <a:pPr marL="0" indent="0">
              <a:spcBef>
                <a:spcPts val="0"/>
              </a:spcBef>
              <a:spcAft>
                <a:spcPts val="600"/>
              </a:spcAft>
              <a:buNone/>
            </a:pPr>
            <a:endParaRPr lang="en-GB" sz="1400" dirty="0">
              <a:highlight>
                <a:srgbClr val="FFFF00"/>
              </a:highlight>
            </a:endParaRPr>
          </a:p>
          <a:p>
            <a:pPr marL="285750" indent="-285750">
              <a:spcBef>
                <a:spcPts val="0"/>
              </a:spcBef>
              <a:spcAft>
                <a:spcPts val="600"/>
              </a:spcAft>
              <a:buFont typeface="Arial" panose="020B0604020202020204" pitchFamily="34" charset="0"/>
              <a:buChar char="•"/>
            </a:pPr>
            <a:endParaRPr lang="en-GB" sz="1400" b="1" dirty="0">
              <a:solidFill>
                <a:schemeClr val="accent4">
                  <a:lumMod val="50000"/>
                </a:schemeClr>
              </a:solidFill>
              <a:highlight>
                <a:srgbClr val="FFFF00"/>
              </a:highlight>
            </a:endParaRPr>
          </a:p>
          <a:p>
            <a:pPr marL="285750" indent="-285750">
              <a:spcBef>
                <a:spcPts val="0"/>
              </a:spcBef>
              <a:spcAft>
                <a:spcPts val="600"/>
              </a:spcAft>
              <a:buFont typeface="Arial" panose="020B0604020202020204" pitchFamily="34" charset="0"/>
              <a:buChar char="•"/>
            </a:pPr>
            <a:endParaRPr lang="en-GB" sz="1400" b="1" dirty="0">
              <a:solidFill>
                <a:schemeClr val="accent4">
                  <a:lumMod val="50000"/>
                </a:schemeClr>
              </a:solidFill>
              <a:highlight>
                <a:srgbClr val="FFFF00"/>
              </a:highlight>
            </a:endParaRPr>
          </a:p>
          <a:p>
            <a:pPr marL="285750" indent="-285750">
              <a:spcBef>
                <a:spcPts val="0"/>
              </a:spcBef>
              <a:spcAft>
                <a:spcPts val="600"/>
              </a:spcAft>
            </a:pPr>
            <a:r>
              <a:rPr lang="en-GB" sz="1400" b="1" dirty="0">
                <a:solidFill>
                  <a:schemeClr val="tx1"/>
                </a:solidFill>
              </a:rPr>
              <a:t>Replacing lead pipes:</a:t>
            </a:r>
            <a:r>
              <a:rPr lang="en-GB" sz="1400" b="1" dirty="0"/>
              <a:t> </a:t>
            </a:r>
            <a:r>
              <a:rPr lang="en-GB" sz="1400" dirty="0"/>
              <a:t>There were pockets of awareness about the issue and mixed views about its urgency.</a:t>
            </a:r>
          </a:p>
          <a:p>
            <a:pPr marL="285750" indent="-285750">
              <a:spcBef>
                <a:spcPts val="0"/>
              </a:spcBef>
              <a:spcAft>
                <a:spcPts val="600"/>
              </a:spcAft>
            </a:pPr>
            <a:r>
              <a:rPr lang="en-GB" sz="1400" dirty="0"/>
              <a:t>Some want a more ambitious target.</a:t>
            </a:r>
          </a:p>
          <a:p>
            <a:pPr marL="285750" indent="-285750">
              <a:spcBef>
                <a:spcPts val="0"/>
              </a:spcBef>
              <a:spcAft>
                <a:spcPts val="600"/>
              </a:spcAft>
            </a:pPr>
            <a:r>
              <a:rPr lang="en-GB" sz="1400" dirty="0"/>
              <a:t>Seen as a big programme reaching every affected property – but is there more to be done to identify affected properties?</a:t>
            </a:r>
          </a:p>
          <a:p>
            <a:pPr marL="0" indent="0">
              <a:spcBef>
                <a:spcPts val="0"/>
              </a:spcBef>
              <a:spcAft>
                <a:spcPts val="600"/>
              </a:spcAft>
              <a:buNone/>
            </a:pPr>
            <a:endParaRPr lang="en-GB" sz="1400" dirty="0">
              <a:solidFill>
                <a:srgbClr val="000000"/>
              </a:solidFill>
              <a:highlight>
                <a:srgbClr val="FFFF00"/>
              </a:highlight>
            </a:endParaRPr>
          </a:p>
          <a:p>
            <a:pPr marL="0" indent="0">
              <a:spcBef>
                <a:spcPts val="0"/>
              </a:spcBef>
              <a:spcAft>
                <a:spcPts val="600"/>
              </a:spcAft>
              <a:buNone/>
            </a:pPr>
            <a:endParaRPr lang="en-GB" sz="1400" dirty="0">
              <a:solidFill>
                <a:srgbClr val="000000"/>
              </a:solidFill>
              <a:highlight>
                <a:srgbClr val="FFFF00"/>
              </a:highlight>
            </a:endParaRPr>
          </a:p>
          <a:p>
            <a:pPr>
              <a:lnSpc>
                <a:spcPct val="100000"/>
              </a:lnSpc>
              <a:spcBef>
                <a:spcPts val="0"/>
              </a:spcBef>
              <a:spcAft>
                <a:spcPts val="600"/>
              </a:spcAft>
            </a:pPr>
            <a:r>
              <a:rPr lang="en-GB" sz="1400" b="1" dirty="0">
                <a:solidFill>
                  <a:srgbClr val="000000"/>
                </a:solidFill>
              </a:rPr>
              <a:t>Improving the environment at key sites: </a:t>
            </a:r>
            <a:r>
              <a:rPr lang="en-GB" sz="1400" dirty="0">
                <a:solidFill>
                  <a:srgbClr val="000000"/>
                </a:solidFill>
              </a:rPr>
              <a:t>There was support for environmental targets.</a:t>
            </a:r>
            <a:endParaRPr lang="en-GB" sz="1400" dirty="0"/>
          </a:p>
          <a:p>
            <a:pPr marL="0" indent="0">
              <a:spcBef>
                <a:spcPts val="0"/>
              </a:spcBef>
              <a:spcAft>
                <a:spcPts val="600"/>
              </a:spcAft>
              <a:buNone/>
            </a:pPr>
            <a:endParaRPr lang="en-GB" sz="1400" dirty="0"/>
          </a:p>
          <a:p>
            <a:pPr marL="0" indent="0">
              <a:spcBef>
                <a:spcPts val="0"/>
              </a:spcBef>
              <a:buNone/>
            </a:pPr>
            <a:endParaRPr lang="en-GB" sz="1400" dirty="0">
              <a:solidFill>
                <a:srgbClr val="000000"/>
              </a:solidFill>
            </a:endParaRPr>
          </a:p>
        </p:txBody>
      </p:sp>
      <p:grpSp>
        <p:nvGrpSpPr>
          <p:cNvPr id="15" name="Group 14">
            <a:extLst>
              <a:ext uri="{FF2B5EF4-FFF2-40B4-BE49-F238E27FC236}">
                <a16:creationId xmlns:a16="http://schemas.microsoft.com/office/drawing/2014/main" id="{C7691421-9EC7-3CB1-286A-7D1F1CBA6467}"/>
              </a:ext>
            </a:extLst>
          </p:cNvPr>
          <p:cNvGrpSpPr/>
          <p:nvPr/>
        </p:nvGrpSpPr>
        <p:grpSpPr>
          <a:xfrm>
            <a:off x="3989740" y="659673"/>
            <a:ext cx="502376" cy="502376"/>
            <a:chOff x="3568766" y="643246"/>
            <a:chExt cx="502376" cy="502376"/>
          </a:xfrm>
        </p:grpSpPr>
        <p:sp>
          <p:nvSpPr>
            <p:cNvPr id="17" name="Oval 16">
              <a:extLst>
                <a:ext uri="{FF2B5EF4-FFF2-40B4-BE49-F238E27FC236}">
                  <a16:creationId xmlns:a16="http://schemas.microsoft.com/office/drawing/2014/main" id="{0C29CB59-E6E3-5E8F-7901-7D768DE27C1E}"/>
                </a:ext>
              </a:extLst>
            </p:cNvPr>
            <p:cNvSpPr/>
            <p:nvPr/>
          </p:nvSpPr>
          <p:spPr>
            <a:xfrm>
              <a:off x="3568766" y="643246"/>
              <a:ext cx="502376" cy="50237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Graphic 23" descr="Meeting with solid fill">
              <a:extLst>
                <a:ext uri="{FF2B5EF4-FFF2-40B4-BE49-F238E27FC236}">
                  <a16:creationId xmlns:a16="http://schemas.microsoft.com/office/drawing/2014/main" id="{51357F5F-98DC-AB6B-191F-1D6FC8549A3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13010" y="669340"/>
              <a:ext cx="426832" cy="426832"/>
            </a:xfrm>
            <a:prstGeom prst="rect">
              <a:avLst/>
            </a:prstGeom>
          </p:spPr>
        </p:pic>
      </p:grpSp>
      <p:sp>
        <p:nvSpPr>
          <p:cNvPr id="25" name="TextBox 24">
            <a:extLst>
              <a:ext uri="{FF2B5EF4-FFF2-40B4-BE49-F238E27FC236}">
                <a16:creationId xmlns:a16="http://schemas.microsoft.com/office/drawing/2014/main" id="{AEB4A363-8A69-6E01-0711-CD77294E4205}"/>
              </a:ext>
            </a:extLst>
          </p:cNvPr>
          <p:cNvSpPr txBox="1"/>
          <p:nvPr/>
        </p:nvSpPr>
        <p:spPr>
          <a:xfrm>
            <a:off x="4554838" y="756794"/>
            <a:ext cx="5929590" cy="307777"/>
          </a:xfrm>
          <a:prstGeom prst="rect">
            <a:avLst/>
          </a:prstGeom>
          <a:noFill/>
        </p:spPr>
        <p:txBody>
          <a:bodyPr wrap="square">
            <a:spAutoFit/>
          </a:bodyPr>
          <a:lstStyle/>
          <a:p>
            <a:pPr>
              <a:defRPr/>
            </a:pPr>
            <a:r>
              <a:rPr lang="en-GB" sz="1400" b="1" dirty="0">
                <a:latin typeface="Century Gothic" panose="020B0502020202020204" pitchFamily="34" charset="0"/>
              </a:rPr>
              <a:t>Qualitative insights based on deliberative discussions</a:t>
            </a:r>
            <a:endParaRPr kumimoji="0" lang="en-US" sz="1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Oval 12">
            <a:extLst>
              <a:ext uri="{FF2B5EF4-FFF2-40B4-BE49-F238E27FC236}">
                <a16:creationId xmlns:a16="http://schemas.microsoft.com/office/drawing/2014/main" id="{92DD0F4A-A815-48BA-5218-599E1B373B15}"/>
              </a:ext>
            </a:extLst>
          </p:cNvPr>
          <p:cNvSpPr/>
          <p:nvPr/>
        </p:nvSpPr>
        <p:spPr>
          <a:xfrm>
            <a:off x="4063058" y="1429176"/>
            <a:ext cx="324301" cy="307777"/>
          </a:xfrm>
          <a:prstGeom prst="ellipse">
            <a:avLst/>
          </a:prstGeom>
          <a:solidFill>
            <a:srgbClr val="349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078AF8CA-3708-54E1-82A8-ED91FBBFF02F}"/>
              </a:ext>
            </a:extLst>
          </p:cNvPr>
          <p:cNvSpPr/>
          <p:nvPr/>
        </p:nvSpPr>
        <p:spPr>
          <a:xfrm>
            <a:off x="4061111" y="3681927"/>
            <a:ext cx="324301" cy="307777"/>
          </a:xfrm>
          <a:prstGeom prst="ellipse">
            <a:avLst/>
          </a:prstGeom>
          <a:solidFill>
            <a:srgbClr val="F1AE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959806B7-57E6-F37F-38D2-B36984BAF0EF}"/>
              </a:ext>
            </a:extLst>
          </p:cNvPr>
          <p:cNvSpPr/>
          <p:nvPr/>
        </p:nvSpPr>
        <p:spPr>
          <a:xfrm>
            <a:off x="4027749" y="5334463"/>
            <a:ext cx="324301" cy="307777"/>
          </a:xfrm>
          <a:prstGeom prst="ellipse">
            <a:avLst/>
          </a:prstGeom>
          <a:solidFill>
            <a:srgbClr val="75BD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99081D0C-0F4B-2227-21A0-6C3CF0A8E092}"/>
              </a:ext>
            </a:extLst>
          </p:cNvPr>
          <p:cNvSpPr txBox="1"/>
          <p:nvPr/>
        </p:nvSpPr>
        <p:spPr>
          <a:xfrm>
            <a:off x="213166" y="605674"/>
            <a:ext cx="28976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Which of these three parts of the business plan is the most important to you? </a:t>
            </a:r>
          </a:p>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Quantitative data</a:t>
            </a:r>
          </a:p>
        </p:txBody>
      </p:sp>
      <p:pic>
        <p:nvPicPr>
          <p:cNvPr id="2" name="Picture 1" descr="Our Company | Portsmouth Water">
            <a:extLst>
              <a:ext uri="{FF2B5EF4-FFF2-40B4-BE49-F238E27FC236}">
                <a16:creationId xmlns:a16="http://schemas.microsoft.com/office/drawing/2014/main" id="{FFE98092-8B90-5206-A9BE-73314AB499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B204E5F6-01AF-6796-D3D4-3FD0D6CE24B4}"/>
              </a:ext>
            </a:extLst>
          </p:cNvPr>
          <p:cNvSpPr/>
          <p:nvPr/>
        </p:nvSpPr>
        <p:spPr>
          <a:xfrm>
            <a:off x="7385077" y="2368246"/>
            <a:ext cx="2487931" cy="878110"/>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“It leaves the door open for them to charge you every little morsel of water.” Economically vulnerable Bognor</a:t>
            </a:r>
          </a:p>
        </p:txBody>
      </p:sp>
      <p:sp>
        <p:nvSpPr>
          <p:cNvPr id="22" name="Speech Bubble: Rectangle with Corners Rounded 21">
            <a:extLst>
              <a:ext uri="{FF2B5EF4-FFF2-40B4-BE49-F238E27FC236}">
                <a16:creationId xmlns:a16="http://schemas.microsoft.com/office/drawing/2014/main" id="{113CF55D-89D7-1EDC-250D-8BC73C3093F9}"/>
              </a:ext>
            </a:extLst>
          </p:cNvPr>
          <p:cNvSpPr/>
          <p:nvPr/>
        </p:nvSpPr>
        <p:spPr>
          <a:xfrm>
            <a:off x="4554838" y="2370844"/>
            <a:ext cx="2487931" cy="878110"/>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“Smart meters seem the fairest way as you are paying for your use – but I’m always cautious of anything using the word smart.”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Bognor</a:t>
            </a:r>
          </a:p>
        </p:txBody>
      </p:sp>
      <p:pic>
        <p:nvPicPr>
          <p:cNvPr id="6" name="Picture 5">
            <a:extLst>
              <a:ext uri="{FF2B5EF4-FFF2-40B4-BE49-F238E27FC236}">
                <a16:creationId xmlns:a16="http://schemas.microsoft.com/office/drawing/2014/main" id="{F0014CD9-14E6-3D79-7198-12431E8D063A}"/>
              </a:ext>
            </a:extLst>
          </p:cNvPr>
          <p:cNvPicPr>
            <a:picLocks noChangeAspect="1"/>
          </p:cNvPicPr>
          <p:nvPr/>
        </p:nvPicPr>
        <p:blipFill>
          <a:blip r:embed="rId7"/>
          <a:stretch>
            <a:fillRect/>
          </a:stretch>
        </p:blipFill>
        <p:spPr>
          <a:xfrm>
            <a:off x="303478" y="1659601"/>
            <a:ext cx="2920048" cy="4368666"/>
          </a:xfrm>
          <a:prstGeom prst="rect">
            <a:avLst/>
          </a:prstGeom>
        </p:spPr>
      </p:pic>
      <p:pic>
        <p:nvPicPr>
          <p:cNvPr id="7" name="Picture 2" descr="Portsmouth Water - for Households">
            <a:extLst>
              <a:ext uri="{FF2B5EF4-FFF2-40B4-BE49-F238E27FC236}">
                <a16:creationId xmlns:a16="http://schemas.microsoft.com/office/drawing/2014/main" id="{A6C7B97C-ADEA-5F87-B5B0-B4FC559DD7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4131" y="3545933"/>
            <a:ext cx="693436" cy="38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606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pointing at a computer&#10;&#10;Description automatically generated">
            <a:extLst>
              <a:ext uri="{FF2B5EF4-FFF2-40B4-BE49-F238E27FC236}">
                <a16:creationId xmlns:a16="http://schemas.microsoft.com/office/drawing/2014/main" id="{7454EDC5-18E2-8763-C31F-6B5BE9A0BB49}"/>
              </a:ext>
            </a:extLst>
          </p:cNvPr>
          <p:cNvPicPr>
            <a:picLocks noChangeAspect="1"/>
          </p:cNvPicPr>
          <p:nvPr/>
        </p:nvPicPr>
        <p:blipFill rotWithShape="1">
          <a:blip r:embed="rId3"/>
          <a:srcRect t="13451"/>
          <a:stretch/>
        </p:blipFill>
        <p:spPr>
          <a:xfrm>
            <a:off x="-5750" y="0"/>
            <a:ext cx="12203502" cy="7132606"/>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Acceptability of proposed plans</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167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pointing at a computer&#10;&#10;Description automatically generated">
            <a:extLst>
              <a:ext uri="{FF2B5EF4-FFF2-40B4-BE49-F238E27FC236}">
                <a16:creationId xmlns:a16="http://schemas.microsoft.com/office/drawing/2014/main" id="{EB75A362-679A-9ACF-027F-B60BA8B98F12}"/>
              </a:ext>
            </a:extLst>
          </p:cNvPr>
          <p:cNvPicPr>
            <a:picLocks noChangeAspect="1"/>
          </p:cNvPicPr>
          <p:nvPr/>
        </p:nvPicPr>
        <p:blipFill rotWithShape="1">
          <a:blip r:embed="rId2"/>
          <a:srcRect t="13450"/>
          <a:stretch/>
        </p:blipFill>
        <p:spPr>
          <a:xfrm>
            <a:off x="-5750" y="-102"/>
            <a:ext cx="12203502" cy="7132707"/>
          </a:xfrm>
          <a:prstGeom prst="rect">
            <a:avLst/>
          </a:prstGeom>
        </p:spPr>
      </p:pic>
      <p:sp>
        <p:nvSpPr>
          <p:cNvPr id="3" name="Rectangle: Rounded Corners 2">
            <a:extLst>
              <a:ext uri="{FF2B5EF4-FFF2-40B4-BE49-F238E27FC236}">
                <a16:creationId xmlns:a16="http://schemas.microsoft.com/office/drawing/2014/main" id="{A934E450-2DDE-465D-9986-FA89796D1447}"/>
              </a:ext>
            </a:extLst>
          </p:cNvPr>
          <p:cNvSpPr/>
          <p:nvPr/>
        </p:nvSpPr>
        <p:spPr>
          <a:xfrm>
            <a:off x="283405" y="1186361"/>
            <a:ext cx="11593288" cy="4487075"/>
          </a:xfrm>
          <a:prstGeom prst="roundRect">
            <a:avLst>
              <a:gd name="adj" fmla="val 0"/>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utoShape 10">
            <a:extLst>
              <a:ext uri="{FF2B5EF4-FFF2-40B4-BE49-F238E27FC236}">
                <a16:creationId xmlns:a16="http://schemas.microsoft.com/office/drawing/2014/main" id="{FC0E1B58-F484-44FD-9D50-91FB382F1950}"/>
              </a:ext>
            </a:extLst>
          </p:cNvPr>
          <p:cNvSpPr>
            <a:spLocks noChangeArrowheads="1"/>
          </p:cNvSpPr>
          <p:nvPr/>
        </p:nvSpPr>
        <p:spPr bwMode="auto">
          <a:xfrm>
            <a:off x="1" y="-101"/>
            <a:ext cx="12192000"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Acceptability - Summary</a:t>
            </a:r>
          </a:p>
        </p:txBody>
      </p:sp>
      <p:sp>
        <p:nvSpPr>
          <p:cNvPr id="32" name="TextBox 31">
            <a:extLst>
              <a:ext uri="{FF2B5EF4-FFF2-40B4-BE49-F238E27FC236}">
                <a16:creationId xmlns:a16="http://schemas.microsoft.com/office/drawing/2014/main" id="{07B77D8E-3D6A-4D64-8A65-04632BABE4B8}"/>
              </a:ext>
            </a:extLst>
          </p:cNvPr>
          <p:cNvSpPr txBox="1"/>
          <p:nvPr/>
        </p:nvSpPr>
        <p:spPr>
          <a:xfrm>
            <a:off x="1406265" y="2392439"/>
            <a:ext cx="3400216" cy="775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Overall plans – acceptable </a:t>
            </a:r>
          </a:p>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lang="en-GB" b="1" dirty="0">
                <a:solidFill>
                  <a:prstClr val="black"/>
                </a:solidFill>
                <a:latin typeface="Century Gothic" panose="020B0502020202020204" pitchFamily="34" charset="0"/>
              </a:rPr>
              <a:t>In response to seeing both Portsmouth Water and Southern Water plans</a:t>
            </a:r>
            <a:endPar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763E8550-6EE4-446C-9142-AA6E86E85EFE}"/>
              </a:ext>
            </a:extLst>
          </p:cNvPr>
          <p:cNvSpPr txBox="1"/>
          <p:nvPr/>
        </p:nvSpPr>
        <p:spPr>
          <a:xfrm>
            <a:off x="1406265" y="3717933"/>
            <a:ext cx="34002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320" b="1" i="0" u="none" strike="noStrike" kern="1200" baseline="0">
                <a:solidFill>
                  <a:prstClr val="black"/>
                </a:solidFill>
                <a:latin typeface="Century Gothic" panose="020B0502020202020204" pitchFamily="34" charset="0"/>
                <a:ea typeface="+mn-ea"/>
                <a:cs typeface="+mn-cs"/>
              </a:defRPr>
            </a:pPr>
            <a:r>
              <a:rPr lang="en-GB" sz="1800" dirty="0"/>
              <a:t>Portsmouth Water’s proposed plan for </a:t>
            </a:r>
            <a:r>
              <a:rPr lang="en-GB" sz="1800" u="sng" dirty="0"/>
              <a:t>water supply services </a:t>
            </a: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acceptable</a:t>
            </a:r>
          </a:p>
        </p:txBody>
      </p:sp>
      <p:sp>
        <p:nvSpPr>
          <p:cNvPr id="4" name="Arrow: Pentagon 3">
            <a:extLst>
              <a:ext uri="{FF2B5EF4-FFF2-40B4-BE49-F238E27FC236}">
                <a16:creationId xmlns:a16="http://schemas.microsoft.com/office/drawing/2014/main" id="{1DA9817C-FF72-4CE0-AF49-57A18763BBCB}"/>
              </a:ext>
            </a:extLst>
          </p:cNvPr>
          <p:cNvSpPr/>
          <p:nvPr/>
        </p:nvSpPr>
        <p:spPr>
          <a:xfrm rot="5400000">
            <a:off x="5506044" y="632347"/>
            <a:ext cx="505855" cy="2045931"/>
          </a:xfrm>
          <a:prstGeom prst="homePlate">
            <a:avLst>
              <a:gd name="adj" fmla="val 3396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Arrow: Pentagon 36">
            <a:extLst>
              <a:ext uri="{FF2B5EF4-FFF2-40B4-BE49-F238E27FC236}">
                <a16:creationId xmlns:a16="http://schemas.microsoft.com/office/drawing/2014/main" id="{8AD1E59D-CC56-4898-BC25-22A12746FF56}"/>
              </a:ext>
            </a:extLst>
          </p:cNvPr>
          <p:cNvSpPr/>
          <p:nvPr/>
        </p:nvSpPr>
        <p:spPr>
          <a:xfrm rot="5400000">
            <a:off x="7882308" y="632347"/>
            <a:ext cx="505855" cy="2045931"/>
          </a:xfrm>
          <a:prstGeom prst="homePlate">
            <a:avLst>
              <a:gd name="adj" fmla="val 3396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Arrow: Pentagon 37">
            <a:extLst>
              <a:ext uri="{FF2B5EF4-FFF2-40B4-BE49-F238E27FC236}">
                <a16:creationId xmlns:a16="http://schemas.microsoft.com/office/drawing/2014/main" id="{2C5D6AEB-AF95-4CC0-80BF-E3FE72F4831A}"/>
              </a:ext>
            </a:extLst>
          </p:cNvPr>
          <p:cNvSpPr/>
          <p:nvPr/>
        </p:nvSpPr>
        <p:spPr>
          <a:xfrm rot="5400000">
            <a:off x="10300873" y="632347"/>
            <a:ext cx="505855" cy="2045931"/>
          </a:xfrm>
          <a:prstGeom prst="homePlate">
            <a:avLst>
              <a:gd name="adj" fmla="val 3396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C5E5576-E653-463E-AA0D-92E776F8DEF0}"/>
              </a:ext>
            </a:extLst>
          </p:cNvPr>
          <p:cNvSpPr txBox="1"/>
          <p:nvPr/>
        </p:nvSpPr>
        <p:spPr>
          <a:xfrm>
            <a:off x="5113956" y="1402385"/>
            <a:ext cx="12698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HH &amp; NHH</a:t>
            </a:r>
          </a:p>
        </p:txBody>
      </p:sp>
      <p:sp>
        <p:nvSpPr>
          <p:cNvPr id="39" name="TextBox 38">
            <a:extLst>
              <a:ext uri="{FF2B5EF4-FFF2-40B4-BE49-F238E27FC236}">
                <a16:creationId xmlns:a16="http://schemas.microsoft.com/office/drawing/2014/main" id="{A128DD5B-0D22-4E94-A015-B675FCD15DF7}"/>
              </a:ext>
            </a:extLst>
          </p:cNvPr>
          <p:cNvSpPr txBox="1"/>
          <p:nvPr/>
        </p:nvSpPr>
        <p:spPr>
          <a:xfrm>
            <a:off x="7878417" y="1402385"/>
            <a:ext cx="4988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HH</a:t>
            </a:r>
          </a:p>
        </p:txBody>
      </p:sp>
      <p:sp>
        <p:nvSpPr>
          <p:cNvPr id="40" name="TextBox 39">
            <a:extLst>
              <a:ext uri="{FF2B5EF4-FFF2-40B4-BE49-F238E27FC236}">
                <a16:creationId xmlns:a16="http://schemas.microsoft.com/office/drawing/2014/main" id="{5101D457-369D-439C-8012-445EAEBEC125}"/>
              </a:ext>
            </a:extLst>
          </p:cNvPr>
          <p:cNvSpPr txBox="1"/>
          <p:nvPr/>
        </p:nvSpPr>
        <p:spPr>
          <a:xfrm>
            <a:off x="10230848" y="1402385"/>
            <a:ext cx="670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NHH</a:t>
            </a:r>
          </a:p>
        </p:txBody>
      </p:sp>
      <p:sp>
        <p:nvSpPr>
          <p:cNvPr id="41" name="Rectangle: Rounded Corners 40">
            <a:extLst>
              <a:ext uri="{FF2B5EF4-FFF2-40B4-BE49-F238E27FC236}">
                <a16:creationId xmlns:a16="http://schemas.microsoft.com/office/drawing/2014/main" id="{294AF572-164F-4FC5-A81C-64585EDB44F4}"/>
              </a:ext>
            </a:extLst>
          </p:cNvPr>
          <p:cNvSpPr/>
          <p:nvPr/>
        </p:nvSpPr>
        <p:spPr>
          <a:xfrm>
            <a:off x="5355500" y="2574613"/>
            <a:ext cx="864096" cy="442150"/>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61%</a:t>
            </a:r>
          </a:p>
        </p:txBody>
      </p:sp>
      <p:sp>
        <p:nvSpPr>
          <p:cNvPr id="44" name="Rectangle: Rounded Corners 43">
            <a:extLst>
              <a:ext uri="{FF2B5EF4-FFF2-40B4-BE49-F238E27FC236}">
                <a16:creationId xmlns:a16="http://schemas.microsoft.com/office/drawing/2014/main" id="{6B50C586-520E-4E21-9BCE-F44F5A1AE99F}"/>
              </a:ext>
            </a:extLst>
          </p:cNvPr>
          <p:cNvSpPr/>
          <p:nvPr/>
        </p:nvSpPr>
        <p:spPr>
          <a:xfrm>
            <a:off x="5355500" y="4063387"/>
            <a:ext cx="864096" cy="442150"/>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76%</a:t>
            </a:r>
          </a:p>
        </p:txBody>
      </p:sp>
      <p:sp>
        <p:nvSpPr>
          <p:cNvPr id="45" name="Rectangle: Rounded Corners 44">
            <a:extLst>
              <a:ext uri="{FF2B5EF4-FFF2-40B4-BE49-F238E27FC236}">
                <a16:creationId xmlns:a16="http://schemas.microsoft.com/office/drawing/2014/main" id="{38126C1D-E2B7-4CA1-B776-837B6A047BA6}"/>
              </a:ext>
            </a:extLst>
          </p:cNvPr>
          <p:cNvSpPr/>
          <p:nvPr/>
        </p:nvSpPr>
        <p:spPr>
          <a:xfrm>
            <a:off x="7688334" y="2574613"/>
            <a:ext cx="864096" cy="442150"/>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57%</a:t>
            </a:r>
          </a:p>
        </p:txBody>
      </p:sp>
      <p:sp>
        <p:nvSpPr>
          <p:cNvPr id="48" name="Rectangle: Rounded Corners 47">
            <a:extLst>
              <a:ext uri="{FF2B5EF4-FFF2-40B4-BE49-F238E27FC236}">
                <a16:creationId xmlns:a16="http://schemas.microsoft.com/office/drawing/2014/main" id="{9AE49E1F-571B-4032-8344-ADD59425B030}"/>
              </a:ext>
            </a:extLst>
          </p:cNvPr>
          <p:cNvSpPr/>
          <p:nvPr/>
        </p:nvSpPr>
        <p:spPr>
          <a:xfrm>
            <a:off x="7688334" y="4063387"/>
            <a:ext cx="864096" cy="442150"/>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75%</a:t>
            </a:r>
          </a:p>
        </p:txBody>
      </p:sp>
      <p:sp>
        <p:nvSpPr>
          <p:cNvPr id="53" name="Rectangle: Rounded Corners 52">
            <a:extLst>
              <a:ext uri="{FF2B5EF4-FFF2-40B4-BE49-F238E27FC236}">
                <a16:creationId xmlns:a16="http://schemas.microsoft.com/office/drawing/2014/main" id="{41BA4694-43BF-42DD-9BAA-8DF76745EE2F}"/>
              </a:ext>
            </a:extLst>
          </p:cNvPr>
          <p:cNvSpPr/>
          <p:nvPr/>
        </p:nvSpPr>
        <p:spPr>
          <a:xfrm>
            <a:off x="10136130" y="2574613"/>
            <a:ext cx="864096" cy="44215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77%</a:t>
            </a:r>
          </a:p>
        </p:txBody>
      </p:sp>
      <p:sp>
        <p:nvSpPr>
          <p:cNvPr id="56" name="Rectangle: Rounded Corners 55">
            <a:extLst>
              <a:ext uri="{FF2B5EF4-FFF2-40B4-BE49-F238E27FC236}">
                <a16:creationId xmlns:a16="http://schemas.microsoft.com/office/drawing/2014/main" id="{90B0ADAB-1296-490F-AB70-2578569F8D8D}"/>
              </a:ext>
            </a:extLst>
          </p:cNvPr>
          <p:cNvSpPr/>
          <p:nvPr/>
        </p:nvSpPr>
        <p:spPr>
          <a:xfrm>
            <a:off x="10136130" y="4063387"/>
            <a:ext cx="864096" cy="44215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Century Gothic" panose="020B0502020202020204" pitchFamily="34" charset="0"/>
              </a:rPr>
              <a:t>80</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49" name="Slide Number Placeholder 3">
            <a:extLst>
              <a:ext uri="{FF2B5EF4-FFF2-40B4-BE49-F238E27FC236}">
                <a16:creationId xmlns:a16="http://schemas.microsoft.com/office/drawing/2014/main" id="{D988E9EE-00FF-4992-BBAB-9DC7D4F7AB6A}"/>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2" descr="Our Company | Portsmouth Water">
            <a:extLst>
              <a:ext uri="{FF2B5EF4-FFF2-40B4-BE49-F238E27FC236}">
                <a16:creationId xmlns:a16="http://schemas.microsoft.com/office/drawing/2014/main" id="{151838B0-A5D0-C448-B8A1-C0EA482E5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luewave is Southern Water's innovation, research and development lab. Our  mission is to create value for our customers, communities and company by  exploring and introducing new ideas, technologies and ways of working.">
            <a:extLst>
              <a:ext uri="{FF2B5EF4-FFF2-40B4-BE49-F238E27FC236}">
                <a16:creationId xmlns:a16="http://schemas.microsoft.com/office/drawing/2014/main" id="{14DC8426-F001-0737-4695-4F6CE61863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76"/>
          <a:stretch/>
        </p:blipFill>
        <p:spPr bwMode="auto">
          <a:xfrm>
            <a:off x="847871" y="6264338"/>
            <a:ext cx="943142" cy="673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Our Company | Portsmouth Water">
            <a:extLst>
              <a:ext uri="{FF2B5EF4-FFF2-40B4-BE49-F238E27FC236}">
                <a16:creationId xmlns:a16="http://schemas.microsoft.com/office/drawing/2014/main" id="{BF9D288A-1470-BE39-B54C-F83108E781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47" y="4011147"/>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ur Company | Portsmouth Water">
            <a:extLst>
              <a:ext uri="{FF2B5EF4-FFF2-40B4-BE49-F238E27FC236}">
                <a16:creationId xmlns:a16="http://schemas.microsoft.com/office/drawing/2014/main" id="{7A1ED257-D046-97DB-D4E3-592F146399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436" y="2389209"/>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luewave is Southern Water's innovation, research and development lab. Our  mission is to create value for our customers, communities and company by  exploring and introducing new ideas, technologies and ways of working.">
            <a:extLst>
              <a:ext uri="{FF2B5EF4-FFF2-40B4-BE49-F238E27FC236}">
                <a16:creationId xmlns:a16="http://schemas.microsoft.com/office/drawing/2014/main" id="{C918965A-7C0F-6BA9-3A77-B435AE390A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76"/>
          <a:stretch/>
        </p:blipFill>
        <p:spPr bwMode="auto">
          <a:xfrm>
            <a:off x="450775" y="2610814"/>
            <a:ext cx="943142" cy="67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9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0">
            <a:extLst>
              <a:ext uri="{FF2B5EF4-FFF2-40B4-BE49-F238E27FC236}">
                <a16:creationId xmlns:a16="http://schemas.microsoft.com/office/drawing/2014/main" id="{425B2B8F-B213-F2F5-225C-86C52466D90F}"/>
              </a:ext>
            </a:extLst>
          </p:cNvPr>
          <p:cNvSpPr>
            <a:spLocks noChangeArrowheads="1"/>
          </p:cNvSpPr>
          <p:nvPr/>
        </p:nvSpPr>
        <p:spPr bwMode="auto">
          <a:xfrm>
            <a:off x="-9131" y="0"/>
            <a:ext cx="12201131"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Quantitative Methodology</a:t>
            </a:r>
          </a:p>
        </p:txBody>
      </p:sp>
      <p:graphicFrame>
        <p:nvGraphicFramePr>
          <p:cNvPr id="4" name="Table 8">
            <a:extLst>
              <a:ext uri="{FF2B5EF4-FFF2-40B4-BE49-F238E27FC236}">
                <a16:creationId xmlns:a16="http://schemas.microsoft.com/office/drawing/2014/main" id="{BAA7DDDE-881A-B0E0-B066-04C2917F4565}"/>
              </a:ext>
            </a:extLst>
          </p:cNvPr>
          <p:cNvGraphicFramePr>
            <a:graphicFrameLocks noGrp="1"/>
          </p:cNvGraphicFramePr>
          <p:nvPr>
            <p:extLst>
              <p:ext uri="{D42A27DB-BD31-4B8C-83A1-F6EECF244321}">
                <p14:modId xmlns:p14="http://schemas.microsoft.com/office/powerpoint/2010/main" val="3929329621"/>
              </p:ext>
            </p:extLst>
          </p:nvPr>
        </p:nvGraphicFramePr>
        <p:xfrm>
          <a:off x="464127" y="633894"/>
          <a:ext cx="11263746" cy="5560692"/>
        </p:xfrm>
        <a:graphic>
          <a:graphicData uri="http://schemas.openxmlformats.org/drawingml/2006/table">
            <a:tbl>
              <a:tblPr firstRow="1" bandRow="1">
                <a:tableStyleId>{5C22544A-7EE6-4342-B048-85BDC9FD1C3A}</a:tableStyleId>
              </a:tblPr>
              <a:tblGrid>
                <a:gridCol w="768928">
                  <a:extLst>
                    <a:ext uri="{9D8B030D-6E8A-4147-A177-3AD203B41FA5}">
                      <a16:colId xmlns:a16="http://schemas.microsoft.com/office/drawing/2014/main" val="1481417009"/>
                    </a:ext>
                  </a:extLst>
                </a:gridCol>
                <a:gridCol w="1330037">
                  <a:extLst>
                    <a:ext uri="{9D8B030D-6E8A-4147-A177-3AD203B41FA5}">
                      <a16:colId xmlns:a16="http://schemas.microsoft.com/office/drawing/2014/main" val="2621936499"/>
                    </a:ext>
                  </a:extLst>
                </a:gridCol>
                <a:gridCol w="4458597">
                  <a:extLst>
                    <a:ext uri="{9D8B030D-6E8A-4147-A177-3AD203B41FA5}">
                      <a16:colId xmlns:a16="http://schemas.microsoft.com/office/drawing/2014/main" val="524112410"/>
                    </a:ext>
                  </a:extLst>
                </a:gridCol>
                <a:gridCol w="4706184">
                  <a:extLst>
                    <a:ext uri="{9D8B030D-6E8A-4147-A177-3AD203B41FA5}">
                      <a16:colId xmlns:a16="http://schemas.microsoft.com/office/drawing/2014/main" val="3226193355"/>
                    </a:ext>
                  </a:extLst>
                </a:gridCol>
              </a:tblGrid>
              <a:tr h="469883">
                <a:tc>
                  <a:txBody>
                    <a:bodyPr/>
                    <a:lstStyle/>
                    <a:p>
                      <a:endParaRPr lang="en-GB" sz="1600" dirty="0">
                        <a:latin typeface="Century Gothic" panose="020B0502020202020204" pitchFamily="34" charset="0"/>
                      </a:endParaRPr>
                    </a:p>
                  </a:txBody>
                  <a:tcPr>
                    <a:noFill/>
                  </a:tcPr>
                </a:tc>
                <a:tc>
                  <a:txBody>
                    <a:bodyPr/>
                    <a:lstStyle/>
                    <a:p>
                      <a:endParaRPr lang="en-GB" sz="1600" dirty="0">
                        <a:latin typeface="Century Gothic" panose="020B0502020202020204" pitchFamily="34" charset="0"/>
                      </a:endParaRPr>
                    </a:p>
                  </a:txBody>
                  <a:tcPr>
                    <a:noFill/>
                  </a:tcPr>
                </a:tc>
                <a:tc>
                  <a:txBody>
                    <a:bodyPr/>
                    <a:lstStyle/>
                    <a:p>
                      <a:pPr algn="ctr"/>
                      <a:r>
                        <a:rPr lang="en-GB" sz="1600" dirty="0">
                          <a:solidFill>
                            <a:schemeClr val="tx1"/>
                          </a:solidFill>
                          <a:latin typeface="Century Gothic" panose="020B0502020202020204" pitchFamily="34" charset="0"/>
                        </a:rPr>
                        <a:t>Household</a:t>
                      </a:r>
                    </a:p>
                  </a:txBody>
                  <a:tcPr anchor="ctr">
                    <a:noFill/>
                  </a:tcPr>
                </a:tc>
                <a:tc>
                  <a:txBody>
                    <a:bodyPr/>
                    <a:lstStyle/>
                    <a:p>
                      <a:pPr algn="ctr"/>
                      <a:r>
                        <a:rPr lang="en-GB" sz="1600" dirty="0">
                          <a:solidFill>
                            <a:schemeClr val="tx1"/>
                          </a:solidFill>
                          <a:latin typeface="Century Gothic" panose="020B0502020202020204" pitchFamily="34" charset="0"/>
                        </a:rPr>
                        <a:t>Non-household</a:t>
                      </a:r>
                    </a:p>
                  </a:txBody>
                  <a:tcPr anchor="ctr">
                    <a:noFill/>
                  </a:tcPr>
                </a:tc>
                <a:extLst>
                  <a:ext uri="{0D108BD9-81ED-4DB2-BD59-A6C34878D82A}">
                    <a16:rowId xmlns:a16="http://schemas.microsoft.com/office/drawing/2014/main" val="3327051196"/>
                  </a:ext>
                </a:extLst>
              </a:tr>
              <a:tr h="477417">
                <a:tc>
                  <a:txBody>
                    <a:bodyPr/>
                    <a:lstStyle/>
                    <a:p>
                      <a:pPr algn="r"/>
                      <a:endParaRPr lang="en-GB" sz="1600" dirty="0">
                        <a:latin typeface="Century Gothic" panose="020B0502020202020204" pitchFamily="34" charset="0"/>
                      </a:endParaRPr>
                    </a:p>
                  </a:txBody>
                  <a:tcPr anchor="ctr">
                    <a:noFill/>
                  </a:tcPr>
                </a:tc>
                <a:tc>
                  <a:txBody>
                    <a:bodyPr/>
                    <a:lstStyle/>
                    <a:p>
                      <a:pPr algn="ctr"/>
                      <a:r>
                        <a:rPr lang="en-GB" sz="1200" b="1" dirty="0">
                          <a:latin typeface="Century Gothic" panose="020B0502020202020204" pitchFamily="34" charset="0"/>
                        </a:rPr>
                        <a:t>Fieldwork dates</a:t>
                      </a:r>
                    </a:p>
                  </a:txBody>
                  <a:tcPr anchor="ctr">
                    <a:solidFill>
                      <a:schemeClr val="tx2">
                        <a:lumMod val="20000"/>
                        <a:lumOff val="80000"/>
                      </a:schemeClr>
                    </a:solidFill>
                  </a:tcPr>
                </a:tc>
                <a:tc>
                  <a:txBody>
                    <a:bodyPr/>
                    <a:lstStyle/>
                    <a:p>
                      <a:pPr marL="0" lvl="0" indent="0">
                        <a:buFont typeface="Arial" panose="020B0604020202020204" pitchFamily="34" charset="0"/>
                        <a:buNone/>
                      </a:pPr>
                      <a:r>
                        <a:rPr lang="en-GB" sz="1200" dirty="0">
                          <a:latin typeface="Century Gothic" panose="020B0502020202020204" pitchFamily="34" charset="0"/>
                        </a:rPr>
                        <a:t>18</a:t>
                      </a:r>
                      <a:r>
                        <a:rPr lang="en-GB" sz="1200" baseline="30000" dirty="0">
                          <a:latin typeface="Century Gothic" panose="020B0502020202020204" pitchFamily="34" charset="0"/>
                        </a:rPr>
                        <a:t>th</a:t>
                      </a:r>
                      <a:r>
                        <a:rPr lang="en-GB" sz="1200" dirty="0">
                          <a:latin typeface="Century Gothic" panose="020B0502020202020204" pitchFamily="34" charset="0"/>
                        </a:rPr>
                        <a:t> July 2023 (full launch) to 13</a:t>
                      </a:r>
                      <a:r>
                        <a:rPr lang="en-GB" sz="1200" baseline="30000" dirty="0">
                          <a:latin typeface="Century Gothic" panose="020B0502020202020204" pitchFamily="34" charset="0"/>
                        </a:rPr>
                        <a:t>th</a:t>
                      </a:r>
                      <a:r>
                        <a:rPr lang="en-GB" sz="1200" dirty="0">
                          <a:latin typeface="Century Gothic" panose="020B0502020202020204" pitchFamily="34" charset="0"/>
                        </a:rPr>
                        <a:t> August 2023.</a:t>
                      </a:r>
                    </a:p>
                  </a:txBody>
                  <a:tcPr anchor="ctr">
                    <a:solidFill>
                      <a:schemeClr val="tx2">
                        <a:lumMod val="20000"/>
                        <a:lumOff val="80000"/>
                      </a:schemeClr>
                    </a:solidFill>
                  </a:tcPr>
                </a:tc>
                <a:tc>
                  <a:txBody>
                    <a:bodyPr/>
                    <a:lstStyle/>
                    <a:p>
                      <a:pPr marL="0" indent="0">
                        <a:buFont typeface="Arial" panose="020B0604020202020204" pitchFamily="34" charset="0"/>
                        <a:buNone/>
                      </a:pPr>
                      <a:r>
                        <a:rPr lang="en-GB" sz="1200" b="0" dirty="0">
                          <a:latin typeface="Century Gothic" panose="020B0502020202020204" pitchFamily="34" charset="0"/>
                        </a:rPr>
                        <a:t>25</a:t>
                      </a:r>
                      <a:r>
                        <a:rPr lang="en-GB" sz="1200" b="0" baseline="30000" dirty="0">
                          <a:latin typeface="Century Gothic" panose="020B0502020202020204" pitchFamily="34" charset="0"/>
                        </a:rPr>
                        <a:t>th</a:t>
                      </a:r>
                      <a:r>
                        <a:rPr lang="en-GB" sz="1200" b="0" dirty="0">
                          <a:latin typeface="Century Gothic" panose="020B0502020202020204" pitchFamily="34" charset="0"/>
                        </a:rPr>
                        <a:t> July to 4</a:t>
                      </a:r>
                      <a:r>
                        <a:rPr lang="en-GB" sz="1200" b="0" baseline="30000" dirty="0">
                          <a:latin typeface="Century Gothic" panose="020B0502020202020204" pitchFamily="34" charset="0"/>
                        </a:rPr>
                        <a:t>th</a:t>
                      </a:r>
                      <a:r>
                        <a:rPr lang="en-GB" sz="1200" b="0" dirty="0">
                          <a:latin typeface="Century Gothic" panose="020B0502020202020204" pitchFamily="34" charset="0"/>
                        </a:rPr>
                        <a:t> September </a:t>
                      </a:r>
                    </a:p>
                  </a:txBody>
                  <a:tcPr anchor="ctr">
                    <a:solidFill>
                      <a:schemeClr val="tx2">
                        <a:lumMod val="20000"/>
                        <a:lumOff val="80000"/>
                      </a:schemeClr>
                    </a:solidFill>
                  </a:tcPr>
                </a:tc>
                <a:extLst>
                  <a:ext uri="{0D108BD9-81ED-4DB2-BD59-A6C34878D82A}">
                    <a16:rowId xmlns:a16="http://schemas.microsoft.com/office/drawing/2014/main" val="1015631701"/>
                  </a:ext>
                </a:extLst>
              </a:tr>
              <a:tr h="2178547">
                <a:tc>
                  <a:txBody>
                    <a:bodyPr/>
                    <a:lstStyle/>
                    <a:p>
                      <a:pPr algn="r"/>
                      <a:endParaRPr lang="en-GB" sz="1600" dirty="0">
                        <a:latin typeface="Century Gothic" panose="020B0502020202020204" pitchFamily="34" charset="0"/>
                      </a:endParaRPr>
                    </a:p>
                  </a:txBody>
                  <a:tcPr anchor="ctr">
                    <a:noFill/>
                  </a:tcPr>
                </a:tc>
                <a:tc>
                  <a:txBody>
                    <a:bodyPr/>
                    <a:lstStyle/>
                    <a:p>
                      <a:pPr algn="ctr"/>
                      <a:r>
                        <a:rPr lang="en-GB" sz="1200" b="1" dirty="0">
                          <a:latin typeface="Century Gothic" panose="020B0502020202020204" pitchFamily="34" charset="0"/>
                        </a:rPr>
                        <a:t>Sampling</a:t>
                      </a:r>
                    </a:p>
                  </a:txBody>
                  <a:tcPr anchor="ctr">
                    <a:solidFill>
                      <a:schemeClr val="tx2">
                        <a:lumMod val="20000"/>
                        <a:lumOff val="80000"/>
                      </a:schemeClr>
                    </a:solidFill>
                  </a:tcPr>
                </a:tc>
                <a:tc>
                  <a:txBody>
                    <a:bodyPr/>
                    <a:lstStyle/>
                    <a:p>
                      <a:pPr marL="171450" indent="-171450">
                        <a:buFont typeface="Arial" panose="020B0604020202020204" pitchFamily="34" charset="0"/>
                        <a:buChar char="•"/>
                      </a:pPr>
                      <a:r>
                        <a:rPr lang="en-GB" sz="1200" dirty="0">
                          <a:latin typeface="Century Gothic" panose="020B0502020202020204" pitchFamily="34" charset="0"/>
                        </a:rPr>
                        <a:t>Randomly selected sample was drawn from the total customer database, within IMD quintile in proportions as prescribed by Ofwat</a:t>
                      </a:r>
                    </a:p>
                    <a:p>
                      <a:pPr marL="171450" indent="-171450">
                        <a:buFont typeface="Arial" panose="020B0604020202020204" pitchFamily="34" charset="0"/>
                        <a:buChar char="•"/>
                      </a:pPr>
                      <a:r>
                        <a:rPr lang="en-GB" sz="1200" dirty="0">
                          <a:latin typeface="Century Gothic" panose="020B0502020202020204" pitchFamily="34" charset="0"/>
                        </a:rPr>
                        <a:t>Invitations were sent by email to those customers for whom an email address was held, and by letter to the remainder</a:t>
                      </a:r>
                    </a:p>
                    <a:p>
                      <a:pPr marL="171450" indent="-171450">
                        <a:buFont typeface="Arial" panose="020B0604020202020204" pitchFamily="34" charset="0"/>
                        <a:buChar char="•"/>
                      </a:pPr>
                      <a:r>
                        <a:rPr lang="en-GB" sz="1200" dirty="0">
                          <a:latin typeface="Century Gothic" panose="020B0502020202020204" pitchFamily="34" charset="0"/>
                        </a:rPr>
                        <a:t>No reminders were sent as the response rate was sufficient to achieve the required target of survey completes without the need for reminders.</a:t>
                      </a:r>
                    </a:p>
                  </a:txBody>
                  <a:tcPr anchor="ctr">
                    <a:solidFill>
                      <a:schemeClr val="tx2">
                        <a:lumMod val="20000"/>
                        <a:lumOff val="80000"/>
                      </a:schemeClr>
                    </a:solidFill>
                  </a:tcPr>
                </a:tc>
                <a:tc>
                  <a:txBody>
                    <a:bodyPr/>
                    <a:lstStyle/>
                    <a:p>
                      <a:r>
                        <a:rPr lang="en-GB" sz="1200" dirty="0">
                          <a:latin typeface="Century Gothic" panose="020B0502020202020204" pitchFamily="34" charset="0"/>
                        </a:rPr>
                        <a:t>Three approaches were used:</a:t>
                      </a:r>
                    </a:p>
                    <a:p>
                      <a:pPr marL="171450" indent="-171450">
                        <a:buFont typeface="Arial" panose="020B0604020202020204" pitchFamily="34" charset="0"/>
                        <a:buChar char="•"/>
                      </a:pPr>
                      <a:r>
                        <a:rPr lang="en-GB" sz="1200" dirty="0">
                          <a:latin typeface="Century Gothic" panose="020B0502020202020204" pitchFamily="34" charset="0"/>
                        </a:rPr>
                        <a:t>Telephone push to online: Dunn &amp; Bradstreet business directory used to generate list of telephone numbers of organisations in each supply area. Numbers randomly called, in order to gather email address and send on email invitation to the survey</a:t>
                      </a:r>
                    </a:p>
                    <a:p>
                      <a:pPr marL="171450" indent="-171450">
                        <a:buFont typeface="Arial" panose="020B0604020202020204" pitchFamily="34" charset="0"/>
                        <a:buChar char="•"/>
                      </a:pPr>
                      <a:r>
                        <a:rPr lang="en-GB" sz="1200" dirty="0">
                          <a:latin typeface="Century Gothic" panose="020B0502020202020204" pitchFamily="34" charset="0"/>
                        </a:rPr>
                        <a:t>Commercial online business-to-business panels: 5 panel partners were enlisted to provide online sample: </a:t>
                      </a:r>
                      <a:r>
                        <a:rPr lang="it-IT" sz="1200" b="1" dirty="0">
                          <a:latin typeface="Century Gothic" panose="020B0502020202020204" pitchFamily="34" charset="0"/>
                        </a:rPr>
                        <a:t>Dynata, Bilendi, Pure Spectrum, Walr, Mindforce</a:t>
                      </a:r>
                    </a:p>
                    <a:p>
                      <a:pPr marL="171450" indent="-171450">
                        <a:buFont typeface="Arial" panose="020B0604020202020204" pitchFamily="34" charset="0"/>
                        <a:buChar char="•"/>
                      </a:pPr>
                      <a:r>
                        <a:rPr lang="it-IT" sz="1200" b="0" dirty="0">
                          <a:latin typeface="Century Gothic" panose="020B0502020202020204" pitchFamily="34" charset="0"/>
                        </a:rPr>
                        <a:t>Emails sent to Retailers for distribution to end customers; </a:t>
                      </a:r>
                      <a:r>
                        <a:rPr lang="it-IT" sz="1200" b="0" i="1" dirty="0">
                          <a:latin typeface="Century Gothic" panose="020B0502020202020204" pitchFamily="34" charset="0"/>
                        </a:rPr>
                        <a:t>however this did not yield any response.</a:t>
                      </a:r>
                      <a:endParaRPr lang="en-GB" sz="1200" b="0" i="1" dirty="0">
                        <a:latin typeface="Century Gothic" panose="020B0502020202020204" pitchFamily="34" charset="0"/>
                      </a:endParaRPr>
                    </a:p>
                  </a:txBody>
                  <a:tcPr anchor="ctr">
                    <a:solidFill>
                      <a:schemeClr val="tx2">
                        <a:lumMod val="20000"/>
                        <a:lumOff val="80000"/>
                      </a:schemeClr>
                    </a:solidFill>
                  </a:tcPr>
                </a:tc>
                <a:extLst>
                  <a:ext uri="{0D108BD9-81ED-4DB2-BD59-A6C34878D82A}">
                    <a16:rowId xmlns:a16="http://schemas.microsoft.com/office/drawing/2014/main" val="878383278"/>
                  </a:ext>
                </a:extLst>
              </a:tr>
              <a:tr h="897048">
                <a:tc>
                  <a:txBody>
                    <a:bodyPr/>
                    <a:lstStyle/>
                    <a:p>
                      <a:pPr algn="r"/>
                      <a:endParaRPr lang="en-GB" sz="1600" dirty="0">
                        <a:latin typeface="Century Gothic" panose="020B0502020202020204" pitchFamily="34" charset="0"/>
                      </a:endParaRPr>
                    </a:p>
                  </a:txBody>
                  <a:tcPr anchor="ctr">
                    <a:noFill/>
                  </a:tcPr>
                </a:tc>
                <a:tc>
                  <a:txBody>
                    <a:bodyPr/>
                    <a:lstStyle/>
                    <a:p>
                      <a:pPr algn="ctr"/>
                      <a:r>
                        <a:rPr lang="en-GB" sz="1200" b="1" dirty="0">
                          <a:latin typeface="Century Gothic" panose="020B0502020202020204" pitchFamily="34" charset="0"/>
                        </a:rPr>
                        <a:t>Format</a:t>
                      </a:r>
                    </a:p>
                  </a:txBody>
                  <a:tcPr anchor="ctr">
                    <a:solidFill>
                      <a:schemeClr val="tx2">
                        <a:lumMod val="20000"/>
                        <a:lumOff val="80000"/>
                      </a:schemeClr>
                    </a:solidFill>
                  </a:tcPr>
                </a:tc>
                <a:tc>
                  <a:txBody>
                    <a:bodyPr/>
                    <a:lstStyle/>
                    <a:p>
                      <a:r>
                        <a:rPr lang="en-GB" sz="1200" dirty="0">
                          <a:latin typeface="Century Gothic" panose="020B0502020202020204" pitchFamily="34" charset="0"/>
                        </a:rPr>
                        <a:t>Online survey (link provided in emails and letters) plus printed versions provided upon request for those who could not complete online</a:t>
                      </a:r>
                    </a:p>
                  </a:txBody>
                  <a:tcPr anchor="ctr">
                    <a:solidFill>
                      <a:schemeClr val="tx2">
                        <a:lumMod val="20000"/>
                        <a:lumOff val="80000"/>
                      </a:schemeClr>
                    </a:solidFill>
                  </a:tcPr>
                </a:tc>
                <a:tc>
                  <a:txBody>
                    <a:bodyPr/>
                    <a:lstStyle/>
                    <a:p>
                      <a:r>
                        <a:rPr lang="en-GB" sz="1200" dirty="0">
                          <a:latin typeface="Century Gothic" panose="020B0502020202020204" pitchFamily="34" charset="0"/>
                        </a:rPr>
                        <a:t>Online survey only - link provided in email / via panels</a:t>
                      </a:r>
                    </a:p>
                  </a:txBody>
                  <a:tcPr anchor="ctr">
                    <a:solidFill>
                      <a:schemeClr val="tx2">
                        <a:lumMod val="20000"/>
                        <a:lumOff val="80000"/>
                      </a:schemeClr>
                    </a:solidFill>
                  </a:tcPr>
                </a:tc>
                <a:extLst>
                  <a:ext uri="{0D108BD9-81ED-4DB2-BD59-A6C34878D82A}">
                    <a16:rowId xmlns:a16="http://schemas.microsoft.com/office/drawing/2014/main" val="1302715925"/>
                  </a:ext>
                </a:extLst>
              </a:tr>
              <a:tr h="640749">
                <a:tc>
                  <a:txBody>
                    <a:bodyPr/>
                    <a:lstStyle/>
                    <a:p>
                      <a:pPr algn="r"/>
                      <a:endParaRPr lang="en-GB" sz="1600" dirty="0">
                        <a:latin typeface="Century Gothic" panose="020B0502020202020204" pitchFamily="34" charset="0"/>
                      </a:endParaRPr>
                    </a:p>
                  </a:txBody>
                  <a:tcPr anchor="ctr">
                    <a:noFill/>
                  </a:tcPr>
                </a:tc>
                <a:tc>
                  <a:txBody>
                    <a:bodyPr/>
                    <a:lstStyle/>
                    <a:p>
                      <a:pPr algn="ctr"/>
                      <a:r>
                        <a:rPr lang="en-GB" sz="1200" b="1" dirty="0">
                          <a:latin typeface="Century Gothic" panose="020B0502020202020204" pitchFamily="34" charset="0"/>
                        </a:rPr>
                        <a:t>Incentive</a:t>
                      </a:r>
                    </a:p>
                  </a:txBody>
                  <a:tcPr anchor="ctr">
                    <a:solidFill>
                      <a:schemeClr val="tx2">
                        <a:lumMod val="20000"/>
                        <a:lumOff val="80000"/>
                      </a:schemeClr>
                    </a:solidFill>
                  </a:tcPr>
                </a:tc>
                <a:tc>
                  <a:txBody>
                    <a:bodyPr/>
                    <a:lstStyle/>
                    <a:p>
                      <a:r>
                        <a:rPr lang="en-GB" sz="1200" dirty="0">
                          <a:latin typeface="Century Gothic" panose="020B0502020202020204" pitchFamily="34" charset="0"/>
                        </a:rPr>
                        <a:t>£5 Amazon or Love2Shop voucher</a:t>
                      </a:r>
                      <a:endParaRPr lang="en-GB" sz="1050" dirty="0">
                        <a:latin typeface="Century Gothic" panose="020B0502020202020204" pitchFamily="34" charset="0"/>
                      </a:endParaRPr>
                    </a:p>
                  </a:txBody>
                  <a:tcPr anchor="ctr">
                    <a:solidFill>
                      <a:schemeClr val="tx2">
                        <a:lumMod val="20000"/>
                        <a:lumOff val="80000"/>
                      </a:schemeClr>
                    </a:solidFill>
                  </a:tcPr>
                </a:tc>
                <a:tc>
                  <a:txBody>
                    <a:bodyPr/>
                    <a:lstStyle/>
                    <a:p>
                      <a:r>
                        <a:rPr lang="en-GB" sz="1200" dirty="0">
                          <a:latin typeface="Century Gothic" panose="020B0502020202020204" pitchFamily="34" charset="0"/>
                        </a:rPr>
                        <a:t>£25 Amazon voucher or £25 donation to Portsmouth Hospitals Trust (or standard panel incentives for B2B panellists)</a:t>
                      </a:r>
                    </a:p>
                  </a:txBody>
                  <a:tcPr anchor="ctr">
                    <a:solidFill>
                      <a:schemeClr val="tx2">
                        <a:lumMod val="20000"/>
                        <a:lumOff val="80000"/>
                      </a:schemeClr>
                    </a:solidFill>
                  </a:tcPr>
                </a:tc>
                <a:extLst>
                  <a:ext uri="{0D108BD9-81ED-4DB2-BD59-A6C34878D82A}">
                    <a16:rowId xmlns:a16="http://schemas.microsoft.com/office/drawing/2014/main" val="856127221"/>
                  </a:ext>
                </a:extLst>
              </a:tr>
              <a:tr h="897048">
                <a:tc>
                  <a:txBody>
                    <a:bodyPr/>
                    <a:lstStyle/>
                    <a:p>
                      <a:pPr algn="r"/>
                      <a:endParaRPr lang="en-GB" sz="1600" dirty="0">
                        <a:latin typeface="Century Gothic" panose="020B0502020202020204" pitchFamily="34" charset="0"/>
                      </a:endParaRPr>
                    </a:p>
                  </a:txBody>
                  <a:tcPr anchor="ctr">
                    <a:noFill/>
                  </a:tcPr>
                </a:tc>
                <a:tc>
                  <a:txBody>
                    <a:bodyPr/>
                    <a:lstStyle/>
                    <a:p>
                      <a:pPr algn="ctr"/>
                      <a:r>
                        <a:rPr lang="en-GB" sz="1200" b="1" dirty="0">
                          <a:latin typeface="Century Gothic" panose="020B0502020202020204" pitchFamily="34" charset="0"/>
                        </a:rPr>
                        <a:t>Response rate</a:t>
                      </a:r>
                    </a:p>
                  </a:txBody>
                  <a:tcPr anchor="ctr">
                    <a:solidFill>
                      <a:schemeClr val="tx2">
                        <a:lumMod val="20000"/>
                        <a:lumOff val="80000"/>
                      </a:schemeClr>
                    </a:solidFill>
                  </a:tcPr>
                </a:tc>
                <a:tc>
                  <a:txBody>
                    <a:bodyPr/>
                    <a:lstStyle/>
                    <a:p>
                      <a:pPr marL="0" indent="0">
                        <a:buFont typeface="Arial" panose="020B0604020202020204" pitchFamily="34" charset="0"/>
                        <a:buNone/>
                      </a:pPr>
                      <a:r>
                        <a:rPr lang="en-GB" sz="1200" dirty="0">
                          <a:latin typeface="Century Gothic" panose="020B0502020202020204" pitchFamily="34" charset="0"/>
                        </a:rPr>
                        <a:t>Across the three supply areas (after one reminder):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entury Gothic" panose="020B0502020202020204" pitchFamily="34" charset="0"/>
                        </a:rPr>
                        <a:t>c. 10% completion rate in response to email invitations</a:t>
                      </a:r>
                    </a:p>
                    <a:p>
                      <a:pPr marL="0" indent="0">
                        <a:buFont typeface="Arial" panose="020B0604020202020204" pitchFamily="34" charset="0"/>
                        <a:buNone/>
                      </a:pPr>
                      <a:r>
                        <a:rPr lang="en-GB" sz="1200" dirty="0">
                          <a:latin typeface="Century Gothic" panose="020B0502020202020204" pitchFamily="34" charset="0"/>
                        </a:rPr>
                        <a:t>c. 4% completion rate in response to letter invitations</a:t>
                      </a:r>
                    </a:p>
                  </a:txBody>
                  <a:tcPr anchor="ctr">
                    <a:solidFill>
                      <a:schemeClr val="tx2">
                        <a:lumMod val="20000"/>
                        <a:lumOff val="80000"/>
                      </a:schemeClr>
                    </a:solidFill>
                  </a:tcPr>
                </a:tc>
                <a:tc>
                  <a:txBody>
                    <a:bodyPr/>
                    <a:lstStyle/>
                    <a:p>
                      <a:r>
                        <a:rPr lang="en-GB" sz="1200" dirty="0">
                          <a:latin typeface="Century Gothic" panose="020B0502020202020204" pitchFamily="34" charset="0"/>
                        </a:rPr>
                        <a:t>Response rate to the telephone push to online approach was very low at c.0.5%, so online panels needed to be used for the large majority of surveys. No responses received to the retailer email send (which was left open until 11</a:t>
                      </a:r>
                      <a:r>
                        <a:rPr lang="en-GB" sz="1200" baseline="30000" dirty="0">
                          <a:latin typeface="Century Gothic" panose="020B0502020202020204" pitchFamily="34" charset="0"/>
                        </a:rPr>
                        <a:t>th</a:t>
                      </a:r>
                      <a:r>
                        <a:rPr lang="en-GB" sz="1200" dirty="0">
                          <a:latin typeface="Century Gothic" panose="020B0502020202020204" pitchFamily="34" charset="0"/>
                        </a:rPr>
                        <a:t> Sept).</a:t>
                      </a:r>
                    </a:p>
                  </a:txBody>
                  <a:tcPr anchor="ctr">
                    <a:solidFill>
                      <a:schemeClr val="tx2">
                        <a:lumMod val="20000"/>
                        <a:lumOff val="80000"/>
                      </a:schemeClr>
                    </a:solidFill>
                  </a:tcPr>
                </a:tc>
                <a:extLst>
                  <a:ext uri="{0D108BD9-81ED-4DB2-BD59-A6C34878D82A}">
                    <a16:rowId xmlns:a16="http://schemas.microsoft.com/office/drawing/2014/main" val="4112856266"/>
                  </a:ext>
                </a:extLst>
              </a:tr>
            </a:tbl>
          </a:graphicData>
        </a:graphic>
      </p:graphicFrame>
      <p:pic>
        <p:nvPicPr>
          <p:cNvPr id="6" name="Picture 6" descr="questionnaire icon">
            <a:extLst>
              <a:ext uri="{FF2B5EF4-FFF2-40B4-BE49-F238E27FC236}">
                <a16:creationId xmlns:a16="http://schemas.microsoft.com/office/drawing/2014/main" id="{31BF07C1-261D-0833-BC87-9329FEA168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936" y="3973151"/>
            <a:ext cx="429721" cy="4297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ource icon">
            <a:extLst>
              <a:ext uri="{FF2B5EF4-FFF2-40B4-BE49-F238E27FC236}">
                <a16:creationId xmlns:a16="http://schemas.microsoft.com/office/drawing/2014/main" id="{19A4FBE5-8601-9C59-5CA6-B29B4964C4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447" y="2444176"/>
            <a:ext cx="455820" cy="4558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ift icon">
            <a:extLst>
              <a:ext uri="{FF2B5EF4-FFF2-40B4-BE49-F238E27FC236}">
                <a16:creationId xmlns:a16="http://schemas.microsoft.com/office/drawing/2014/main" id="{6A9811C0-FFC7-552F-B444-0075633D01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18" y="4819912"/>
            <a:ext cx="276769" cy="2767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sponse icon">
            <a:extLst>
              <a:ext uri="{FF2B5EF4-FFF2-40B4-BE49-F238E27FC236}">
                <a16:creationId xmlns:a16="http://schemas.microsoft.com/office/drawing/2014/main" id="{D540D834-AA95-C4AD-A257-43171E3A33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636" y="5517663"/>
            <a:ext cx="502920" cy="502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F268E29-E029-8748-AA86-56C64EBB60DA}"/>
              </a:ext>
            </a:extLst>
          </p:cNvPr>
          <p:cNvPicPr>
            <a:picLocks noChangeAspect="1"/>
          </p:cNvPicPr>
          <p:nvPr/>
        </p:nvPicPr>
        <p:blipFill>
          <a:blip r:embed="rId7"/>
          <a:stretch>
            <a:fillRect/>
          </a:stretch>
        </p:blipFill>
        <p:spPr>
          <a:xfrm>
            <a:off x="8119806" y="662822"/>
            <a:ext cx="377190" cy="378372"/>
          </a:xfrm>
          <a:prstGeom prst="rect">
            <a:avLst/>
          </a:prstGeom>
        </p:spPr>
      </p:pic>
      <p:pic>
        <p:nvPicPr>
          <p:cNvPr id="16" name="Picture 15">
            <a:extLst>
              <a:ext uri="{FF2B5EF4-FFF2-40B4-BE49-F238E27FC236}">
                <a16:creationId xmlns:a16="http://schemas.microsoft.com/office/drawing/2014/main" id="{CEFA9BA4-C61E-C845-924A-3384886515BD}"/>
              </a:ext>
            </a:extLst>
          </p:cNvPr>
          <p:cNvPicPr>
            <a:picLocks noChangeAspect="1"/>
          </p:cNvPicPr>
          <p:nvPr/>
        </p:nvPicPr>
        <p:blipFill>
          <a:blip r:embed="rId8"/>
          <a:stretch>
            <a:fillRect/>
          </a:stretch>
        </p:blipFill>
        <p:spPr>
          <a:xfrm>
            <a:off x="3786853" y="663413"/>
            <a:ext cx="377190" cy="377190"/>
          </a:xfrm>
          <a:prstGeom prst="rect">
            <a:avLst/>
          </a:prstGeom>
        </p:spPr>
      </p:pic>
      <p:sp>
        <p:nvSpPr>
          <p:cNvPr id="18" name="Rectangle 17">
            <a:extLst>
              <a:ext uri="{FF2B5EF4-FFF2-40B4-BE49-F238E27FC236}">
                <a16:creationId xmlns:a16="http://schemas.microsoft.com/office/drawing/2014/main" id="{2D0FBC89-D842-ACEC-D1FD-DFCB5DD5E21B}"/>
              </a:ext>
            </a:extLst>
          </p:cNvPr>
          <p:cNvSpPr/>
          <p:nvPr/>
        </p:nvSpPr>
        <p:spPr>
          <a:xfrm>
            <a:off x="2354022" y="6276212"/>
            <a:ext cx="7763561" cy="377190"/>
          </a:xfrm>
          <a:prstGeom prst="rect">
            <a:avLst/>
          </a:prstGeom>
          <a:solidFill>
            <a:srgbClr val="1A4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Exclusion criteria: Below a third of the median time of completion</a:t>
            </a:r>
          </a:p>
        </p:txBody>
      </p:sp>
      <p:sp>
        <p:nvSpPr>
          <p:cNvPr id="10" name="Slide Number Placeholder 3">
            <a:extLst>
              <a:ext uri="{FF2B5EF4-FFF2-40B4-BE49-F238E27FC236}">
                <a16:creationId xmlns:a16="http://schemas.microsoft.com/office/drawing/2014/main" id="{59BDB0B7-2ED5-98E9-0239-4EB879EBEF05}"/>
              </a:ext>
            </a:extLst>
          </p:cNvPr>
          <p:cNvSpPr txBox="1">
            <a:spLocks/>
          </p:cNvSpPr>
          <p:nvPr/>
        </p:nvSpPr>
        <p:spPr>
          <a:xfrm>
            <a:off x="11278199" y="49651"/>
            <a:ext cx="794631" cy="411435"/>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date icon">
            <a:extLst>
              <a:ext uri="{FF2B5EF4-FFF2-40B4-BE49-F238E27FC236}">
                <a16:creationId xmlns:a16="http://schemas.microsoft.com/office/drawing/2014/main" id="{6D907353-96C9-6CCA-7B51-FBBD8C423B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635" y="1236548"/>
            <a:ext cx="335827" cy="33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11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Chart 67">
            <a:extLst>
              <a:ext uri="{FF2B5EF4-FFF2-40B4-BE49-F238E27FC236}">
                <a16:creationId xmlns:a16="http://schemas.microsoft.com/office/drawing/2014/main" id="{1B0D7C1B-63C8-3FD6-0213-DE7C16345019}"/>
              </a:ext>
            </a:extLst>
          </p:cNvPr>
          <p:cNvGraphicFramePr/>
          <p:nvPr/>
        </p:nvGraphicFramePr>
        <p:xfrm>
          <a:off x="106900" y="1645345"/>
          <a:ext cx="11947735" cy="4850510"/>
        </p:xfrm>
        <a:graphic>
          <a:graphicData uri="http://schemas.openxmlformats.org/drawingml/2006/chart">
            <c:chart xmlns:c="http://schemas.openxmlformats.org/drawingml/2006/chart" xmlns:r="http://schemas.openxmlformats.org/officeDocument/2006/relationships" r:id="rId3"/>
          </a:graphicData>
        </a:graphic>
      </p:graphicFrame>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67" name="Text Placeholder 7">
            <a:extLst>
              <a:ext uri="{FF2B5EF4-FFF2-40B4-BE49-F238E27FC236}">
                <a16:creationId xmlns:a16="http://schemas.microsoft.com/office/drawing/2014/main" id="{12148CEA-6D46-7018-13F2-8562B42D5B88}"/>
              </a:ext>
            </a:extLst>
          </p:cNvPr>
          <p:cNvSpPr txBox="1">
            <a:spLocks/>
          </p:cNvSpPr>
          <p:nvPr/>
        </p:nvSpPr>
        <p:spPr>
          <a:xfrm>
            <a:off x="6765984" y="6110615"/>
            <a:ext cx="4384312" cy="277305"/>
          </a:xfrm>
          <a:prstGeom prst="rect">
            <a:avLst/>
          </a:prstGeom>
        </p:spPr>
        <p:txBody>
          <a:bodyPr vert="horz" lIns="36000" tIns="36000" rIns="36000" bIns="36000" rtlCol="0" anchor="ctr">
            <a:noAutofit/>
          </a:bodyPr>
          <a:lstStyle>
            <a:lvl1pPr marL="0" indent="0" algn="l" defTabSz="914400" rtl="0" eaLnBrk="1" latinLnBrk="0" hangingPunct="1">
              <a:lnSpc>
                <a:spcPct val="100000"/>
              </a:lnSpc>
              <a:spcBef>
                <a:spcPts val="0"/>
              </a:spcBef>
              <a:buClr>
                <a:schemeClr val="tx2"/>
              </a:buClr>
              <a:buSzPct val="110000"/>
              <a:buFont typeface="Arial" panose="020B0604020202020204" pitchFamily="34" charset="0"/>
              <a:buNone/>
              <a:defRPr sz="1000" b="0" i="0" kern="1200">
                <a:solidFill>
                  <a:schemeClr val="tx1"/>
                </a:solidFill>
                <a:latin typeface="+mj-lt"/>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0"/>
              </a:spcBef>
              <a:buSzPct val="105000"/>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Clr>
                <a:schemeClr val="tx1"/>
              </a:buClr>
              <a:buSzPct val="90000"/>
              <a:buFont typeface="Courier New" panose="02070309020205020404" pitchFamily="49"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Roboto Light" panose="02000000000000000000" pitchFamily="2" charset="0"/>
            </a:endParaRPr>
          </a:p>
        </p:txBody>
      </p:sp>
      <p:graphicFrame>
        <p:nvGraphicFramePr>
          <p:cNvPr id="69" name="Table 9">
            <a:extLst>
              <a:ext uri="{FF2B5EF4-FFF2-40B4-BE49-F238E27FC236}">
                <a16:creationId xmlns:a16="http://schemas.microsoft.com/office/drawing/2014/main" id="{106621A8-7206-014F-8465-18BEA92772FB}"/>
              </a:ext>
            </a:extLst>
          </p:cNvPr>
          <p:cNvGraphicFramePr>
            <a:graphicFrameLocks noGrp="1"/>
          </p:cNvGraphicFramePr>
          <p:nvPr/>
        </p:nvGraphicFramePr>
        <p:xfrm>
          <a:off x="106899" y="1945749"/>
          <a:ext cx="5731193" cy="609600"/>
        </p:xfrm>
        <a:graphic>
          <a:graphicData uri="http://schemas.openxmlformats.org/drawingml/2006/table">
            <a:tbl>
              <a:tblPr firstRow="1" bandRow="1">
                <a:tableStyleId>{5C22544A-7EE6-4342-B048-85BDC9FD1C3A}</a:tableStyleId>
              </a:tblPr>
              <a:tblGrid>
                <a:gridCol w="2224319">
                  <a:extLst>
                    <a:ext uri="{9D8B030D-6E8A-4147-A177-3AD203B41FA5}">
                      <a16:colId xmlns:a16="http://schemas.microsoft.com/office/drawing/2014/main" val="1695420756"/>
                    </a:ext>
                  </a:extLst>
                </a:gridCol>
                <a:gridCol w="1168958">
                  <a:extLst>
                    <a:ext uri="{9D8B030D-6E8A-4147-A177-3AD203B41FA5}">
                      <a16:colId xmlns:a16="http://schemas.microsoft.com/office/drawing/2014/main" val="2358516744"/>
                    </a:ext>
                  </a:extLst>
                </a:gridCol>
                <a:gridCol w="1168958">
                  <a:extLst>
                    <a:ext uri="{9D8B030D-6E8A-4147-A177-3AD203B41FA5}">
                      <a16:colId xmlns:a16="http://schemas.microsoft.com/office/drawing/2014/main" val="410541133"/>
                    </a:ext>
                  </a:extLst>
                </a:gridCol>
                <a:gridCol w="1168958">
                  <a:extLst>
                    <a:ext uri="{9D8B030D-6E8A-4147-A177-3AD203B41FA5}">
                      <a16:colId xmlns:a16="http://schemas.microsoft.com/office/drawing/2014/main" val="4238094654"/>
                    </a:ext>
                  </a:extLst>
                </a:gridCol>
              </a:tblGrid>
              <a:tr h="270928">
                <a:tc>
                  <a:txBody>
                    <a:bodyPr/>
                    <a:lstStyle/>
                    <a:p>
                      <a:r>
                        <a:rPr lang="en-GB" sz="1400" b="1" dirty="0">
                          <a:solidFill>
                            <a:schemeClr val="tx1">
                              <a:lumMod val="85000"/>
                              <a:lumOff val="15000"/>
                            </a:schemeClr>
                          </a:solidFill>
                          <a:latin typeface="Century Gothic" panose="020B0502020202020204" pitchFamily="34" charset="0"/>
                        </a:rPr>
                        <a:t>Acceptable</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61%</a:t>
                      </a:r>
                    </a:p>
                  </a:txBody>
                  <a:tcPr marL="7620" marR="7620" marT="7620" marB="0" anchor="ctr">
                    <a:solidFill>
                      <a:schemeClr val="accent4">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57%</a:t>
                      </a:r>
                    </a:p>
                  </a:txBody>
                  <a:tcPr marL="7620" marR="7620" marT="7620" marB="0" anchor="ctr">
                    <a:solidFill>
                      <a:schemeClr val="accent4">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77%</a:t>
                      </a:r>
                    </a:p>
                  </a:txBody>
                  <a:tcPr marL="7620" marR="7620" marT="7620" marB="0" anchor="ctr">
                    <a:solidFill>
                      <a:schemeClr val="accent4">
                        <a:lumMod val="40000"/>
                        <a:lumOff val="60000"/>
                      </a:schemeClr>
                    </a:solidFill>
                  </a:tcPr>
                </a:tc>
                <a:extLst>
                  <a:ext uri="{0D108BD9-81ED-4DB2-BD59-A6C34878D82A}">
                    <a16:rowId xmlns:a16="http://schemas.microsoft.com/office/drawing/2014/main" val="3101056930"/>
                  </a:ext>
                </a:extLst>
              </a:tr>
              <a:tr h="270928">
                <a:tc>
                  <a:txBody>
                    <a:bodyPr/>
                    <a:lstStyle/>
                    <a:p>
                      <a:r>
                        <a:rPr lang="en-GB" sz="1400" b="1" dirty="0">
                          <a:solidFill>
                            <a:schemeClr val="tx1">
                              <a:lumMod val="85000"/>
                              <a:lumOff val="15000"/>
                            </a:schemeClr>
                          </a:solidFill>
                          <a:latin typeface="Century Gothic" panose="020B0502020202020204" pitchFamily="34" charset="0"/>
                        </a:rPr>
                        <a:t>Unacceptable</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26%</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28%</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19%</a:t>
                      </a:r>
                    </a:p>
                  </a:txBody>
                  <a:tcPr marL="7620" marR="7620" marT="7620" marB="0" anchor="ctr">
                    <a:solidFill>
                      <a:schemeClr val="accent6">
                        <a:lumMod val="40000"/>
                        <a:lumOff val="60000"/>
                      </a:schemeClr>
                    </a:solidFill>
                  </a:tcPr>
                </a:tc>
                <a:extLst>
                  <a:ext uri="{0D108BD9-81ED-4DB2-BD59-A6C34878D82A}">
                    <a16:rowId xmlns:a16="http://schemas.microsoft.com/office/drawing/2014/main" val="3277281587"/>
                  </a:ext>
                </a:extLst>
              </a:tr>
            </a:tbl>
          </a:graphicData>
        </a:graphic>
      </p:graphicFrame>
      <p:sp>
        <p:nvSpPr>
          <p:cNvPr id="70" name="Rectangle 69">
            <a:extLst>
              <a:ext uri="{FF2B5EF4-FFF2-40B4-BE49-F238E27FC236}">
                <a16:creationId xmlns:a16="http://schemas.microsoft.com/office/drawing/2014/main" id="{E5F3BC0B-1032-F68B-13B6-836C36BF0D33}"/>
              </a:ext>
            </a:extLst>
          </p:cNvPr>
          <p:cNvSpPr/>
          <p:nvPr/>
        </p:nvSpPr>
        <p:spPr>
          <a:xfrm>
            <a:off x="6310367" y="1355279"/>
            <a:ext cx="5731193" cy="4771760"/>
          </a:xfrm>
          <a:prstGeom prst="rect">
            <a:avLst/>
          </a:prstGeom>
          <a:noFill/>
          <a:ln w="19050">
            <a:solidFill>
              <a:srgbClr val="4A9B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1" name="Chart 70">
            <a:extLst>
              <a:ext uri="{FF2B5EF4-FFF2-40B4-BE49-F238E27FC236}">
                <a16:creationId xmlns:a16="http://schemas.microsoft.com/office/drawing/2014/main" id="{B7F69825-B542-80BF-6D07-5C704E0D8BC7}"/>
              </a:ext>
            </a:extLst>
          </p:cNvPr>
          <p:cNvGraphicFramePr/>
          <p:nvPr/>
        </p:nvGraphicFramePr>
        <p:xfrm>
          <a:off x="7464373" y="1870874"/>
          <a:ext cx="3815727" cy="4272450"/>
        </p:xfrm>
        <a:graphic>
          <a:graphicData uri="http://schemas.openxmlformats.org/drawingml/2006/chart">
            <c:chart xmlns:c="http://schemas.openxmlformats.org/drawingml/2006/chart" xmlns:r="http://schemas.openxmlformats.org/officeDocument/2006/relationships" r:id="rId5"/>
          </a:graphicData>
        </a:graphic>
      </p:graphicFrame>
      <p:sp>
        <p:nvSpPr>
          <p:cNvPr id="72" name="Rectangle 71">
            <a:extLst>
              <a:ext uri="{FF2B5EF4-FFF2-40B4-BE49-F238E27FC236}">
                <a16:creationId xmlns:a16="http://schemas.microsoft.com/office/drawing/2014/main" id="{DE1E8898-EFED-A715-FFC1-5A6DD6BEED15}"/>
              </a:ext>
            </a:extLst>
          </p:cNvPr>
          <p:cNvSpPr/>
          <p:nvPr/>
        </p:nvSpPr>
        <p:spPr>
          <a:xfrm>
            <a:off x="6389729" y="4988443"/>
            <a:ext cx="1070618" cy="6402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Income</a:t>
            </a:r>
          </a:p>
        </p:txBody>
      </p:sp>
      <p:sp>
        <p:nvSpPr>
          <p:cNvPr id="73" name="Rectangle 72">
            <a:extLst>
              <a:ext uri="{FF2B5EF4-FFF2-40B4-BE49-F238E27FC236}">
                <a16:creationId xmlns:a16="http://schemas.microsoft.com/office/drawing/2014/main" id="{004B8DAC-3A05-D41B-053E-17A82931E831}"/>
              </a:ext>
            </a:extLst>
          </p:cNvPr>
          <p:cNvSpPr/>
          <p:nvPr/>
        </p:nvSpPr>
        <p:spPr>
          <a:xfrm>
            <a:off x="6381230" y="2230581"/>
            <a:ext cx="1070618" cy="638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Vulnerability</a:t>
            </a:r>
          </a:p>
        </p:txBody>
      </p:sp>
      <p:sp>
        <p:nvSpPr>
          <p:cNvPr id="74" name="Rectangle 73">
            <a:extLst>
              <a:ext uri="{FF2B5EF4-FFF2-40B4-BE49-F238E27FC236}">
                <a16:creationId xmlns:a16="http://schemas.microsoft.com/office/drawing/2014/main" id="{D0BCD823-005A-B09A-9117-062240087D34}"/>
              </a:ext>
            </a:extLst>
          </p:cNvPr>
          <p:cNvSpPr/>
          <p:nvPr/>
        </p:nvSpPr>
        <p:spPr>
          <a:xfrm>
            <a:off x="6389729" y="4542155"/>
            <a:ext cx="1070618" cy="35481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Social Grade</a:t>
            </a:r>
          </a:p>
        </p:txBody>
      </p:sp>
      <p:sp>
        <p:nvSpPr>
          <p:cNvPr id="75" name="Rectangle 74">
            <a:extLst>
              <a:ext uri="{FF2B5EF4-FFF2-40B4-BE49-F238E27FC236}">
                <a16:creationId xmlns:a16="http://schemas.microsoft.com/office/drawing/2014/main" id="{225E63C3-AB49-0F7B-37D8-34A84A452A21}"/>
              </a:ext>
            </a:extLst>
          </p:cNvPr>
          <p:cNvSpPr/>
          <p:nvPr/>
        </p:nvSpPr>
        <p:spPr>
          <a:xfrm>
            <a:off x="6381229" y="2950683"/>
            <a:ext cx="1070619" cy="48414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Financially managing</a:t>
            </a:r>
          </a:p>
        </p:txBody>
      </p:sp>
      <p:sp>
        <p:nvSpPr>
          <p:cNvPr id="76" name="Rectangle 75">
            <a:extLst>
              <a:ext uri="{FF2B5EF4-FFF2-40B4-BE49-F238E27FC236}">
                <a16:creationId xmlns:a16="http://schemas.microsoft.com/office/drawing/2014/main" id="{1FD320E6-858E-701B-907A-95EDAB6D6808}"/>
              </a:ext>
            </a:extLst>
          </p:cNvPr>
          <p:cNvSpPr/>
          <p:nvPr/>
        </p:nvSpPr>
        <p:spPr>
          <a:xfrm>
            <a:off x="6381229" y="5720294"/>
            <a:ext cx="1070619" cy="3427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meter</a:t>
            </a:r>
          </a:p>
        </p:txBody>
      </p:sp>
      <p:sp>
        <p:nvSpPr>
          <p:cNvPr id="77" name="Rectangle 76">
            <a:extLst>
              <a:ext uri="{FF2B5EF4-FFF2-40B4-BE49-F238E27FC236}">
                <a16:creationId xmlns:a16="http://schemas.microsoft.com/office/drawing/2014/main" id="{B94C971A-E0E1-551F-983D-F69658FE5190}"/>
              </a:ext>
            </a:extLst>
          </p:cNvPr>
          <p:cNvSpPr/>
          <p:nvPr/>
        </p:nvSpPr>
        <p:spPr>
          <a:xfrm>
            <a:off x="6392349" y="4093903"/>
            <a:ext cx="1070619" cy="35602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Gender</a:t>
            </a:r>
          </a:p>
        </p:txBody>
      </p:sp>
      <p:sp>
        <p:nvSpPr>
          <p:cNvPr id="78" name="Rectangle 77">
            <a:extLst>
              <a:ext uri="{FF2B5EF4-FFF2-40B4-BE49-F238E27FC236}">
                <a16:creationId xmlns:a16="http://schemas.microsoft.com/office/drawing/2014/main" id="{9766E2D4-8D53-3ED7-48F0-F98B45ED87AE}"/>
              </a:ext>
            </a:extLst>
          </p:cNvPr>
          <p:cNvSpPr/>
          <p:nvPr/>
        </p:nvSpPr>
        <p:spPr>
          <a:xfrm>
            <a:off x="6348399" y="1396770"/>
            <a:ext cx="5646727" cy="474103"/>
          </a:xfrm>
          <a:prstGeom prst="rect">
            <a:avLst/>
          </a:prstGeom>
          <a:solidFill>
            <a:srgbClr val="4A9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Plan Acceptability– </a:t>
            </a: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Household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subgroup differences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each group who think it  </a:t>
            </a:r>
            <a:r>
              <a:rPr lang="en-GB" sz="1200" dirty="0">
                <a:solidFill>
                  <a:prstClr val="white"/>
                </a:solidFill>
                <a:latin typeface="Century Gothic" panose="020B0502020202020204" pitchFamily="34" charset="0"/>
              </a:rPr>
              <a:t>is completely acceptable or acceptable</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41EFB8B7-E62A-131E-D9B1-9FA039C079F8}"/>
              </a:ext>
            </a:extLst>
          </p:cNvPr>
          <p:cNvSpPr/>
          <p:nvPr/>
        </p:nvSpPr>
        <p:spPr>
          <a:xfrm>
            <a:off x="3636375" y="2748597"/>
            <a:ext cx="931523" cy="1598970"/>
          </a:xfrm>
          <a:prstGeom prst="rect">
            <a:avLst/>
          </a:prstGeom>
          <a:noFill/>
          <a:ln w="31750">
            <a:solidFill>
              <a:srgbClr val="4A9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0" name="Straight Connector 79">
            <a:extLst>
              <a:ext uri="{FF2B5EF4-FFF2-40B4-BE49-F238E27FC236}">
                <a16:creationId xmlns:a16="http://schemas.microsoft.com/office/drawing/2014/main" id="{153A0088-0999-EF92-48E5-30A75A63DF35}"/>
              </a:ext>
            </a:extLst>
          </p:cNvPr>
          <p:cNvCxnSpPr>
            <a:cxnSpLocks/>
          </p:cNvCxnSpPr>
          <p:nvPr/>
        </p:nvCxnSpPr>
        <p:spPr>
          <a:xfrm>
            <a:off x="10356600" y="1966527"/>
            <a:ext cx="0" cy="4075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24D3B960-1935-343D-CCD5-4613C62C0631}"/>
              </a:ext>
            </a:extLst>
          </p:cNvPr>
          <p:cNvSpPr/>
          <p:nvPr/>
        </p:nvSpPr>
        <p:spPr>
          <a:xfrm>
            <a:off x="6389729" y="1945745"/>
            <a:ext cx="1070618" cy="1995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Total HH</a:t>
            </a:r>
          </a:p>
        </p:txBody>
      </p:sp>
      <p:pic>
        <p:nvPicPr>
          <p:cNvPr id="82" name="Graphic 81" descr="Badge Tick outline">
            <a:extLst>
              <a:ext uri="{FF2B5EF4-FFF2-40B4-BE49-F238E27FC236}">
                <a16:creationId xmlns:a16="http://schemas.microsoft.com/office/drawing/2014/main" id="{52763E11-A09B-6AA0-8CA2-0A3CF83B00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874" y="1296595"/>
            <a:ext cx="520928" cy="520928"/>
          </a:xfrm>
          <a:prstGeom prst="rect">
            <a:avLst/>
          </a:prstGeom>
        </p:spPr>
      </p:pic>
      <p:sp>
        <p:nvSpPr>
          <p:cNvPr id="85" name="Rectangle 84">
            <a:extLst>
              <a:ext uri="{FF2B5EF4-FFF2-40B4-BE49-F238E27FC236}">
                <a16:creationId xmlns:a16="http://schemas.microsoft.com/office/drawing/2014/main" id="{6F1CB9BD-DAE0-A591-49BC-09D41E204598}"/>
              </a:ext>
            </a:extLst>
          </p:cNvPr>
          <p:cNvSpPr/>
          <p:nvPr/>
        </p:nvSpPr>
        <p:spPr>
          <a:xfrm>
            <a:off x="726897" y="1076979"/>
            <a:ext cx="652412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Acceptability of the </a:t>
            </a:r>
            <a:r>
              <a:rPr kumimoji="0" lang="en-GB" sz="1400" b="1" i="0" u="sng"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overall</a:t>
            </a:r>
            <a:r>
              <a:rPr lang="en-GB" sz="1400" b="1" dirty="0">
                <a:solidFill>
                  <a:srgbClr val="000000">
                    <a:lumMod val="85000"/>
                    <a:lumOff val="15000"/>
                  </a:srgbClr>
                </a:solidFill>
                <a:latin typeface="Century Gothic" panose="020B0502020202020204" pitchFamily="34" charset="0"/>
              </a:rPr>
              <a:t> </a:t>
            </a: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plans (PW and SW plans)</a:t>
            </a:r>
          </a:p>
        </p:txBody>
      </p:sp>
      <p:sp>
        <p:nvSpPr>
          <p:cNvPr id="86" name="Text Placeholder 2">
            <a:extLst>
              <a:ext uri="{FF2B5EF4-FFF2-40B4-BE49-F238E27FC236}">
                <a16:creationId xmlns:a16="http://schemas.microsoft.com/office/drawing/2014/main" id="{333F555D-EF23-6EB1-0AA3-C26661CB9D5E}"/>
              </a:ext>
            </a:extLst>
          </p:cNvPr>
          <p:cNvSpPr txBox="1">
            <a:spLocks/>
          </p:cNvSpPr>
          <p:nvPr/>
        </p:nvSpPr>
        <p:spPr>
          <a:xfrm>
            <a:off x="-1" y="-103"/>
            <a:ext cx="12192000" cy="720000"/>
          </a:xfrm>
          <a:prstGeom prst="rect">
            <a:avLst/>
          </a:prstGeom>
          <a:solidFill>
            <a:srgbClr val="84ACB6"/>
          </a:solidFill>
          <a:ln>
            <a:noFill/>
          </a:ln>
        </p:spPr>
        <p:txBody>
          <a:bodyPr rIns="252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dirty="0">
                <a:solidFill>
                  <a:schemeClr val="bg1"/>
                </a:solidFill>
                <a:latin typeface="Century Gothic" panose="020B0502020202020204" pitchFamily="34" charset="0"/>
              </a:rPr>
              <a:t>Acceptability of the combined business plans (referencing both Portsmouth Water’s and Southern Water’s plans) is 61% overall; slightly lower at 57% for households specifically.</a:t>
            </a:r>
          </a:p>
        </p:txBody>
      </p:sp>
      <p:sp>
        <p:nvSpPr>
          <p:cNvPr id="87" name="Text Placeholder 3">
            <a:extLst>
              <a:ext uri="{FF2B5EF4-FFF2-40B4-BE49-F238E27FC236}">
                <a16:creationId xmlns:a16="http://schemas.microsoft.com/office/drawing/2014/main" id="{AB744104-8723-35B7-A516-8F52E04BF2D8}"/>
              </a:ext>
            </a:extLst>
          </p:cNvPr>
          <p:cNvSpPr txBox="1">
            <a:spLocks/>
          </p:cNvSpPr>
          <p:nvPr/>
        </p:nvSpPr>
        <p:spPr>
          <a:xfrm>
            <a:off x="-1" y="714676"/>
            <a:ext cx="12192000" cy="505853"/>
          </a:xfrm>
          <a:prstGeom prst="rect">
            <a:avLst/>
          </a:prstGeom>
          <a:solidFill>
            <a:srgbClr val="E6EEF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buNone/>
            </a:pPr>
            <a:r>
              <a:rPr lang="en-GB" sz="1400" dirty="0">
                <a:latin typeface="Century Gothic"/>
              </a:rPr>
              <a:t>There is not huge variation in acceptability by various demographic groups.</a:t>
            </a:r>
          </a:p>
        </p:txBody>
      </p:sp>
      <p:sp>
        <p:nvSpPr>
          <p:cNvPr id="4" name="TextBox 3">
            <a:extLst>
              <a:ext uri="{FF2B5EF4-FFF2-40B4-BE49-F238E27FC236}">
                <a16:creationId xmlns:a16="http://schemas.microsoft.com/office/drawing/2014/main" id="{F9C733EE-A1B9-2433-8CF8-FF2B47CD02FC}"/>
              </a:ext>
            </a:extLst>
          </p:cNvPr>
          <p:cNvSpPr txBox="1"/>
          <p:nvPr/>
        </p:nvSpPr>
        <p:spPr>
          <a:xfrm>
            <a:off x="1867988" y="6311523"/>
            <a:ext cx="8887097" cy="553998"/>
          </a:xfrm>
          <a:prstGeom prst="rect">
            <a:avLst/>
          </a:prstGeom>
          <a:noFill/>
          <a:ln>
            <a:noFill/>
          </a:ln>
        </p:spPr>
        <p:txBody>
          <a:bodyPr wrap="square" rtlCol="0">
            <a:spAutoFit/>
          </a:bodyPr>
          <a:lstStyle/>
          <a:p>
            <a:r>
              <a:rPr lang="en-GB" sz="1000" b="1" dirty="0">
                <a:latin typeface="Century Gothic" panose="020B0502020202020204" pitchFamily="34" charset="0"/>
              </a:rPr>
              <a:t>Q8. </a:t>
            </a:r>
            <a:r>
              <a:rPr lang="en-GB" sz="1000" dirty="0">
                <a:latin typeface="Century Gothic" panose="020B0502020202020204" pitchFamily="34" charset="0"/>
              </a:rPr>
              <a:t>Based on everything you have seen and read about the proposed business plan, how acceptable or unacceptable is it to you? </a:t>
            </a:r>
            <a:r>
              <a:rPr lang="en-GB" sz="1000" b="1" dirty="0">
                <a:latin typeface="Century Gothic" panose="020B0502020202020204" pitchFamily="34" charset="0"/>
              </a:rPr>
              <a:t>Base</a:t>
            </a:r>
            <a:r>
              <a:rPr lang="en-GB" sz="1000" dirty="0">
                <a:latin typeface="Century Gothic" panose="020B0502020202020204" pitchFamily="34" charset="0"/>
              </a:rPr>
              <a:t> Total household and non-household bill payers (</a:t>
            </a:r>
            <a:r>
              <a:rPr lang="en-GB" sz="1000" b="1" dirty="0">
                <a:latin typeface="Century Gothic" panose="020B0502020202020204" pitchFamily="34" charset="0"/>
              </a:rPr>
              <a:t>715</a:t>
            </a:r>
            <a:r>
              <a:rPr lang="en-GB" sz="1000" dirty="0">
                <a:latin typeface="Century Gothic" panose="020B0502020202020204" pitchFamily="34" charset="0"/>
              </a:rPr>
              <a:t>); Total household bill payers (</a:t>
            </a:r>
            <a:r>
              <a:rPr lang="en-GB" sz="1000" b="1" dirty="0">
                <a:latin typeface="Century Gothic" panose="020B0502020202020204" pitchFamily="34" charset="0"/>
              </a:rPr>
              <a:t>582</a:t>
            </a:r>
            <a:r>
              <a:rPr lang="en-GB" sz="1000" dirty="0">
                <a:latin typeface="Century Gothic" panose="020B0502020202020204" pitchFamily="34" charset="0"/>
              </a:rPr>
              <a:t>); Total non-household bill payers (</a:t>
            </a:r>
            <a:r>
              <a:rPr lang="en-GB" sz="1000" b="1" dirty="0">
                <a:latin typeface="Century Gothic" panose="020B0502020202020204" pitchFamily="34" charset="0"/>
              </a:rPr>
              <a:t>133</a:t>
            </a:r>
            <a:r>
              <a:rPr lang="en-GB" sz="1000" dirty="0">
                <a:latin typeface="Century Gothic" panose="020B0502020202020204" pitchFamily="34" charset="0"/>
              </a:rPr>
              <a:t>)</a:t>
            </a:r>
          </a:p>
          <a:p>
            <a:r>
              <a:rPr lang="en-GB" sz="1000" b="1" dirty="0">
                <a:latin typeface="Century Gothic" panose="020B0502020202020204" pitchFamily="34" charset="0"/>
              </a:rPr>
              <a:t>WEIGHTED % FIGURES ARE DISPLAYED and UNWEIGHTED BASE SIZES</a:t>
            </a:r>
          </a:p>
        </p:txBody>
      </p:sp>
      <p:sp>
        <p:nvSpPr>
          <p:cNvPr id="3" name="Slide Number Placeholder 3">
            <a:extLst>
              <a:ext uri="{FF2B5EF4-FFF2-40B4-BE49-F238E27FC236}">
                <a16:creationId xmlns:a16="http://schemas.microsoft.com/office/drawing/2014/main" id="{BD04A909-DE7B-639E-929C-B99194032A22}"/>
              </a:ext>
            </a:extLst>
          </p:cNvPr>
          <p:cNvSpPr txBox="1">
            <a:spLocks/>
          </p:cNvSpPr>
          <p:nvPr/>
        </p:nvSpPr>
        <p:spPr>
          <a:xfrm>
            <a:off x="11312066" y="49651"/>
            <a:ext cx="794631" cy="411435"/>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A17C9725-CDDF-4E1F-A5C1-71F9C95A39C6}" type="slidenum">
              <a:rPr lang="en-GB" sz="1200" smtClean="0">
                <a:solidFill>
                  <a:prstClr val="white"/>
                </a:solidFill>
              </a:rPr>
              <a:pPr algn="r">
                <a:lnSpc>
                  <a:spcPct val="100000"/>
                </a:lnSpc>
                <a:spcBef>
                  <a:spcPts val="0"/>
                </a:spcBef>
                <a:buFontTx/>
                <a:buNone/>
                <a:defRPr/>
              </a:pPr>
              <a:t>30</a:t>
            </a:fld>
            <a:endParaRPr lang="en-GB" sz="1200" dirty="0">
              <a:solidFill>
                <a:prstClr val="white"/>
              </a:solidFill>
            </a:endParaRPr>
          </a:p>
        </p:txBody>
      </p:sp>
      <p:pic>
        <p:nvPicPr>
          <p:cNvPr id="5" name="Picture 2" descr="Portsmouth Water - for Households">
            <a:extLst>
              <a:ext uri="{FF2B5EF4-FFF2-40B4-BE49-F238E27FC236}">
                <a16:creationId xmlns:a16="http://schemas.microsoft.com/office/drawing/2014/main" id="{26F95402-F2F2-7DB9-29F5-C5EB8B5244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3880" y="1270054"/>
            <a:ext cx="693436" cy="386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AABA1B-9798-8B40-9512-12617771F118}"/>
              </a:ext>
            </a:extLst>
          </p:cNvPr>
          <p:cNvPicPr>
            <a:picLocks noChangeAspect="1"/>
          </p:cNvPicPr>
          <p:nvPr/>
        </p:nvPicPr>
        <p:blipFill>
          <a:blip r:embed="rId9"/>
          <a:stretch>
            <a:fillRect/>
          </a:stretch>
        </p:blipFill>
        <p:spPr>
          <a:xfrm>
            <a:off x="5478277" y="1589963"/>
            <a:ext cx="688507" cy="339586"/>
          </a:xfrm>
          <a:prstGeom prst="rect">
            <a:avLst/>
          </a:prstGeom>
        </p:spPr>
      </p:pic>
      <p:pic>
        <p:nvPicPr>
          <p:cNvPr id="7" name="Picture 6">
            <a:extLst>
              <a:ext uri="{FF2B5EF4-FFF2-40B4-BE49-F238E27FC236}">
                <a16:creationId xmlns:a16="http://schemas.microsoft.com/office/drawing/2014/main" id="{A45EC065-071F-D647-0BAA-E94180FFDE3D}"/>
              </a:ext>
            </a:extLst>
          </p:cNvPr>
          <p:cNvPicPr>
            <a:picLocks noChangeAspect="1"/>
          </p:cNvPicPr>
          <p:nvPr/>
        </p:nvPicPr>
        <p:blipFill>
          <a:blip r:embed="rId9"/>
          <a:stretch>
            <a:fillRect/>
          </a:stretch>
        </p:blipFill>
        <p:spPr>
          <a:xfrm>
            <a:off x="784319" y="6455175"/>
            <a:ext cx="688507" cy="339586"/>
          </a:xfrm>
          <a:prstGeom prst="rect">
            <a:avLst/>
          </a:prstGeom>
        </p:spPr>
      </p:pic>
      <p:pic>
        <p:nvPicPr>
          <p:cNvPr id="2" name="Picture 1" descr="Our Company | Portsmouth Water">
            <a:extLst>
              <a:ext uri="{FF2B5EF4-FFF2-40B4-BE49-F238E27FC236}">
                <a16:creationId xmlns:a16="http://schemas.microsoft.com/office/drawing/2014/main" id="{7666B28E-98A2-048E-D9B6-7ACD890DBC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23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DAA525CF-A69D-9BC4-8115-2FF7875CE458}"/>
              </a:ext>
            </a:extLst>
          </p:cNvPr>
          <p:cNvGraphicFramePr/>
          <p:nvPr>
            <p:extLst>
              <p:ext uri="{D42A27DB-BD31-4B8C-83A1-F6EECF244321}">
                <p14:modId xmlns:p14="http://schemas.microsoft.com/office/powerpoint/2010/main" val="1122760520"/>
              </p:ext>
            </p:extLst>
          </p:nvPr>
        </p:nvGraphicFramePr>
        <p:xfrm>
          <a:off x="124761" y="1668648"/>
          <a:ext cx="6073663" cy="4850510"/>
        </p:xfrm>
        <a:graphic>
          <a:graphicData uri="http://schemas.openxmlformats.org/drawingml/2006/chart">
            <c:chart xmlns:c="http://schemas.openxmlformats.org/drawingml/2006/chart" xmlns:r="http://schemas.openxmlformats.org/officeDocument/2006/relationships" r:id="rId3"/>
          </a:graphicData>
        </a:graphic>
      </p:graphicFrame>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3" name="TextBox 2">
            <a:extLst>
              <a:ext uri="{FF2B5EF4-FFF2-40B4-BE49-F238E27FC236}">
                <a16:creationId xmlns:a16="http://schemas.microsoft.com/office/drawing/2014/main" id="{4DDC7017-D16B-1571-DD02-9137D4556696}"/>
              </a:ext>
            </a:extLst>
          </p:cNvPr>
          <p:cNvSpPr txBox="1"/>
          <p:nvPr/>
        </p:nvSpPr>
        <p:spPr>
          <a:xfrm>
            <a:off x="1867988" y="6305878"/>
            <a:ext cx="8887097" cy="553998"/>
          </a:xfrm>
          <a:prstGeom prst="rect">
            <a:avLst/>
          </a:prstGeom>
          <a:noFill/>
          <a:ln>
            <a:noFill/>
          </a:ln>
        </p:spPr>
        <p:txBody>
          <a:bodyPr wrap="square" rtlCol="0">
            <a:spAutoFit/>
          </a:bodyPr>
          <a:lstStyle/>
          <a:p>
            <a:r>
              <a:rPr lang="en-GB" sz="1000" b="1" dirty="0">
                <a:latin typeface="Century Gothic" panose="020B0502020202020204" pitchFamily="34" charset="0"/>
              </a:rPr>
              <a:t>Q8. </a:t>
            </a:r>
            <a:r>
              <a:rPr lang="en-GB" sz="1000" dirty="0">
                <a:latin typeface="Century Gothic" panose="020B0502020202020204" pitchFamily="34" charset="0"/>
              </a:rPr>
              <a:t>Based on everything you have seen and read about the proposed business plan, how acceptable or unacceptable is it to you? </a:t>
            </a:r>
            <a:r>
              <a:rPr lang="en-GB" sz="1000" b="1" dirty="0">
                <a:latin typeface="Century Gothic" panose="020B0502020202020204" pitchFamily="34" charset="0"/>
              </a:rPr>
              <a:t>Base</a:t>
            </a:r>
            <a:r>
              <a:rPr lang="en-GB" sz="1000" dirty="0">
                <a:latin typeface="Century Gothic" panose="020B0502020202020204" pitchFamily="34" charset="0"/>
              </a:rPr>
              <a:t> Total household and non-household bill payers (</a:t>
            </a:r>
            <a:r>
              <a:rPr lang="en-GB" sz="1000" b="1" dirty="0">
                <a:latin typeface="Century Gothic" panose="020B0502020202020204" pitchFamily="34" charset="0"/>
              </a:rPr>
              <a:t>715</a:t>
            </a:r>
            <a:r>
              <a:rPr lang="en-GB" sz="1000" dirty="0">
                <a:latin typeface="Century Gothic" panose="020B0502020202020204" pitchFamily="34" charset="0"/>
              </a:rPr>
              <a:t>); Total household bill payers (</a:t>
            </a:r>
            <a:r>
              <a:rPr lang="en-GB" sz="1000" b="1" dirty="0">
                <a:latin typeface="Century Gothic" panose="020B0502020202020204" pitchFamily="34" charset="0"/>
              </a:rPr>
              <a:t>582</a:t>
            </a:r>
            <a:r>
              <a:rPr lang="en-GB" sz="1000" dirty="0">
                <a:latin typeface="Century Gothic" panose="020B0502020202020204" pitchFamily="34" charset="0"/>
              </a:rPr>
              <a:t>); Total non-household bill payers (</a:t>
            </a:r>
            <a:r>
              <a:rPr lang="en-GB" sz="1000" b="1" dirty="0">
                <a:latin typeface="Century Gothic" panose="020B0502020202020204" pitchFamily="34" charset="0"/>
              </a:rPr>
              <a:t>133</a:t>
            </a:r>
            <a:r>
              <a:rPr lang="en-GB" sz="1000" dirty="0">
                <a:latin typeface="Century Gothic" panose="020B0502020202020204" pitchFamily="34" charset="0"/>
              </a:rPr>
              <a:t>)</a:t>
            </a:r>
          </a:p>
          <a:p>
            <a:r>
              <a:rPr lang="en-GB" sz="1000" b="1" dirty="0">
                <a:latin typeface="Century Gothic" panose="020B0502020202020204" pitchFamily="34" charset="0"/>
              </a:rPr>
              <a:t>WEIGHTED % FIGURES ARE DISPLAYED and UNWEIGHTED BASE SIZES</a:t>
            </a:r>
          </a:p>
        </p:txBody>
      </p:sp>
      <p:sp>
        <p:nvSpPr>
          <p:cNvPr id="67" name="Text Placeholder 7">
            <a:extLst>
              <a:ext uri="{FF2B5EF4-FFF2-40B4-BE49-F238E27FC236}">
                <a16:creationId xmlns:a16="http://schemas.microsoft.com/office/drawing/2014/main" id="{12148CEA-6D46-7018-13F2-8562B42D5B88}"/>
              </a:ext>
            </a:extLst>
          </p:cNvPr>
          <p:cNvSpPr txBox="1">
            <a:spLocks/>
          </p:cNvSpPr>
          <p:nvPr/>
        </p:nvSpPr>
        <p:spPr>
          <a:xfrm>
            <a:off x="6765984" y="6110615"/>
            <a:ext cx="4384312" cy="277305"/>
          </a:xfrm>
          <a:prstGeom prst="rect">
            <a:avLst/>
          </a:prstGeom>
        </p:spPr>
        <p:txBody>
          <a:bodyPr vert="horz" lIns="36000" tIns="36000" rIns="36000" bIns="36000" rtlCol="0" anchor="ctr">
            <a:noAutofit/>
          </a:bodyPr>
          <a:lstStyle>
            <a:lvl1pPr marL="0" indent="0" algn="l" defTabSz="914400" rtl="0" eaLnBrk="1" latinLnBrk="0" hangingPunct="1">
              <a:lnSpc>
                <a:spcPct val="100000"/>
              </a:lnSpc>
              <a:spcBef>
                <a:spcPts val="0"/>
              </a:spcBef>
              <a:buClr>
                <a:schemeClr val="tx2"/>
              </a:buClr>
              <a:buSzPct val="110000"/>
              <a:buFont typeface="Arial" panose="020B0604020202020204" pitchFamily="34" charset="0"/>
              <a:buNone/>
              <a:defRPr sz="1000" b="0" i="0" kern="1200">
                <a:solidFill>
                  <a:schemeClr val="tx1"/>
                </a:solidFill>
                <a:latin typeface="+mj-lt"/>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0"/>
              </a:spcBef>
              <a:buSzPct val="105000"/>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Clr>
                <a:schemeClr val="tx1"/>
              </a:buClr>
              <a:buSzPct val="90000"/>
              <a:buFont typeface="Courier New" panose="02070309020205020404" pitchFamily="49"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Roboto Light" panose="02000000000000000000" pitchFamily="2" charset="0"/>
            </a:endParaRPr>
          </a:p>
        </p:txBody>
      </p:sp>
      <p:sp>
        <p:nvSpPr>
          <p:cNvPr id="86" name="Text Placeholder 2">
            <a:extLst>
              <a:ext uri="{FF2B5EF4-FFF2-40B4-BE49-F238E27FC236}">
                <a16:creationId xmlns:a16="http://schemas.microsoft.com/office/drawing/2014/main" id="{333F555D-EF23-6EB1-0AA3-C26661CB9D5E}"/>
              </a:ext>
            </a:extLst>
          </p:cNvPr>
          <p:cNvSpPr txBox="1">
            <a:spLocks/>
          </p:cNvSpPr>
          <p:nvPr/>
        </p:nvSpPr>
        <p:spPr>
          <a:xfrm>
            <a:off x="-1" y="-103"/>
            <a:ext cx="12192000" cy="720000"/>
          </a:xfrm>
          <a:prstGeom prst="rect">
            <a:avLst/>
          </a:prstGeom>
          <a:solidFill>
            <a:srgbClr val="84ACB6"/>
          </a:solidFill>
          <a:ln>
            <a:noFill/>
          </a:ln>
        </p:spPr>
        <p:txBody>
          <a:bodyPr rIns="252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dirty="0">
                <a:solidFill>
                  <a:schemeClr val="bg1"/>
                </a:solidFill>
                <a:latin typeface="Century Gothic" panose="020B0502020202020204" pitchFamily="34" charset="0"/>
              </a:rPr>
              <a:t>Just over a quarter of all customers find the overall plans (referencing both Portsmouth Water’s and Southern Water’s plans) unacceptable. This is a similar picture to that seen in the qualitative.</a:t>
            </a:r>
          </a:p>
        </p:txBody>
      </p:sp>
      <p:sp>
        <p:nvSpPr>
          <p:cNvPr id="87" name="Text Placeholder 3">
            <a:extLst>
              <a:ext uri="{FF2B5EF4-FFF2-40B4-BE49-F238E27FC236}">
                <a16:creationId xmlns:a16="http://schemas.microsoft.com/office/drawing/2014/main" id="{AB744104-8723-35B7-A516-8F52E04BF2D8}"/>
              </a:ext>
            </a:extLst>
          </p:cNvPr>
          <p:cNvSpPr txBox="1">
            <a:spLocks/>
          </p:cNvSpPr>
          <p:nvPr/>
        </p:nvSpPr>
        <p:spPr>
          <a:xfrm>
            <a:off x="-1" y="714676"/>
            <a:ext cx="12192000" cy="505853"/>
          </a:xfrm>
          <a:prstGeom prst="rect">
            <a:avLst/>
          </a:prstGeom>
          <a:solidFill>
            <a:srgbClr val="E6EEF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buNone/>
            </a:pPr>
            <a:r>
              <a:rPr lang="en-GB" sz="1400" dirty="0">
                <a:latin typeface="Century Gothic"/>
              </a:rPr>
              <a:t>There is not huge variation in levels of unacceptability in HH demographic subgroups – although men and ABC1 social grade customers are slightly more likely to oppose the plans.</a:t>
            </a:r>
          </a:p>
        </p:txBody>
      </p:sp>
      <p:graphicFrame>
        <p:nvGraphicFramePr>
          <p:cNvPr id="2" name="Table 9">
            <a:extLst>
              <a:ext uri="{FF2B5EF4-FFF2-40B4-BE49-F238E27FC236}">
                <a16:creationId xmlns:a16="http://schemas.microsoft.com/office/drawing/2014/main" id="{30899245-056F-9269-1E56-9E245929E8B2}"/>
              </a:ext>
            </a:extLst>
          </p:cNvPr>
          <p:cNvGraphicFramePr>
            <a:graphicFrameLocks noGrp="1"/>
          </p:cNvGraphicFramePr>
          <p:nvPr>
            <p:extLst>
              <p:ext uri="{D42A27DB-BD31-4B8C-83A1-F6EECF244321}">
                <p14:modId xmlns:p14="http://schemas.microsoft.com/office/powerpoint/2010/main" val="4139474460"/>
              </p:ext>
            </p:extLst>
          </p:nvPr>
        </p:nvGraphicFramePr>
        <p:xfrm>
          <a:off x="106899" y="1945749"/>
          <a:ext cx="5731193" cy="609600"/>
        </p:xfrm>
        <a:graphic>
          <a:graphicData uri="http://schemas.openxmlformats.org/drawingml/2006/table">
            <a:tbl>
              <a:tblPr firstRow="1" bandRow="1">
                <a:tableStyleId>{5C22544A-7EE6-4342-B048-85BDC9FD1C3A}</a:tableStyleId>
              </a:tblPr>
              <a:tblGrid>
                <a:gridCol w="2224319">
                  <a:extLst>
                    <a:ext uri="{9D8B030D-6E8A-4147-A177-3AD203B41FA5}">
                      <a16:colId xmlns:a16="http://schemas.microsoft.com/office/drawing/2014/main" val="1695420756"/>
                    </a:ext>
                  </a:extLst>
                </a:gridCol>
                <a:gridCol w="1168958">
                  <a:extLst>
                    <a:ext uri="{9D8B030D-6E8A-4147-A177-3AD203B41FA5}">
                      <a16:colId xmlns:a16="http://schemas.microsoft.com/office/drawing/2014/main" val="2358516744"/>
                    </a:ext>
                  </a:extLst>
                </a:gridCol>
                <a:gridCol w="1168958">
                  <a:extLst>
                    <a:ext uri="{9D8B030D-6E8A-4147-A177-3AD203B41FA5}">
                      <a16:colId xmlns:a16="http://schemas.microsoft.com/office/drawing/2014/main" val="410541133"/>
                    </a:ext>
                  </a:extLst>
                </a:gridCol>
                <a:gridCol w="1168958">
                  <a:extLst>
                    <a:ext uri="{9D8B030D-6E8A-4147-A177-3AD203B41FA5}">
                      <a16:colId xmlns:a16="http://schemas.microsoft.com/office/drawing/2014/main" val="4238094654"/>
                    </a:ext>
                  </a:extLst>
                </a:gridCol>
              </a:tblGrid>
              <a:tr h="270928">
                <a:tc>
                  <a:txBody>
                    <a:bodyPr/>
                    <a:lstStyle/>
                    <a:p>
                      <a:r>
                        <a:rPr lang="en-GB" sz="1400" b="1" dirty="0">
                          <a:solidFill>
                            <a:schemeClr val="tx1">
                              <a:lumMod val="85000"/>
                              <a:lumOff val="15000"/>
                            </a:schemeClr>
                          </a:solidFill>
                          <a:latin typeface="Century Gothic" panose="020B0502020202020204" pitchFamily="34" charset="0"/>
                        </a:rPr>
                        <a:t>Acceptable</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61%</a:t>
                      </a:r>
                    </a:p>
                  </a:txBody>
                  <a:tcPr marL="7620" marR="7620" marT="7620" marB="0" anchor="ctr">
                    <a:solidFill>
                      <a:schemeClr val="accent4">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57%</a:t>
                      </a:r>
                    </a:p>
                  </a:txBody>
                  <a:tcPr marL="7620" marR="7620" marT="7620" marB="0" anchor="ctr">
                    <a:solidFill>
                      <a:schemeClr val="accent4">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77%</a:t>
                      </a:r>
                    </a:p>
                  </a:txBody>
                  <a:tcPr marL="7620" marR="7620" marT="7620" marB="0" anchor="ctr">
                    <a:solidFill>
                      <a:schemeClr val="accent4">
                        <a:lumMod val="40000"/>
                        <a:lumOff val="60000"/>
                      </a:schemeClr>
                    </a:solidFill>
                  </a:tcPr>
                </a:tc>
                <a:extLst>
                  <a:ext uri="{0D108BD9-81ED-4DB2-BD59-A6C34878D82A}">
                    <a16:rowId xmlns:a16="http://schemas.microsoft.com/office/drawing/2014/main" val="3101056930"/>
                  </a:ext>
                </a:extLst>
              </a:tr>
              <a:tr h="270928">
                <a:tc>
                  <a:txBody>
                    <a:bodyPr/>
                    <a:lstStyle/>
                    <a:p>
                      <a:r>
                        <a:rPr lang="en-GB" sz="1400" b="1" dirty="0">
                          <a:solidFill>
                            <a:schemeClr val="tx1">
                              <a:lumMod val="85000"/>
                              <a:lumOff val="15000"/>
                            </a:schemeClr>
                          </a:solidFill>
                          <a:latin typeface="Century Gothic" panose="020B0502020202020204" pitchFamily="34" charset="0"/>
                        </a:rPr>
                        <a:t>Unacceptable</a:t>
                      </a:r>
                    </a:p>
                  </a:txBody>
                  <a:tcPr anchor="ctr">
                    <a:solidFill>
                      <a:schemeClr val="bg1"/>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26%</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28%</a:t>
                      </a:r>
                    </a:p>
                  </a:txBody>
                  <a:tcPr marL="7620" marR="7620" marT="7620" marB="0" anchor="ctr">
                    <a:solidFill>
                      <a:schemeClr val="accent6">
                        <a:lumMod val="40000"/>
                        <a:lumOff val="60000"/>
                      </a:schemeClr>
                    </a:solidFill>
                  </a:tcPr>
                </a:tc>
                <a:tc>
                  <a:txBody>
                    <a:bodyPr/>
                    <a:lstStyle/>
                    <a:p>
                      <a:pPr algn="ctr" fontAlgn="b"/>
                      <a:r>
                        <a:rPr lang="en-GB" sz="1400" b="0" i="0" u="none" strike="noStrike" dirty="0">
                          <a:solidFill>
                            <a:schemeClr val="tx1">
                              <a:lumMod val="85000"/>
                              <a:lumOff val="15000"/>
                            </a:schemeClr>
                          </a:solidFill>
                          <a:effectLst/>
                          <a:latin typeface="Century Gothic" panose="020B0502020202020204" pitchFamily="34" charset="0"/>
                        </a:rPr>
                        <a:t>19%</a:t>
                      </a:r>
                    </a:p>
                  </a:txBody>
                  <a:tcPr marL="7620" marR="7620" marT="7620" marB="0" anchor="ctr">
                    <a:solidFill>
                      <a:schemeClr val="accent6">
                        <a:lumMod val="40000"/>
                        <a:lumOff val="60000"/>
                      </a:schemeClr>
                    </a:solidFill>
                  </a:tcPr>
                </a:tc>
                <a:extLst>
                  <a:ext uri="{0D108BD9-81ED-4DB2-BD59-A6C34878D82A}">
                    <a16:rowId xmlns:a16="http://schemas.microsoft.com/office/drawing/2014/main" val="3277281587"/>
                  </a:ext>
                </a:extLst>
              </a:tr>
            </a:tbl>
          </a:graphicData>
        </a:graphic>
      </p:graphicFrame>
      <p:sp>
        <p:nvSpPr>
          <p:cNvPr id="4" name="Rectangle 3">
            <a:extLst>
              <a:ext uri="{FF2B5EF4-FFF2-40B4-BE49-F238E27FC236}">
                <a16:creationId xmlns:a16="http://schemas.microsoft.com/office/drawing/2014/main" id="{A86A7608-CA8B-7757-B78D-0ECA5EE52063}"/>
              </a:ext>
            </a:extLst>
          </p:cNvPr>
          <p:cNvSpPr/>
          <p:nvPr/>
        </p:nvSpPr>
        <p:spPr>
          <a:xfrm>
            <a:off x="6310367" y="1355279"/>
            <a:ext cx="5731193" cy="4771760"/>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5E966EB6-09E9-711C-FD2C-6EDEE8A33B90}"/>
              </a:ext>
            </a:extLst>
          </p:cNvPr>
          <p:cNvGraphicFramePr/>
          <p:nvPr>
            <p:extLst>
              <p:ext uri="{D42A27DB-BD31-4B8C-83A1-F6EECF244321}">
                <p14:modId xmlns:p14="http://schemas.microsoft.com/office/powerpoint/2010/main" val="3252938349"/>
              </p:ext>
            </p:extLst>
          </p:nvPr>
        </p:nvGraphicFramePr>
        <p:xfrm>
          <a:off x="7464373" y="1870874"/>
          <a:ext cx="4727627" cy="4272450"/>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a:extLst>
              <a:ext uri="{FF2B5EF4-FFF2-40B4-BE49-F238E27FC236}">
                <a16:creationId xmlns:a16="http://schemas.microsoft.com/office/drawing/2014/main" id="{330B3CF7-CB4B-98CE-42A7-9E85528D5508}"/>
              </a:ext>
            </a:extLst>
          </p:cNvPr>
          <p:cNvSpPr/>
          <p:nvPr/>
        </p:nvSpPr>
        <p:spPr>
          <a:xfrm>
            <a:off x="6389729" y="4988443"/>
            <a:ext cx="1070618" cy="6402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Income</a:t>
            </a:r>
          </a:p>
        </p:txBody>
      </p:sp>
      <p:sp>
        <p:nvSpPr>
          <p:cNvPr id="7" name="Rectangle 6">
            <a:extLst>
              <a:ext uri="{FF2B5EF4-FFF2-40B4-BE49-F238E27FC236}">
                <a16:creationId xmlns:a16="http://schemas.microsoft.com/office/drawing/2014/main" id="{13E6419E-F9D4-98AC-57F8-28667D328102}"/>
              </a:ext>
            </a:extLst>
          </p:cNvPr>
          <p:cNvSpPr/>
          <p:nvPr/>
        </p:nvSpPr>
        <p:spPr>
          <a:xfrm>
            <a:off x="6381230" y="2230581"/>
            <a:ext cx="1070618" cy="638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Vulnerability</a:t>
            </a:r>
          </a:p>
        </p:txBody>
      </p:sp>
      <p:sp>
        <p:nvSpPr>
          <p:cNvPr id="8" name="Rectangle 7">
            <a:extLst>
              <a:ext uri="{FF2B5EF4-FFF2-40B4-BE49-F238E27FC236}">
                <a16:creationId xmlns:a16="http://schemas.microsoft.com/office/drawing/2014/main" id="{64B637D3-78C9-CADA-C5E1-2E1D234FD533}"/>
              </a:ext>
            </a:extLst>
          </p:cNvPr>
          <p:cNvSpPr/>
          <p:nvPr/>
        </p:nvSpPr>
        <p:spPr>
          <a:xfrm>
            <a:off x="6389729" y="4542155"/>
            <a:ext cx="1070618" cy="35481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Social Grade</a:t>
            </a:r>
          </a:p>
        </p:txBody>
      </p:sp>
      <p:sp>
        <p:nvSpPr>
          <p:cNvPr id="9" name="Rectangle 8">
            <a:extLst>
              <a:ext uri="{FF2B5EF4-FFF2-40B4-BE49-F238E27FC236}">
                <a16:creationId xmlns:a16="http://schemas.microsoft.com/office/drawing/2014/main" id="{6907D480-43F4-5BE3-7C4C-C6B1ADACFAAE}"/>
              </a:ext>
            </a:extLst>
          </p:cNvPr>
          <p:cNvSpPr/>
          <p:nvPr/>
        </p:nvSpPr>
        <p:spPr>
          <a:xfrm>
            <a:off x="6381229" y="2950683"/>
            <a:ext cx="1070619" cy="48414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Financially managing</a:t>
            </a:r>
          </a:p>
        </p:txBody>
      </p:sp>
      <p:sp>
        <p:nvSpPr>
          <p:cNvPr id="10" name="Rectangle 9">
            <a:extLst>
              <a:ext uri="{FF2B5EF4-FFF2-40B4-BE49-F238E27FC236}">
                <a16:creationId xmlns:a16="http://schemas.microsoft.com/office/drawing/2014/main" id="{5048D865-D6FD-6B4F-603F-7FB15F4A1779}"/>
              </a:ext>
            </a:extLst>
          </p:cNvPr>
          <p:cNvSpPr/>
          <p:nvPr/>
        </p:nvSpPr>
        <p:spPr>
          <a:xfrm>
            <a:off x="6381229" y="5720294"/>
            <a:ext cx="1070619" cy="3427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meter</a:t>
            </a:r>
          </a:p>
        </p:txBody>
      </p:sp>
      <p:sp>
        <p:nvSpPr>
          <p:cNvPr id="11" name="Rectangle 10">
            <a:extLst>
              <a:ext uri="{FF2B5EF4-FFF2-40B4-BE49-F238E27FC236}">
                <a16:creationId xmlns:a16="http://schemas.microsoft.com/office/drawing/2014/main" id="{663799B1-593A-59B6-53AF-10CF5CF435FD}"/>
              </a:ext>
            </a:extLst>
          </p:cNvPr>
          <p:cNvSpPr/>
          <p:nvPr/>
        </p:nvSpPr>
        <p:spPr>
          <a:xfrm>
            <a:off x="6392349" y="4093903"/>
            <a:ext cx="1070619" cy="35602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Gender</a:t>
            </a:r>
          </a:p>
        </p:txBody>
      </p:sp>
      <p:sp>
        <p:nvSpPr>
          <p:cNvPr id="12" name="Rectangle 11">
            <a:extLst>
              <a:ext uri="{FF2B5EF4-FFF2-40B4-BE49-F238E27FC236}">
                <a16:creationId xmlns:a16="http://schemas.microsoft.com/office/drawing/2014/main" id="{9C493AD0-AAC7-52BD-8B21-4E929CFD1317}"/>
              </a:ext>
            </a:extLst>
          </p:cNvPr>
          <p:cNvSpPr/>
          <p:nvPr/>
        </p:nvSpPr>
        <p:spPr>
          <a:xfrm>
            <a:off x="6348399" y="1396770"/>
            <a:ext cx="5646727" cy="474103"/>
          </a:xfrm>
          <a:prstGeom prst="rect">
            <a:avLst/>
          </a:prstGeom>
          <a:solidFill>
            <a:srgbClr val="9F122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Plan Unacceptability – </a:t>
            </a: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Household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subgroup differences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each group who think it </a:t>
            </a:r>
            <a:r>
              <a:rPr lang="en-GB" sz="1200" dirty="0">
                <a:solidFill>
                  <a:prstClr val="white"/>
                </a:solidFill>
                <a:latin typeface="Century Gothic" panose="020B0502020202020204" pitchFamily="34" charset="0"/>
              </a:rPr>
              <a:t>is completely unacceptable or unacceptable</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3" name="Straight Connector 12">
            <a:extLst>
              <a:ext uri="{FF2B5EF4-FFF2-40B4-BE49-F238E27FC236}">
                <a16:creationId xmlns:a16="http://schemas.microsoft.com/office/drawing/2014/main" id="{83C8CE93-7670-E495-ABFA-C7F792037866}"/>
              </a:ext>
            </a:extLst>
          </p:cNvPr>
          <p:cNvCxnSpPr>
            <a:cxnSpLocks/>
          </p:cNvCxnSpPr>
          <p:nvPr/>
        </p:nvCxnSpPr>
        <p:spPr>
          <a:xfrm>
            <a:off x="10047513" y="2013123"/>
            <a:ext cx="0" cy="4075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8D3DC74-57C7-68B7-5D78-AB8A7B68E667}"/>
              </a:ext>
            </a:extLst>
          </p:cNvPr>
          <p:cNvSpPr/>
          <p:nvPr/>
        </p:nvSpPr>
        <p:spPr>
          <a:xfrm>
            <a:off x="6389729" y="1945745"/>
            <a:ext cx="1070618" cy="1995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Total HH</a:t>
            </a:r>
          </a:p>
        </p:txBody>
      </p:sp>
      <p:pic>
        <p:nvPicPr>
          <p:cNvPr id="15" name="Graphic 14" descr="Badge Tick outline">
            <a:extLst>
              <a:ext uri="{FF2B5EF4-FFF2-40B4-BE49-F238E27FC236}">
                <a16:creationId xmlns:a16="http://schemas.microsoft.com/office/drawing/2014/main" id="{3E57F4E4-865E-53AB-866A-83031E10D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874" y="1296595"/>
            <a:ext cx="520928" cy="520928"/>
          </a:xfrm>
          <a:prstGeom prst="rect">
            <a:avLst/>
          </a:prstGeom>
        </p:spPr>
      </p:pic>
      <p:sp>
        <p:nvSpPr>
          <p:cNvPr id="16" name="Rectangle 15">
            <a:extLst>
              <a:ext uri="{FF2B5EF4-FFF2-40B4-BE49-F238E27FC236}">
                <a16:creationId xmlns:a16="http://schemas.microsoft.com/office/drawing/2014/main" id="{0BB9A258-D1F2-B7FD-B919-1BF8AB51FDCD}"/>
              </a:ext>
            </a:extLst>
          </p:cNvPr>
          <p:cNvSpPr/>
          <p:nvPr/>
        </p:nvSpPr>
        <p:spPr>
          <a:xfrm>
            <a:off x="730927" y="1076173"/>
            <a:ext cx="652412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Acceptability of the </a:t>
            </a:r>
            <a:r>
              <a:rPr kumimoji="0" lang="en-GB" sz="1400" b="1" i="0" u="sng"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overall</a:t>
            </a:r>
            <a:r>
              <a:rPr lang="en-GB" sz="1400" b="1" dirty="0">
                <a:solidFill>
                  <a:srgbClr val="000000">
                    <a:lumMod val="85000"/>
                    <a:lumOff val="15000"/>
                  </a:srgbClr>
                </a:solidFill>
                <a:latin typeface="Century Gothic" panose="020B0502020202020204" pitchFamily="34" charset="0"/>
              </a:rPr>
              <a:t> </a:t>
            </a:r>
            <a:r>
              <a:rPr kumimoji="0" lang="en-GB" sz="14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plans (PW and SW plans)</a:t>
            </a:r>
          </a:p>
        </p:txBody>
      </p:sp>
      <p:sp>
        <p:nvSpPr>
          <p:cNvPr id="20" name="Rectangle 19">
            <a:extLst>
              <a:ext uri="{FF2B5EF4-FFF2-40B4-BE49-F238E27FC236}">
                <a16:creationId xmlns:a16="http://schemas.microsoft.com/office/drawing/2014/main" id="{FEA5728F-BE80-43F5-8817-2AC7DD76FBC2}"/>
              </a:ext>
            </a:extLst>
          </p:cNvPr>
          <p:cNvSpPr/>
          <p:nvPr/>
        </p:nvSpPr>
        <p:spPr>
          <a:xfrm>
            <a:off x="6379683" y="3525546"/>
            <a:ext cx="1056897" cy="4734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Age</a:t>
            </a:r>
          </a:p>
        </p:txBody>
      </p:sp>
      <p:sp>
        <p:nvSpPr>
          <p:cNvPr id="19" name="Slide Number Placeholder 3">
            <a:extLst>
              <a:ext uri="{FF2B5EF4-FFF2-40B4-BE49-F238E27FC236}">
                <a16:creationId xmlns:a16="http://schemas.microsoft.com/office/drawing/2014/main" id="{49F41D01-5CBC-91D7-8C80-7CC041FEB895}"/>
              </a:ext>
            </a:extLst>
          </p:cNvPr>
          <p:cNvSpPr txBox="1">
            <a:spLocks/>
          </p:cNvSpPr>
          <p:nvPr/>
        </p:nvSpPr>
        <p:spPr>
          <a:xfrm>
            <a:off x="11312066" y="49651"/>
            <a:ext cx="794631" cy="411435"/>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A17C9725-CDDF-4E1F-A5C1-71F9C95A39C6}" type="slidenum">
              <a:rPr lang="en-GB" sz="1200" smtClean="0">
                <a:solidFill>
                  <a:prstClr val="white"/>
                </a:solidFill>
              </a:rPr>
              <a:pPr algn="r">
                <a:lnSpc>
                  <a:spcPct val="100000"/>
                </a:lnSpc>
                <a:spcBef>
                  <a:spcPts val="0"/>
                </a:spcBef>
                <a:buFontTx/>
                <a:buNone/>
                <a:defRPr/>
              </a:pPr>
              <a:t>31</a:t>
            </a:fld>
            <a:endParaRPr lang="en-GB" sz="1200" dirty="0">
              <a:solidFill>
                <a:prstClr val="white"/>
              </a:solidFill>
            </a:endParaRPr>
          </a:p>
        </p:txBody>
      </p:sp>
      <p:pic>
        <p:nvPicPr>
          <p:cNvPr id="21" name="Picture 2" descr="Portsmouth Water - for Households">
            <a:extLst>
              <a:ext uri="{FF2B5EF4-FFF2-40B4-BE49-F238E27FC236}">
                <a16:creationId xmlns:a16="http://schemas.microsoft.com/office/drawing/2014/main" id="{A5C6A0EE-0117-74BE-42BC-62AC1F6365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3880" y="1270054"/>
            <a:ext cx="693436" cy="386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9D2E031-127C-5BBA-EFE2-661400057DB2}"/>
              </a:ext>
            </a:extLst>
          </p:cNvPr>
          <p:cNvPicPr>
            <a:picLocks noChangeAspect="1"/>
          </p:cNvPicPr>
          <p:nvPr/>
        </p:nvPicPr>
        <p:blipFill>
          <a:blip r:embed="rId9"/>
          <a:stretch>
            <a:fillRect/>
          </a:stretch>
        </p:blipFill>
        <p:spPr>
          <a:xfrm>
            <a:off x="5478277" y="1589963"/>
            <a:ext cx="688507" cy="339586"/>
          </a:xfrm>
          <a:prstGeom prst="rect">
            <a:avLst/>
          </a:prstGeom>
        </p:spPr>
      </p:pic>
      <p:pic>
        <p:nvPicPr>
          <p:cNvPr id="23" name="Picture 22">
            <a:extLst>
              <a:ext uri="{FF2B5EF4-FFF2-40B4-BE49-F238E27FC236}">
                <a16:creationId xmlns:a16="http://schemas.microsoft.com/office/drawing/2014/main" id="{25EB9533-7613-9585-A00A-19BA11ED1FDD}"/>
              </a:ext>
            </a:extLst>
          </p:cNvPr>
          <p:cNvPicPr>
            <a:picLocks noChangeAspect="1"/>
          </p:cNvPicPr>
          <p:nvPr/>
        </p:nvPicPr>
        <p:blipFill>
          <a:blip r:embed="rId9"/>
          <a:stretch>
            <a:fillRect/>
          </a:stretch>
        </p:blipFill>
        <p:spPr>
          <a:xfrm>
            <a:off x="784319" y="6455175"/>
            <a:ext cx="688507" cy="339586"/>
          </a:xfrm>
          <a:prstGeom prst="rect">
            <a:avLst/>
          </a:prstGeom>
        </p:spPr>
      </p:pic>
    </p:spTree>
    <p:extLst>
      <p:ext uri="{BB962C8B-B14F-4D97-AF65-F5344CB8AC3E}">
        <p14:creationId xmlns:p14="http://schemas.microsoft.com/office/powerpoint/2010/main" val="166795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3" name="TextBox 2">
            <a:extLst>
              <a:ext uri="{FF2B5EF4-FFF2-40B4-BE49-F238E27FC236}">
                <a16:creationId xmlns:a16="http://schemas.microsoft.com/office/drawing/2014/main" id="{4DDC7017-D16B-1571-DD02-9137D4556696}"/>
              </a:ext>
            </a:extLst>
          </p:cNvPr>
          <p:cNvSpPr txBox="1"/>
          <p:nvPr/>
        </p:nvSpPr>
        <p:spPr>
          <a:xfrm>
            <a:off x="1867988" y="6301268"/>
            <a:ext cx="8887097" cy="553998"/>
          </a:xfrm>
          <a:prstGeom prst="rect">
            <a:avLst/>
          </a:prstGeom>
          <a:noFill/>
          <a:ln>
            <a:noFill/>
          </a:ln>
        </p:spPr>
        <p:txBody>
          <a:bodyPr wrap="square" rtlCol="0">
            <a:spAutoFit/>
          </a:bodyPr>
          <a:lstStyle/>
          <a:p>
            <a:r>
              <a:rPr lang="en-GB" sz="1000" b="1" dirty="0">
                <a:latin typeface="Century Gothic" panose="020B0502020202020204" pitchFamily="34" charset="0"/>
              </a:rPr>
              <a:t>A8b.</a:t>
            </a:r>
            <a:r>
              <a:rPr lang="en-GB" sz="1000" dirty="0">
                <a:latin typeface="Century Gothic" panose="020B0502020202020204" pitchFamily="34" charset="0"/>
              </a:rPr>
              <a:t> What are the two main reasons that you feel the proposals for your water services are acceptable? </a:t>
            </a:r>
          </a:p>
          <a:p>
            <a:r>
              <a:rPr lang="en-GB" sz="1000" b="1" dirty="0">
                <a:latin typeface="Century Gothic" panose="020B0502020202020204" pitchFamily="34" charset="0"/>
              </a:rPr>
              <a:t>Base</a:t>
            </a:r>
            <a:r>
              <a:rPr lang="en-GB" sz="1000" dirty="0">
                <a:latin typeface="Century Gothic" panose="020B0502020202020204" pitchFamily="34" charset="0"/>
              </a:rPr>
              <a:t> Household and Non household bill payers who found the plan acceptable (</a:t>
            </a:r>
            <a:r>
              <a:rPr lang="en-GB" sz="1000" b="1" dirty="0">
                <a:latin typeface="Century Gothic" panose="020B0502020202020204" pitchFamily="34" charset="0"/>
              </a:rPr>
              <a:t>434</a:t>
            </a:r>
            <a:r>
              <a:rPr lang="en-GB" sz="1000" dirty="0">
                <a:latin typeface="Century Gothic" panose="020B0502020202020204" pitchFamily="34" charset="0"/>
              </a:rPr>
              <a:t>). </a:t>
            </a:r>
            <a:r>
              <a:rPr lang="en-GB" sz="1000" b="1" dirty="0">
                <a:latin typeface="Century Gothic" panose="020B0502020202020204" pitchFamily="34" charset="0"/>
              </a:rPr>
              <a:t>WEIGHTED % FIGURES ARE DISPLAYED and UNWEIGHTED BASE SIZES</a:t>
            </a:r>
          </a:p>
        </p:txBody>
      </p:sp>
      <p:sp>
        <p:nvSpPr>
          <p:cNvPr id="86" name="Text Placeholder 2">
            <a:extLst>
              <a:ext uri="{FF2B5EF4-FFF2-40B4-BE49-F238E27FC236}">
                <a16:creationId xmlns:a16="http://schemas.microsoft.com/office/drawing/2014/main" id="{333F555D-EF23-6EB1-0AA3-C26661CB9D5E}"/>
              </a:ext>
            </a:extLst>
          </p:cNvPr>
          <p:cNvSpPr txBox="1">
            <a:spLocks/>
          </p:cNvSpPr>
          <p:nvPr/>
        </p:nvSpPr>
        <p:spPr>
          <a:xfrm>
            <a:off x="-1" y="-103"/>
            <a:ext cx="12192000" cy="720000"/>
          </a:xfrm>
          <a:prstGeom prst="rect">
            <a:avLst/>
          </a:prstGeom>
          <a:solidFill>
            <a:srgbClr val="84ACB6"/>
          </a:solidFill>
          <a:ln>
            <a:noFill/>
          </a:ln>
        </p:spPr>
        <p:txBody>
          <a:bodyPr rIns="252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dirty="0">
                <a:solidFill>
                  <a:schemeClr val="bg1"/>
                </a:solidFill>
                <a:latin typeface="Century Gothic" panose="020B0502020202020204" pitchFamily="34" charset="0"/>
              </a:rPr>
              <a:t>Those accepting the overall combined Portsmouth Water and Southern Water plans support what the companies are trying to do and think they are focusing on the right services. </a:t>
            </a:r>
          </a:p>
        </p:txBody>
      </p:sp>
      <p:sp>
        <p:nvSpPr>
          <p:cNvPr id="87" name="Text Placeholder 3">
            <a:extLst>
              <a:ext uri="{FF2B5EF4-FFF2-40B4-BE49-F238E27FC236}">
                <a16:creationId xmlns:a16="http://schemas.microsoft.com/office/drawing/2014/main" id="{AB744104-8723-35B7-A516-8F52E04BF2D8}"/>
              </a:ext>
            </a:extLst>
          </p:cNvPr>
          <p:cNvSpPr txBox="1">
            <a:spLocks/>
          </p:cNvSpPr>
          <p:nvPr/>
        </p:nvSpPr>
        <p:spPr>
          <a:xfrm>
            <a:off x="-1" y="714676"/>
            <a:ext cx="12192000" cy="505853"/>
          </a:xfrm>
          <a:prstGeom prst="rect">
            <a:avLst/>
          </a:prstGeom>
          <a:solidFill>
            <a:srgbClr val="E6EEF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buNone/>
            </a:pPr>
            <a:r>
              <a:rPr lang="en-GB" sz="1400" dirty="0">
                <a:latin typeface="Century Gothic"/>
              </a:rPr>
              <a:t>A significant proportion also say that while they have been dissatisfied, they are pleased to see the companies making improvements; this was largely with Southern Water in mind. </a:t>
            </a:r>
          </a:p>
        </p:txBody>
      </p:sp>
      <p:sp>
        <p:nvSpPr>
          <p:cNvPr id="19" name="TextBox 18">
            <a:extLst>
              <a:ext uri="{FF2B5EF4-FFF2-40B4-BE49-F238E27FC236}">
                <a16:creationId xmlns:a16="http://schemas.microsoft.com/office/drawing/2014/main" id="{63A3B928-FEA5-04C6-0C4B-0D24C1CF192C}"/>
              </a:ext>
            </a:extLst>
          </p:cNvPr>
          <p:cNvSpPr txBox="1"/>
          <p:nvPr/>
        </p:nvSpPr>
        <p:spPr>
          <a:xfrm>
            <a:off x="772744" y="1269195"/>
            <a:ext cx="6337770" cy="492443"/>
          </a:xfrm>
          <a:prstGeom prst="rect">
            <a:avLst/>
          </a:prstGeom>
          <a:noFill/>
        </p:spPr>
        <p:txBody>
          <a:bodyPr wrap="square" rtlCol="0">
            <a:spAutoFit/>
          </a:bodyPr>
          <a:lstStyle/>
          <a:p>
            <a:r>
              <a:rPr lang="en-GB" sz="1400" b="1" dirty="0">
                <a:latin typeface="Century Gothic" panose="020B0502020202020204" pitchFamily="34" charset="0"/>
              </a:rPr>
              <a:t>Reasons for accepting the overall plans (PW and SW plans)</a:t>
            </a:r>
          </a:p>
          <a:p>
            <a:r>
              <a:rPr lang="en-GB" sz="1200" dirty="0">
                <a:solidFill>
                  <a:srgbClr val="595959"/>
                </a:solidFill>
                <a:latin typeface="Century Gothic" panose="020B0502020202020204" pitchFamily="34" charset="0"/>
              </a:rPr>
              <a:t>(Household and Non household customers who found the plans acceptable)</a:t>
            </a:r>
          </a:p>
        </p:txBody>
      </p:sp>
      <p:graphicFrame>
        <p:nvGraphicFramePr>
          <p:cNvPr id="20" name="Content Placeholder 14">
            <a:extLst>
              <a:ext uri="{FF2B5EF4-FFF2-40B4-BE49-F238E27FC236}">
                <a16:creationId xmlns:a16="http://schemas.microsoft.com/office/drawing/2014/main" id="{B929CBE7-6285-2223-C391-2B7C352ADEB9}"/>
              </a:ext>
            </a:extLst>
          </p:cNvPr>
          <p:cNvGraphicFramePr>
            <a:graphicFrameLocks/>
          </p:cNvGraphicFramePr>
          <p:nvPr/>
        </p:nvGraphicFramePr>
        <p:xfrm>
          <a:off x="-1783374" y="1682873"/>
          <a:ext cx="8311819" cy="5005083"/>
        </p:xfrm>
        <a:graphic>
          <a:graphicData uri="http://schemas.openxmlformats.org/drawingml/2006/chart">
            <c:chart xmlns:c="http://schemas.openxmlformats.org/drawingml/2006/chart" xmlns:r="http://schemas.openxmlformats.org/officeDocument/2006/relationships" r:id="rId4"/>
          </a:graphicData>
        </a:graphic>
      </p:graphicFrame>
      <p:pic>
        <p:nvPicPr>
          <p:cNvPr id="2" name="Graphic 1" descr="Thumbs up sign with solid fill">
            <a:extLst>
              <a:ext uri="{FF2B5EF4-FFF2-40B4-BE49-F238E27FC236}">
                <a16:creationId xmlns:a16="http://schemas.microsoft.com/office/drawing/2014/main" id="{B57A1437-7F6C-1045-353B-627C63D74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466" y="1195132"/>
            <a:ext cx="535401" cy="535401"/>
          </a:xfrm>
          <a:prstGeom prst="rect">
            <a:avLst/>
          </a:prstGeom>
        </p:spPr>
      </p:pic>
      <p:grpSp>
        <p:nvGrpSpPr>
          <p:cNvPr id="7" name="Group 6">
            <a:extLst>
              <a:ext uri="{FF2B5EF4-FFF2-40B4-BE49-F238E27FC236}">
                <a16:creationId xmlns:a16="http://schemas.microsoft.com/office/drawing/2014/main" id="{EDA45836-B8B9-2748-9576-9792AC595BC5}"/>
              </a:ext>
            </a:extLst>
          </p:cNvPr>
          <p:cNvGrpSpPr/>
          <p:nvPr/>
        </p:nvGrpSpPr>
        <p:grpSpPr>
          <a:xfrm>
            <a:off x="6757894" y="1285047"/>
            <a:ext cx="502376" cy="502376"/>
            <a:chOff x="3568766" y="643246"/>
            <a:chExt cx="502376" cy="502376"/>
          </a:xfrm>
        </p:grpSpPr>
        <p:sp>
          <p:nvSpPr>
            <p:cNvPr id="8" name="Oval 7">
              <a:extLst>
                <a:ext uri="{FF2B5EF4-FFF2-40B4-BE49-F238E27FC236}">
                  <a16:creationId xmlns:a16="http://schemas.microsoft.com/office/drawing/2014/main" id="{A708F192-0E75-AA88-4D20-D0A8009799BC}"/>
                </a:ext>
              </a:extLst>
            </p:cNvPr>
            <p:cNvSpPr/>
            <p:nvPr/>
          </p:nvSpPr>
          <p:spPr>
            <a:xfrm>
              <a:off x="3568766" y="643246"/>
              <a:ext cx="502376" cy="50237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descr="Meeting with solid fill">
              <a:extLst>
                <a:ext uri="{FF2B5EF4-FFF2-40B4-BE49-F238E27FC236}">
                  <a16:creationId xmlns:a16="http://schemas.microsoft.com/office/drawing/2014/main" id="{3E5F4040-C434-0F42-889F-D1EE018399E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13010" y="669340"/>
              <a:ext cx="426832" cy="426832"/>
            </a:xfrm>
            <a:prstGeom prst="rect">
              <a:avLst/>
            </a:prstGeom>
          </p:spPr>
        </p:pic>
      </p:grpSp>
      <p:sp>
        <p:nvSpPr>
          <p:cNvPr id="10" name="TextBox 9">
            <a:extLst>
              <a:ext uri="{FF2B5EF4-FFF2-40B4-BE49-F238E27FC236}">
                <a16:creationId xmlns:a16="http://schemas.microsoft.com/office/drawing/2014/main" id="{39019CD5-BE5F-DC96-83BE-EB073C0E8E77}"/>
              </a:ext>
            </a:extLst>
          </p:cNvPr>
          <p:cNvSpPr txBox="1"/>
          <p:nvPr/>
        </p:nvSpPr>
        <p:spPr>
          <a:xfrm>
            <a:off x="7322992" y="1382168"/>
            <a:ext cx="5929590" cy="307777"/>
          </a:xfrm>
          <a:prstGeom prst="rect">
            <a:avLst/>
          </a:prstGeom>
          <a:noFill/>
        </p:spPr>
        <p:txBody>
          <a:bodyPr wrap="square">
            <a:spAutoFit/>
          </a:bodyPr>
          <a:lstStyle/>
          <a:p>
            <a:pPr>
              <a:defRPr/>
            </a:pPr>
            <a:r>
              <a:rPr lang="en-GB" sz="1400" b="1" dirty="0">
                <a:latin typeface="Century Gothic" panose="020B0502020202020204" pitchFamily="34" charset="0"/>
              </a:rPr>
              <a:t>Qualitative insights based on deliberative discussions</a:t>
            </a:r>
            <a:endParaRPr kumimoji="0" lang="en-US" sz="1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Content Placeholder 2">
            <a:extLst>
              <a:ext uri="{FF2B5EF4-FFF2-40B4-BE49-F238E27FC236}">
                <a16:creationId xmlns:a16="http://schemas.microsoft.com/office/drawing/2014/main" id="{6809F984-B469-6DAC-DA23-12F9D67D182C}"/>
              </a:ext>
            </a:extLst>
          </p:cNvPr>
          <p:cNvSpPr txBox="1">
            <a:spLocks/>
          </p:cNvSpPr>
          <p:nvPr/>
        </p:nvSpPr>
        <p:spPr>
          <a:xfrm>
            <a:off x="6802138" y="1851585"/>
            <a:ext cx="5199274" cy="1577416"/>
          </a:xfrm>
          <a:prstGeom prst="rect">
            <a:avLst/>
          </a:prstGeom>
          <a:solidFill>
            <a:schemeClr val="accent3">
              <a:lumMod val="20000"/>
              <a:lumOff val="80000"/>
            </a:scheme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200" dirty="0"/>
              <a:t>Most, on further consideration, want to see this level of investment</a:t>
            </a:r>
          </a:p>
          <a:p>
            <a:pPr marL="0" indent="0">
              <a:lnSpc>
                <a:spcPct val="100000"/>
              </a:lnSpc>
              <a:spcBef>
                <a:spcPts val="0"/>
              </a:spcBef>
              <a:buNone/>
            </a:pPr>
            <a:endParaRPr lang="en-GB" sz="1200" dirty="0"/>
          </a:p>
          <a:p>
            <a:pPr>
              <a:lnSpc>
                <a:spcPct val="100000"/>
              </a:lnSpc>
              <a:spcBef>
                <a:spcPts val="0"/>
              </a:spcBef>
            </a:pPr>
            <a:r>
              <a:rPr lang="en-GB" sz="1200" dirty="0"/>
              <a:t>Strong support for Southern Water improvements as these are seen as critical – but with shorter term goals and faster results. But trust deficit creates cynicism about the customers’ role in paying for past neglect/under investment</a:t>
            </a:r>
          </a:p>
        </p:txBody>
      </p:sp>
      <p:sp>
        <p:nvSpPr>
          <p:cNvPr id="14" name="Speech Bubble: Rectangle with Corners Rounded 13">
            <a:extLst>
              <a:ext uri="{FF2B5EF4-FFF2-40B4-BE49-F238E27FC236}">
                <a16:creationId xmlns:a16="http://schemas.microsoft.com/office/drawing/2014/main" id="{72556EBE-CAAF-A4B5-B932-D82CE4BEEA8E}"/>
              </a:ext>
            </a:extLst>
          </p:cNvPr>
          <p:cNvSpPr/>
          <p:nvPr/>
        </p:nvSpPr>
        <p:spPr>
          <a:xfrm>
            <a:off x="7090447" y="3612665"/>
            <a:ext cx="2180514" cy="1407292"/>
          </a:xfrm>
          <a:prstGeom prst="wedgeRoundRectCallout">
            <a:avLst>
              <a:gd name="adj1" fmla="val 62506"/>
              <a:gd name="adj2" fmla="val -39487"/>
              <a:gd name="adj3" fmla="val 16667"/>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“It’s 40p per week to maintain supply that works and a sewer system that doesn’t… if 40p fixes the sewage issues then it is worth it.”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 HH Bognor</a:t>
            </a:r>
          </a:p>
        </p:txBody>
      </p:sp>
      <p:sp>
        <p:nvSpPr>
          <p:cNvPr id="15" name="Speech Bubble: Rectangle with Corners Rounded 14">
            <a:extLst>
              <a:ext uri="{FF2B5EF4-FFF2-40B4-BE49-F238E27FC236}">
                <a16:creationId xmlns:a16="http://schemas.microsoft.com/office/drawing/2014/main" id="{A28B98B2-3F57-F629-9806-BD244026CAA3}"/>
              </a:ext>
            </a:extLst>
          </p:cNvPr>
          <p:cNvSpPr/>
          <p:nvPr/>
        </p:nvSpPr>
        <p:spPr>
          <a:xfrm>
            <a:off x="10055861" y="3655448"/>
            <a:ext cx="1820064" cy="1166867"/>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“it is good for our environment and the community. It’s acceptable!”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NHH Bognor</a:t>
            </a:r>
          </a:p>
        </p:txBody>
      </p:sp>
      <p:sp>
        <p:nvSpPr>
          <p:cNvPr id="21" name="Speech Bubble: Rectangle with Corners Rounded 20">
            <a:extLst>
              <a:ext uri="{FF2B5EF4-FFF2-40B4-BE49-F238E27FC236}">
                <a16:creationId xmlns:a16="http://schemas.microsoft.com/office/drawing/2014/main" id="{5278EDBC-F1BA-CB8B-916A-44D02F5919E3}"/>
              </a:ext>
            </a:extLst>
          </p:cNvPr>
          <p:cNvSpPr/>
          <p:nvPr/>
        </p:nvSpPr>
        <p:spPr>
          <a:xfrm>
            <a:off x="9347836" y="5203622"/>
            <a:ext cx="2374142" cy="827544"/>
          </a:xfrm>
          <a:prstGeom prst="wedgeRoundRectCallout">
            <a:avLst>
              <a:gd name="adj1" fmla="val -41294"/>
              <a:gd name="adj2" fmla="val 63651"/>
              <a:gd name="adj3" fmla="val 16667"/>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 think 55p a day is OK. It’s only going to get worse if they don’t do anything about it.”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sp>
        <p:nvSpPr>
          <p:cNvPr id="23" name="Speech Bubble: Rectangle with Corners Rounded 22">
            <a:extLst>
              <a:ext uri="{FF2B5EF4-FFF2-40B4-BE49-F238E27FC236}">
                <a16:creationId xmlns:a16="http://schemas.microsoft.com/office/drawing/2014/main" id="{B6DE4C6F-FA17-6CD3-306A-F8F52BF75539}"/>
              </a:ext>
            </a:extLst>
          </p:cNvPr>
          <p:cNvSpPr/>
          <p:nvPr/>
        </p:nvSpPr>
        <p:spPr>
          <a:xfrm>
            <a:off x="7433251" y="5245320"/>
            <a:ext cx="1611490" cy="744147"/>
          </a:xfrm>
          <a:prstGeom prst="wedgeRoundRectCallout">
            <a:avLst>
              <a:gd name="adj1" fmla="val -62427"/>
              <a:gd name="adj2" fmla="val -38684"/>
              <a:gd name="adj3" fmla="val 16667"/>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 would rather pay £1 and bring it down 50%”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Bognor</a:t>
            </a:r>
          </a:p>
        </p:txBody>
      </p:sp>
      <p:sp>
        <p:nvSpPr>
          <p:cNvPr id="5" name="Slide Number Placeholder 3">
            <a:extLst>
              <a:ext uri="{FF2B5EF4-FFF2-40B4-BE49-F238E27FC236}">
                <a16:creationId xmlns:a16="http://schemas.microsoft.com/office/drawing/2014/main" id="{ED557C42-B2EE-ED1F-EFAB-3C0C44B377DD}"/>
              </a:ext>
            </a:extLst>
          </p:cNvPr>
          <p:cNvSpPr txBox="1">
            <a:spLocks/>
          </p:cNvSpPr>
          <p:nvPr/>
        </p:nvSpPr>
        <p:spPr>
          <a:xfrm>
            <a:off x="11312066" y="49651"/>
            <a:ext cx="794631" cy="411435"/>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A17C9725-CDDF-4E1F-A5C1-71F9C95A39C6}" type="slidenum">
              <a:rPr lang="en-GB" sz="1200" smtClean="0">
                <a:solidFill>
                  <a:prstClr val="white"/>
                </a:solidFill>
              </a:rPr>
              <a:pPr algn="r">
                <a:lnSpc>
                  <a:spcPct val="100000"/>
                </a:lnSpc>
                <a:spcBef>
                  <a:spcPts val="0"/>
                </a:spcBef>
                <a:buFontTx/>
                <a:buNone/>
                <a:defRPr/>
              </a:pPr>
              <a:t>32</a:t>
            </a:fld>
            <a:endParaRPr lang="en-GB" sz="1200" dirty="0">
              <a:solidFill>
                <a:prstClr val="white"/>
              </a:solidFill>
            </a:endParaRPr>
          </a:p>
        </p:txBody>
      </p:sp>
      <p:pic>
        <p:nvPicPr>
          <p:cNvPr id="6" name="Picture 5">
            <a:extLst>
              <a:ext uri="{FF2B5EF4-FFF2-40B4-BE49-F238E27FC236}">
                <a16:creationId xmlns:a16="http://schemas.microsoft.com/office/drawing/2014/main" id="{641E74C4-11F2-EE43-9D70-AE4C4781B244}"/>
              </a:ext>
            </a:extLst>
          </p:cNvPr>
          <p:cNvPicPr>
            <a:picLocks noChangeAspect="1"/>
          </p:cNvPicPr>
          <p:nvPr/>
        </p:nvPicPr>
        <p:blipFill>
          <a:blip r:embed="rId9"/>
          <a:stretch>
            <a:fillRect/>
          </a:stretch>
        </p:blipFill>
        <p:spPr>
          <a:xfrm>
            <a:off x="784319" y="6455175"/>
            <a:ext cx="688507" cy="339586"/>
          </a:xfrm>
          <a:prstGeom prst="rect">
            <a:avLst/>
          </a:prstGeom>
        </p:spPr>
      </p:pic>
    </p:spTree>
    <p:extLst>
      <p:ext uri="{BB962C8B-B14F-4D97-AF65-F5344CB8AC3E}">
        <p14:creationId xmlns:p14="http://schemas.microsoft.com/office/powerpoint/2010/main" val="3094833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2200" y="6323866"/>
            <a:ext cx="977846" cy="508801"/>
          </a:xfrm>
          <a:prstGeom prst="rect">
            <a:avLst/>
          </a:prstGeom>
        </p:spPr>
      </p:pic>
      <p:sp>
        <p:nvSpPr>
          <p:cNvPr id="86" name="Text Placeholder 2">
            <a:extLst>
              <a:ext uri="{FF2B5EF4-FFF2-40B4-BE49-F238E27FC236}">
                <a16:creationId xmlns:a16="http://schemas.microsoft.com/office/drawing/2014/main" id="{333F555D-EF23-6EB1-0AA3-C26661CB9D5E}"/>
              </a:ext>
            </a:extLst>
          </p:cNvPr>
          <p:cNvSpPr txBox="1">
            <a:spLocks/>
          </p:cNvSpPr>
          <p:nvPr/>
        </p:nvSpPr>
        <p:spPr>
          <a:xfrm>
            <a:off x="-1" y="-103"/>
            <a:ext cx="12192000" cy="720000"/>
          </a:xfrm>
          <a:prstGeom prst="rect">
            <a:avLst/>
          </a:prstGeom>
          <a:solidFill>
            <a:srgbClr val="84ACB6"/>
          </a:solidFill>
          <a:ln>
            <a:noFill/>
          </a:ln>
        </p:spPr>
        <p:txBody>
          <a:bodyPr rIns="252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dirty="0">
                <a:solidFill>
                  <a:schemeClr val="bg1"/>
                </a:solidFill>
                <a:latin typeface="Century Gothic" panose="020B0502020202020204" pitchFamily="34" charset="0"/>
              </a:rPr>
              <a:t>Those not accepting the overall combined Portsmouth Water and Southern Water plans say this is because profits are too high, they don’t trust them to improve, and companies should pay.</a:t>
            </a:r>
          </a:p>
        </p:txBody>
      </p:sp>
      <p:sp>
        <p:nvSpPr>
          <p:cNvPr id="87" name="Text Placeholder 3">
            <a:extLst>
              <a:ext uri="{FF2B5EF4-FFF2-40B4-BE49-F238E27FC236}">
                <a16:creationId xmlns:a16="http://schemas.microsoft.com/office/drawing/2014/main" id="{AB744104-8723-35B7-A516-8F52E04BF2D8}"/>
              </a:ext>
            </a:extLst>
          </p:cNvPr>
          <p:cNvSpPr txBox="1">
            <a:spLocks/>
          </p:cNvSpPr>
          <p:nvPr/>
        </p:nvSpPr>
        <p:spPr>
          <a:xfrm>
            <a:off x="-1" y="714676"/>
            <a:ext cx="12192000" cy="505853"/>
          </a:xfrm>
          <a:prstGeom prst="rect">
            <a:avLst/>
          </a:prstGeom>
          <a:solidFill>
            <a:srgbClr val="E6EEF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buNone/>
            </a:pPr>
            <a:r>
              <a:rPr lang="en-GB" sz="1400" dirty="0">
                <a:latin typeface="Century Gothic"/>
              </a:rPr>
              <a:t>There is indicative evidence that customers making these comments primarily have Southern Water in mind, particularly in terms of profits being too high and not trusting them to make service improvements.</a:t>
            </a:r>
          </a:p>
        </p:txBody>
      </p:sp>
      <p:sp>
        <p:nvSpPr>
          <p:cNvPr id="19" name="TextBox 18">
            <a:extLst>
              <a:ext uri="{FF2B5EF4-FFF2-40B4-BE49-F238E27FC236}">
                <a16:creationId xmlns:a16="http://schemas.microsoft.com/office/drawing/2014/main" id="{63A3B928-FEA5-04C6-0C4B-0D24C1CF192C}"/>
              </a:ext>
            </a:extLst>
          </p:cNvPr>
          <p:cNvSpPr txBox="1"/>
          <p:nvPr/>
        </p:nvSpPr>
        <p:spPr>
          <a:xfrm>
            <a:off x="772744" y="1269195"/>
            <a:ext cx="5786634" cy="677108"/>
          </a:xfrm>
          <a:prstGeom prst="rect">
            <a:avLst/>
          </a:prstGeom>
          <a:noFill/>
        </p:spPr>
        <p:txBody>
          <a:bodyPr wrap="square" rtlCol="0">
            <a:spAutoFit/>
          </a:bodyPr>
          <a:lstStyle/>
          <a:p>
            <a:r>
              <a:rPr lang="en-GB" sz="1400" b="1" dirty="0">
                <a:latin typeface="Century Gothic" panose="020B0502020202020204" pitchFamily="34" charset="0"/>
              </a:rPr>
              <a:t>Reasons for </a:t>
            </a:r>
            <a:r>
              <a:rPr lang="en-GB" sz="1400" b="1" u="sng" dirty="0">
                <a:latin typeface="Century Gothic" panose="020B0502020202020204" pitchFamily="34" charset="0"/>
              </a:rPr>
              <a:t>not</a:t>
            </a:r>
            <a:r>
              <a:rPr lang="en-GB" sz="1400" b="1" dirty="0">
                <a:latin typeface="Century Gothic" panose="020B0502020202020204" pitchFamily="34" charset="0"/>
              </a:rPr>
              <a:t> accepting the overall plans (PW and SW plans) </a:t>
            </a:r>
          </a:p>
          <a:p>
            <a:r>
              <a:rPr lang="en-GB" sz="1200" dirty="0">
                <a:solidFill>
                  <a:srgbClr val="595959"/>
                </a:solidFill>
                <a:latin typeface="Century Gothic" panose="020B0502020202020204" pitchFamily="34" charset="0"/>
              </a:rPr>
              <a:t>(Household and Non household customers who found the plans unacceptable)</a:t>
            </a:r>
          </a:p>
        </p:txBody>
      </p:sp>
      <p:graphicFrame>
        <p:nvGraphicFramePr>
          <p:cNvPr id="20" name="Content Placeholder 14">
            <a:extLst>
              <a:ext uri="{FF2B5EF4-FFF2-40B4-BE49-F238E27FC236}">
                <a16:creationId xmlns:a16="http://schemas.microsoft.com/office/drawing/2014/main" id="{B929CBE7-6285-2223-C391-2B7C352ADEB9}"/>
              </a:ext>
            </a:extLst>
          </p:cNvPr>
          <p:cNvGraphicFramePr>
            <a:graphicFrameLocks/>
          </p:cNvGraphicFramePr>
          <p:nvPr/>
        </p:nvGraphicFramePr>
        <p:xfrm>
          <a:off x="-2230847" y="1682873"/>
          <a:ext cx="8790225" cy="5005083"/>
        </p:xfrm>
        <a:graphic>
          <a:graphicData uri="http://schemas.openxmlformats.org/drawingml/2006/chart">
            <c:chart xmlns:c="http://schemas.openxmlformats.org/drawingml/2006/chart" xmlns:r="http://schemas.openxmlformats.org/officeDocument/2006/relationships" r:id="rId4"/>
          </a:graphicData>
        </a:graphic>
      </p:graphicFrame>
      <p:pic>
        <p:nvPicPr>
          <p:cNvPr id="21" name="Graphic 20" descr="Thumbs Down with solid fill">
            <a:extLst>
              <a:ext uri="{FF2B5EF4-FFF2-40B4-BE49-F238E27FC236}">
                <a16:creationId xmlns:a16="http://schemas.microsoft.com/office/drawing/2014/main" id="{93F5D7CE-D592-CEB1-68DD-781549F47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977" y="1235609"/>
            <a:ext cx="630767" cy="630767"/>
          </a:xfrm>
          <a:prstGeom prst="rect">
            <a:avLst/>
          </a:prstGeom>
        </p:spPr>
      </p:pic>
      <p:grpSp>
        <p:nvGrpSpPr>
          <p:cNvPr id="5" name="Group 4">
            <a:extLst>
              <a:ext uri="{FF2B5EF4-FFF2-40B4-BE49-F238E27FC236}">
                <a16:creationId xmlns:a16="http://schemas.microsoft.com/office/drawing/2014/main" id="{7952B202-0763-0597-B08D-B1C4DA414BC7}"/>
              </a:ext>
            </a:extLst>
          </p:cNvPr>
          <p:cNvGrpSpPr/>
          <p:nvPr/>
        </p:nvGrpSpPr>
        <p:grpSpPr>
          <a:xfrm>
            <a:off x="6757894" y="1285047"/>
            <a:ext cx="502376" cy="502376"/>
            <a:chOff x="3568766" y="643246"/>
            <a:chExt cx="502376" cy="502376"/>
          </a:xfrm>
        </p:grpSpPr>
        <p:sp>
          <p:nvSpPr>
            <p:cNvPr id="6" name="Oval 5">
              <a:extLst>
                <a:ext uri="{FF2B5EF4-FFF2-40B4-BE49-F238E27FC236}">
                  <a16:creationId xmlns:a16="http://schemas.microsoft.com/office/drawing/2014/main" id="{6E04C895-5A14-4FD9-431B-55396A256C45}"/>
                </a:ext>
              </a:extLst>
            </p:cNvPr>
            <p:cNvSpPr/>
            <p:nvPr/>
          </p:nvSpPr>
          <p:spPr>
            <a:xfrm>
              <a:off x="3568766" y="643246"/>
              <a:ext cx="502376" cy="502376"/>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descr="Meeting with solid fill">
              <a:extLst>
                <a:ext uri="{FF2B5EF4-FFF2-40B4-BE49-F238E27FC236}">
                  <a16:creationId xmlns:a16="http://schemas.microsoft.com/office/drawing/2014/main" id="{7B6B3185-44FC-DBBB-525E-E7B1158344D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13010" y="669340"/>
              <a:ext cx="426832" cy="426832"/>
            </a:xfrm>
            <a:prstGeom prst="rect">
              <a:avLst/>
            </a:prstGeom>
          </p:spPr>
        </p:pic>
      </p:grpSp>
      <p:sp>
        <p:nvSpPr>
          <p:cNvPr id="8" name="TextBox 7">
            <a:extLst>
              <a:ext uri="{FF2B5EF4-FFF2-40B4-BE49-F238E27FC236}">
                <a16:creationId xmlns:a16="http://schemas.microsoft.com/office/drawing/2014/main" id="{AD5A8603-90B3-8213-8C65-8C86E74BDE5E}"/>
              </a:ext>
            </a:extLst>
          </p:cNvPr>
          <p:cNvSpPr txBox="1"/>
          <p:nvPr/>
        </p:nvSpPr>
        <p:spPr>
          <a:xfrm>
            <a:off x="7322992" y="1382168"/>
            <a:ext cx="5929590" cy="307777"/>
          </a:xfrm>
          <a:prstGeom prst="rect">
            <a:avLst/>
          </a:prstGeom>
          <a:noFill/>
        </p:spPr>
        <p:txBody>
          <a:bodyPr wrap="square">
            <a:spAutoFit/>
          </a:bodyPr>
          <a:lstStyle/>
          <a:p>
            <a:pPr>
              <a:defRPr/>
            </a:pPr>
            <a:r>
              <a:rPr lang="en-GB" sz="1400" b="1" dirty="0">
                <a:latin typeface="Century Gothic" panose="020B0502020202020204" pitchFamily="34" charset="0"/>
              </a:rPr>
              <a:t>Qualitative insights based on deliberative discussions</a:t>
            </a:r>
            <a:endParaRPr kumimoji="0" lang="en-US" sz="1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Content Placeholder 2">
            <a:extLst>
              <a:ext uri="{FF2B5EF4-FFF2-40B4-BE49-F238E27FC236}">
                <a16:creationId xmlns:a16="http://schemas.microsoft.com/office/drawing/2014/main" id="{8D95BD13-4438-BDAC-6D8C-C35AC28B3153}"/>
              </a:ext>
            </a:extLst>
          </p:cNvPr>
          <p:cNvSpPr txBox="1">
            <a:spLocks/>
          </p:cNvSpPr>
          <p:nvPr/>
        </p:nvSpPr>
        <p:spPr>
          <a:xfrm>
            <a:off x="6811612" y="1935308"/>
            <a:ext cx="5199274" cy="1905979"/>
          </a:xfrm>
          <a:prstGeom prst="rect">
            <a:avLst/>
          </a:prstGeom>
          <a:solidFill>
            <a:schemeClr val="accent3">
              <a:lumMod val="20000"/>
              <a:lumOff val="80000"/>
            </a:scheme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200" dirty="0"/>
              <a:t>Shock around the overall bill impact (combination of water and sewerage services)</a:t>
            </a:r>
          </a:p>
          <a:p>
            <a:pPr>
              <a:lnSpc>
                <a:spcPct val="100000"/>
              </a:lnSpc>
              <a:spcBef>
                <a:spcPts val="0"/>
              </a:spcBef>
            </a:pPr>
            <a:endParaRPr lang="en-GB" sz="1200" dirty="0"/>
          </a:p>
          <a:p>
            <a:pPr>
              <a:lnSpc>
                <a:spcPct val="100000"/>
              </a:lnSpc>
              <a:spcBef>
                <a:spcPts val="0"/>
              </a:spcBef>
            </a:pPr>
            <a:r>
              <a:rPr lang="en-GB" sz="1200" dirty="0"/>
              <a:t>Southern Water’s poor past performance leaves doubt about their ability to deliver the outcomes</a:t>
            </a:r>
          </a:p>
          <a:p>
            <a:pPr>
              <a:lnSpc>
                <a:spcPct val="100000"/>
              </a:lnSpc>
              <a:spcBef>
                <a:spcPts val="0"/>
              </a:spcBef>
            </a:pPr>
            <a:endParaRPr lang="en-GB" sz="1200" dirty="0"/>
          </a:p>
          <a:p>
            <a:pPr>
              <a:lnSpc>
                <a:spcPct val="100000"/>
              </a:lnSpc>
              <a:spcBef>
                <a:spcPts val="0"/>
              </a:spcBef>
              <a:spcAft>
                <a:spcPts val="1800"/>
              </a:spcAft>
            </a:pPr>
            <a:r>
              <a:rPr lang="en-GB" sz="1200" dirty="0"/>
              <a:t>While individual elements felt affordable the example based on average bills creates some disquiet. </a:t>
            </a:r>
          </a:p>
        </p:txBody>
      </p:sp>
      <p:sp>
        <p:nvSpPr>
          <p:cNvPr id="12" name="Speech Bubble: Rectangle with Corners Rounded 11">
            <a:extLst>
              <a:ext uri="{FF2B5EF4-FFF2-40B4-BE49-F238E27FC236}">
                <a16:creationId xmlns:a16="http://schemas.microsoft.com/office/drawing/2014/main" id="{15EA5FF5-D9FB-16D5-ECBA-8203B4082470}"/>
              </a:ext>
            </a:extLst>
          </p:cNvPr>
          <p:cNvSpPr/>
          <p:nvPr/>
        </p:nvSpPr>
        <p:spPr>
          <a:xfrm>
            <a:off x="6767966" y="4023844"/>
            <a:ext cx="1956984" cy="1135342"/>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“This is scary especially when people are struggling and there are mental health challenges”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sp>
        <p:nvSpPr>
          <p:cNvPr id="13" name="Speech Bubble: Rectangle with Corners Rounded 12">
            <a:extLst>
              <a:ext uri="{FF2B5EF4-FFF2-40B4-BE49-F238E27FC236}">
                <a16:creationId xmlns:a16="http://schemas.microsoft.com/office/drawing/2014/main" id="{3B3D1EDA-B94F-41BC-8BA4-2AB3D320E2E8}"/>
              </a:ext>
            </a:extLst>
          </p:cNvPr>
          <p:cNvSpPr/>
          <p:nvPr/>
        </p:nvSpPr>
        <p:spPr>
          <a:xfrm>
            <a:off x="10285829" y="4111754"/>
            <a:ext cx="1686990" cy="959523"/>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“This is too much, we can’t afford it. It will put people in poverty”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sp>
        <p:nvSpPr>
          <p:cNvPr id="15" name="Speech Bubble: Rectangle with Corners Rounded 14">
            <a:extLst>
              <a:ext uri="{FF2B5EF4-FFF2-40B4-BE49-F238E27FC236}">
                <a16:creationId xmlns:a16="http://schemas.microsoft.com/office/drawing/2014/main" id="{4D8A99FB-689B-B085-143B-9F809D9157AA}"/>
              </a:ext>
            </a:extLst>
          </p:cNvPr>
          <p:cNvSpPr/>
          <p:nvPr/>
        </p:nvSpPr>
        <p:spPr>
          <a:xfrm>
            <a:off x="8770702" y="4908037"/>
            <a:ext cx="1498929" cy="959523"/>
          </a:xfrm>
          <a:prstGeom prst="wedgeRoundRectCallout">
            <a:avLst/>
          </a:prstGeom>
          <a:solidFill>
            <a:sysClr val="window" lastClr="FFFFFF"/>
          </a:solidFill>
          <a:ln w="12700" cap="flat" cmpd="sng" algn="ctr">
            <a:solidFill>
              <a:srgbClr val="31436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“Inflation could come down. Pigs might fly!”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314364">
                    <a:lumMod val="50000"/>
                  </a:srgbClr>
                </a:solidFill>
                <a:effectLst/>
                <a:uLnTx/>
                <a:uFillTx/>
                <a:latin typeface="Century Gothic" panose="020F0302020204030204"/>
                <a:ea typeface="+mn-ea"/>
                <a:cs typeface="+mn-cs"/>
              </a:rPr>
              <a:t>HH Portsmouth</a:t>
            </a:r>
          </a:p>
        </p:txBody>
      </p:sp>
      <p:sp>
        <p:nvSpPr>
          <p:cNvPr id="4" name="Slide Number Placeholder 3">
            <a:extLst>
              <a:ext uri="{FF2B5EF4-FFF2-40B4-BE49-F238E27FC236}">
                <a16:creationId xmlns:a16="http://schemas.microsoft.com/office/drawing/2014/main" id="{B9CC8698-4984-8BA4-0241-32A11BFD521A}"/>
              </a:ext>
            </a:extLst>
          </p:cNvPr>
          <p:cNvSpPr txBox="1">
            <a:spLocks/>
          </p:cNvSpPr>
          <p:nvPr/>
        </p:nvSpPr>
        <p:spPr>
          <a:xfrm>
            <a:off x="11312066" y="49651"/>
            <a:ext cx="794631" cy="411435"/>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A17C9725-CDDF-4E1F-A5C1-71F9C95A39C6}" type="slidenum">
              <a:rPr lang="en-GB" sz="1200" smtClean="0">
                <a:solidFill>
                  <a:prstClr val="white"/>
                </a:solidFill>
              </a:rPr>
              <a:pPr algn="r">
                <a:lnSpc>
                  <a:spcPct val="100000"/>
                </a:lnSpc>
                <a:spcBef>
                  <a:spcPts val="0"/>
                </a:spcBef>
                <a:buFontTx/>
                <a:buNone/>
                <a:defRPr/>
              </a:pPr>
              <a:t>33</a:t>
            </a:fld>
            <a:endParaRPr lang="en-GB" sz="1200" dirty="0">
              <a:solidFill>
                <a:prstClr val="white"/>
              </a:solidFill>
            </a:endParaRPr>
          </a:p>
        </p:txBody>
      </p:sp>
      <p:pic>
        <p:nvPicPr>
          <p:cNvPr id="10" name="Picture 9">
            <a:extLst>
              <a:ext uri="{FF2B5EF4-FFF2-40B4-BE49-F238E27FC236}">
                <a16:creationId xmlns:a16="http://schemas.microsoft.com/office/drawing/2014/main" id="{52D68A26-BFCE-3591-760D-3195E5AB7FD0}"/>
              </a:ext>
            </a:extLst>
          </p:cNvPr>
          <p:cNvPicPr>
            <a:picLocks noChangeAspect="1"/>
          </p:cNvPicPr>
          <p:nvPr/>
        </p:nvPicPr>
        <p:blipFill>
          <a:blip r:embed="rId9"/>
          <a:stretch>
            <a:fillRect/>
          </a:stretch>
        </p:blipFill>
        <p:spPr>
          <a:xfrm>
            <a:off x="784319" y="6455175"/>
            <a:ext cx="688507" cy="339586"/>
          </a:xfrm>
          <a:prstGeom prst="rect">
            <a:avLst/>
          </a:prstGeom>
        </p:spPr>
      </p:pic>
      <p:sp>
        <p:nvSpPr>
          <p:cNvPr id="3" name="TextBox 2">
            <a:extLst>
              <a:ext uri="{FF2B5EF4-FFF2-40B4-BE49-F238E27FC236}">
                <a16:creationId xmlns:a16="http://schemas.microsoft.com/office/drawing/2014/main" id="{4DDC7017-D16B-1571-DD02-9137D4556696}"/>
              </a:ext>
            </a:extLst>
          </p:cNvPr>
          <p:cNvSpPr txBox="1"/>
          <p:nvPr/>
        </p:nvSpPr>
        <p:spPr>
          <a:xfrm>
            <a:off x="1867988" y="6301268"/>
            <a:ext cx="8887097" cy="553998"/>
          </a:xfrm>
          <a:prstGeom prst="rect">
            <a:avLst/>
          </a:prstGeom>
          <a:noFill/>
          <a:ln>
            <a:noFill/>
          </a:ln>
        </p:spPr>
        <p:txBody>
          <a:bodyPr wrap="square" rtlCol="0">
            <a:spAutoFit/>
          </a:bodyPr>
          <a:lstStyle/>
          <a:p>
            <a:r>
              <a:rPr lang="en-GB" sz="1000" b="1" dirty="0">
                <a:latin typeface="Century Gothic" panose="020B0502020202020204" pitchFamily="34" charset="0"/>
              </a:rPr>
              <a:t>A8a.</a:t>
            </a:r>
            <a:r>
              <a:rPr lang="en-GB" sz="1000" dirty="0">
                <a:latin typeface="Century Gothic" panose="020B0502020202020204" pitchFamily="34" charset="0"/>
              </a:rPr>
              <a:t> What are the two main reasons that you feel the proposals for your water services are unacceptable? </a:t>
            </a:r>
            <a:r>
              <a:rPr lang="en-GB" sz="1000" b="1" dirty="0">
                <a:latin typeface="Century Gothic" panose="020B0502020202020204" pitchFamily="34" charset="0"/>
              </a:rPr>
              <a:t>Base</a:t>
            </a:r>
            <a:r>
              <a:rPr lang="en-GB" sz="1000" dirty="0">
                <a:latin typeface="Century Gothic" panose="020B0502020202020204" pitchFamily="34" charset="0"/>
              </a:rPr>
              <a:t>: Household and non-household bill payers who find the plan unacceptable or completely unacceptable (</a:t>
            </a:r>
            <a:r>
              <a:rPr lang="en-GB" sz="1000" b="1" dirty="0">
                <a:latin typeface="Century Gothic" panose="020B0502020202020204" pitchFamily="34" charset="0"/>
              </a:rPr>
              <a:t>187</a:t>
            </a:r>
            <a:r>
              <a:rPr lang="en-GB" sz="1000" dirty="0">
                <a:latin typeface="Century Gothic" panose="020B0502020202020204" pitchFamily="34" charset="0"/>
              </a:rPr>
              <a:t>) </a:t>
            </a:r>
          </a:p>
          <a:p>
            <a:r>
              <a:rPr lang="en-GB" sz="1000" b="1" dirty="0">
                <a:latin typeface="Century Gothic" panose="020B0502020202020204" pitchFamily="34" charset="0"/>
              </a:rPr>
              <a:t>WEIGHTED % FIGURES ARE DISPLAYED and UNWEIGHTED BASE SIZES</a:t>
            </a:r>
          </a:p>
        </p:txBody>
      </p:sp>
    </p:spTree>
    <p:extLst>
      <p:ext uri="{BB962C8B-B14F-4D97-AF65-F5344CB8AC3E}">
        <p14:creationId xmlns:p14="http://schemas.microsoft.com/office/powerpoint/2010/main" val="325166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3EFD5D-65BA-5617-11D2-EFF03A70C5AC}"/>
              </a:ext>
            </a:extLst>
          </p:cNvPr>
          <p:cNvSpPr/>
          <p:nvPr/>
        </p:nvSpPr>
        <p:spPr>
          <a:xfrm>
            <a:off x="13196" y="1034182"/>
            <a:ext cx="5500391" cy="532029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Acceptability of proposed plan for water supply services</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2" name="TextBox 1">
            <a:extLst>
              <a:ext uri="{FF2B5EF4-FFF2-40B4-BE49-F238E27FC236}">
                <a16:creationId xmlns:a16="http://schemas.microsoft.com/office/drawing/2014/main" id="{2E4EB305-F448-7DD4-BD02-DA3643921CE3}"/>
              </a:ext>
            </a:extLst>
          </p:cNvPr>
          <p:cNvSpPr txBox="1"/>
          <p:nvPr/>
        </p:nvSpPr>
        <p:spPr>
          <a:xfrm>
            <a:off x="4408" y="500076"/>
            <a:ext cx="12187592" cy="52322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Focusing just on Portsmouth Water’s plans for water supply services, acceptability is much higher: Three quarters of household customers find Portsmouth Water’s plans acceptable, and 8 in 10 non household customers. Struggling households least accepting.</a:t>
            </a:r>
          </a:p>
        </p:txBody>
      </p:sp>
      <p:sp>
        <p:nvSpPr>
          <p:cNvPr id="9" name="TextBox 8">
            <a:extLst>
              <a:ext uri="{FF2B5EF4-FFF2-40B4-BE49-F238E27FC236}">
                <a16:creationId xmlns:a16="http://schemas.microsoft.com/office/drawing/2014/main" id="{3DA0AEC9-5C95-08E1-005E-CC34D044EDBD}"/>
              </a:ext>
            </a:extLst>
          </p:cNvPr>
          <p:cNvSpPr txBox="1"/>
          <p:nvPr/>
        </p:nvSpPr>
        <p:spPr>
          <a:xfrm>
            <a:off x="5893954" y="1195229"/>
            <a:ext cx="6279473" cy="523220"/>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How acceptable or unacceptable is Portsmouth Water’s proposed plan for </a:t>
            </a:r>
            <a:r>
              <a:rPr lang="en-GB" sz="1400" u="sng" dirty="0"/>
              <a:t>water supply services?</a:t>
            </a:r>
          </a:p>
        </p:txBody>
      </p:sp>
      <p:sp>
        <p:nvSpPr>
          <p:cNvPr id="16" name="TextBox 15">
            <a:extLst>
              <a:ext uri="{FF2B5EF4-FFF2-40B4-BE49-F238E27FC236}">
                <a16:creationId xmlns:a16="http://schemas.microsoft.com/office/drawing/2014/main" id="{489F8B88-442C-6120-A20C-8E2468C2E3E6}"/>
              </a:ext>
            </a:extLst>
          </p:cNvPr>
          <p:cNvSpPr txBox="1"/>
          <p:nvPr/>
        </p:nvSpPr>
        <p:spPr>
          <a:xfrm>
            <a:off x="123836" y="1140532"/>
            <a:ext cx="3014354" cy="430887"/>
          </a:xfrm>
          <a:prstGeom prst="rect">
            <a:avLst/>
          </a:prstGeom>
        </p:spPr>
        <p:txBody>
          <a:bodyPr wrap="square" rtlCol="0">
            <a:spAutoFit/>
          </a:bodyPr>
          <a:lstStyle/>
          <a:p>
            <a:r>
              <a:rPr lang="en-GB" sz="1100" dirty="0">
                <a:latin typeface="Century Gothic" panose="020B0502020202020204" pitchFamily="34" charset="0"/>
              </a:rPr>
              <a:t>For detailed stimuli shown to respondents, please see Appendix</a:t>
            </a:r>
          </a:p>
        </p:txBody>
      </p:sp>
      <p:sp>
        <p:nvSpPr>
          <p:cNvPr id="17" name="TextBox 16">
            <a:extLst>
              <a:ext uri="{FF2B5EF4-FFF2-40B4-BE49-F238E27FC236}">
                <a16:creationId xmlns:a16="http://schemas.microsoft.com/office/drawing/2014/main" id="{F0D74C7C-1583-9DBD-9875-D27F980F6B78}"/>
              </a:ext>
            </a:extLst>
          </p:cNvPr>
          <p:cNvSpPr txBox="1"/>
          <p:nvPr/>
        </p:nvSpPr>
        <p:spPr>
          <a:xfrm>
            <a:off x="1229538" y="6371448"/>
            <a:ext cx="9514660" cy="400110"/>
          </a:xfrm>
          <a:prstGeom prst="rect">
            <a:avLst/>
          </a:prstGeom>
          <a:noFill/>
          <a:ln>
            <a:noFill/>
          </a:ln>
        </p:spPr>
        <p:txBody>
          <a:bodyPr wrap="square" rtlCol="0">
            <a:spAutoFit/>
          </a:bodyPr>
          <a:lstStyle/>
          <a:p>
            <a:r>
              <a:rPr lang="en-GB" sz="1000" b="1" dirty="0">
                <a:latin typeface="Century Gothic" panose="020B0502020202020204" pitchFamily="34" charset="0"/>
              </a:rPr>
              <a:t>Q10a.</a:t>
            </a:r>
            <a:r>
              <a:rPr lang="en-GB" sz="1000" dirty="0">
                <a:latin typeface="Century Gothic" panose="020B0502020202020204" pitchFamily="34" charset="0"/>
              </a:rPr>
              <a:t> Based on everything you have seen and read about Portsmouth Water’s proposed business plan for water supply services, how acceptable or unacceptable is it to you? </a:t>
            </a:r>
            <a:r>
              <a:rPr lang="en-GB" sz="1000" b="1" dirty="0">
                <a:latin typeface="Century Gothic" panose="020B0502020202020204" pitchFamily="34" charset="0"/>
              </a:rPr>
              <a:t>Base:</a:t>
            </a:r>
            <a:r>
              <a:rPr lang="en-GB" sz="1000" dirty="0">
                <a:latin typeface="Century Gothic" panose="020B0502020202020204" pitchFamily="34" charset="0"/>
              </a:rPr>
              <a:t> Total household and non-household bill payers (</a:t>
            </a:r>
            <a:r>
              <a:rPr lang="en-GB" sz="1000" b="1" dirty="0">
                <a:latin typeface="Century Gothic" panose="020B0502020202020204" pitchFamily="34" charset="0"/>
              </a:rPr>
              <a:t>715</a:t>
            </a:r>
            <a:r>
              <a:rPr lang="en-GB" sz="1000" dirty="0">
                <a:latin typeface="Century Gothic" panose="020B0502020202020204" pitchFamily="34" charset="0"/>
              </a:rPr>
              <a:t>); </a:t>
            </a:r>
            <a:r>
              <a:rPr lang="en-GB" sz="1000" b="1" dirty="0">
                <a:latin typeface="Century Gothic" panose="020B0502020202020204" pitchFamily="34" charset="0"/>
              </a:rPr>
              <a:t>WEIGHTED % FIGURES ARE DISPLAYED and UNWEIGHTED BASE SIZES</a:t>
            </a:r>
          </a:p>
        </p:txBody>
      </p:sp>
      <p:graphicFrame>
        <p:nvGraphicFramePr>
          <p:cNvPr id="4" name="Content Placeholder 14">
            <a:extLst>
              <a:ext uri="{FF2B5EF4-FFF2-40B4-BE49-F238E27FC236}">
                <a16:creationId xmlns:a16="http://schemas.microsoft.com/office/drawing/2014/main" id="{08464E7B-3B1F-1AB2-3FC7-50E1A31B4F7D}"/>
              </a:ext>
            </a:extLst>
          </p:cNvPr>
          <p:cNvGraphicFramePr>
            <a:graphicFrameLocks/>
          </p:cNvGraphicFramePr>
          <p:nvPr>
            <p:extLst>
              <p:ext uri="{D42A27DB-BD31-4B8C-83A1-F6EECF244321}">
                <p14:modId xmlns:p14="http://schemas.microsoft.com/office/powerpoint/2010/main" val="1500341965"/>
              </p:ext>
            </p:extLst>
          </p:nvPr>
        </p:nvGraphicFramePr>
        <p:xfrm>
          <a:off x="5604280" y="2022506"/>
          <a:ext cx="6419796" cy="43696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24">
            <a:extLst>
              <a:ext uri="{FF2B5EF4-FFF2-40B4-BE49-F238E27FC236}">
                <a16:creationId xmlns:a16="http://schemas.microsoft.com/office/drawing/2014/main" id="{F912045E-26AF-0F65-D642-0E3D51F4B774}"/>
              </a:ext>
            </a:extLst>
          </p:cNvPr>
          <p:cNvGraphicFramePr>
            <a:graphicFrameLocks noGrp="1"/>
          </p:cNvGraphicFramePr>
          <p:nvPr/>
        </p:nvGraphicFramePr>
        <p:xfrm>
          <a:off x="8017782" y="1884261"/>
          <a:ext cx="4114211" cy="744816"/>
        </p:xfrm>
        <a:graphic>
          <a:graphicData uri="http://schemas.openxmlformats.org/drawingml/2006/table">
            <a:tbl>
              <a:tblPr firstRow="1" bandRow="1">
                <a:tableStyleId>{5C22544A-7EE6-4342-B048-85BDC9FD1C3A}</a:tableStyleId>
              </a:tblPr>
              <a:tblGrid>
                <a:gridCol w="714070">
                  <a:extLst>
                    <a:ext uri="{9D8B030D-6E8A-4147-A177-3AD203B41FA5}">
                      <a16:colId xmlns:a16="http://schemas.microsoft.com/office/drawing/2014/main" val="125067623"/>
                    </a:ext>
                  </a:extLst>
                </a:gridCol>
                <a:gridCol w="714070">
                  <a:extLst>
                    <a:ext uri="{9D8B030D-6E8A-4147-A177-3AD203B41FA5}">
                      <a16:colId xmlns:a16="http://schemas.microsoft.com/office/drawing/2014/main" val="1518219224"/>
                    </a:ext>
                  </a:extLst>
                </a:gridCol>
                <a:gridCol w="732801">
                  <a:extLst>
                    <a:ext uri="{9D8B030D-6E8A-4147-A177-3AD203B41FA5}">
                      <a16:colId xmlns:a16="http://schemas.microsoft.com/office/drawing/2014/main" val="2612849239"/>
                    </a:ext>
                  </a:extLst>
                </a:gridCol>
                <a:gridCol w="732801">
                  <a:extLst>
                    <a:ext uri="{9D8B030D-6E8A-4147-A177-3AD203B41FA5}">
                      <a16:colId xmlns:a16="http://schemas.microsoft.com/office/drawing/2014/main" val="95938558"/>
                    </a:ext>
                  </a:extLst>
                </a:gridCol>
                <a:gridCol w="732801">
                  <a:extLst>
                    <a:ext uri="{9D8B030D-6E8A-4147-A177-3AD203B41FA5}">
                      <a16:colId xmlns:a16="http://schemas.microsoft.com/office/drawing/2014/main" val="3256884496"/>
                    </a:ext>
                  </a:extLst>
                </a:gridCol>
                <a:gridCol w="487668">
                  <a:extLst>
                    <a:ext uri="{9D8B030D-6E8A-4147-A177-3AD203B41FA5}">
                      <a16:colId xmlns:a16="http://schemas.microsoft.com/office/drawing/2014/main" val="3254557724"/>
                    </a:ext>
                  </a:extLst>
                </a:gridCol>
              </a:tblGrid>
              <a:tr h="372408">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76%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75%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77%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66%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80%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endParaRPr lang="en-GB" sz="1200" b="0" kern="1200" dirty="0">
                        <a:solidFill>
                          <a:schemeClr val="dk1"/>
                        </a:solidFill>
                        <a:latin typeface="Century Gothic" panose="020B0502020202020204" pitchFamily="34" charset="0"/>
                        <a:ea typeface="+mn-ea"/>
                        <a:cs typeface="+mn-cs"/>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904864889"/>
                  </a:ext>
                </a:extLst>
              </a:tr>
              <a:tr h="372408">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16%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16%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15%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19%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latinLnBrk="0" hangingPunct="1"/>
                      <a:r>
                        <a:rPr lang="en-GB" sz="1200" b="0" kern="1200" dirty="0">
                          <a:solidFill>
                            <a:schemeClr val="dk1"/>
                          </a:solidFill>
                          <a:latin typeface="Century Gothic" panose="020B0502020202020204" pitchFamily="34" charset="0"/>
                          <a:ea typeface="+mn-ea"/>
                          <a:cs typeface="+mn-cs"/>
                        </a:rPr>
                        <a:t>17%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latinLnBrk="0" hangingPunct="1"/>
                      <a:endParaRPr lang="en-GB" sz="1200" b="0" kern="1200" dirty="0">
                        <a:solidFill>
                          <a:schemeClr val="dk1"/>
                        </a:solidFill>
                        <a:latin typeface="Century Gothic" panose="020B0502020202020204" pitchFamily="34" charset="0"/>
                        <a:ea typeface="+mn-ea"/>
                        <a:cs typeface="+mn-cs"/>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841036579"/>
                  </a:ext>
                </a:extLst>
              </a:tr>
            </a:tbl>
          </a:graphicData>
        </a:graphic>
      </p:graphicFrame>
      <p:sp>
        <p:nvSpPr>
          <p:cNvPr id="7" name="Rectangle: Rounded Corners 6">
            <a:extLst>
              <a:ext uri="{FF2B5EF4-FFF2-40B4-BE49-F238E27FC236}">
                <a16:creationId xmlns:a16="http://schemas.microsoft.com/office/drawing/2014/main" id="{216F588F-8CF7-BA24-3638-C6C52F98C421}"/>
              </a:ext>
            </a:extLst>
          </p:cNvPr>
          <p:cNvSpPr/>
          <p:nvPr/>
        </p:nvSpPr>
        <p:spPr>
          <a:xfrm>
            <a:off x="5893954" y="1902245"/>
            <a:ext cx="1962374" cy="319165"/>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Acceptable</a:t>
            </a:r>
          </a:p>
        </p:txBody>
      </p:sp>
      <p:sp>
        <p:nvSpPr>
          <p:cNvPr id="8" name="Rectangle: Rounded Corners 7">
            <a:extLst>
              <a:ext uri="{FF2B5EF4-FFF2-40B4-BE49-F238E27FC236}">
                <a16:creationId xmlns:a16="http://schemas.microsoft.com/office/drawing/2014/main" id="{1AF6569B-5A56-207D-94EA-AB16E018CFED}"/>
              </a:ext>
            </a:extLst>
          </p:cNvPr>
          <p:cNvSpPr/>
          <p:nvPr/>
        </p:nvSpPr>
        <p:spPr>
          <a:xfrm>
            <a:off x="5893954" y="2259369"/>
            <a:ext cx="1962374" cy="288878"/>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Unacceptable</a:t>
            </a:r>
          </a:p>
        </p:txBody>
      </p:sp>
      <p:pic>
        <p:nvPicPr>
          <p:cNvPr id="6" name="Picture 5">
            <a:extLst>
              <a:ext uri="{FF2B5EF4-FFF2-40B4-BE49-F238E27FC236}">
                <a16:creationId xmlns:a16="http://schemas.microsoft.com/office/drawing/2014/main" id="{D2E82418-77A8-F077-AF5D-0F33C20E2DDC}"/>
              </a:ext>
            </a:extLst>
          </p:cNvPr>
          <p:cNvPicPr>
            <a:picLocks noChangeAspect="1"/>
          </p:cNvPicPr>
          <p:nvPr/>
        </p:nvPicPr>
        <p:blipFill>
          <a:blip r:embed="rId5"/>
          <a:stretch>
            <a:fillRect/>
          </a:stretch>
        </p:blipFill>
        <p:spPr>
          <a:xfrm>
            <a:off x="160020" y="1858166"/>
            <a:ext cx="2509375" cy="3859302"/>
          </a:xfrm>
          <a:prstGeom prst="rect">
            <a:avLst/>
          </a:prstGeom>
        </p:spPr>
      </p:pic>
      <p:pic>
        <p:nvPicPr>
          <p:cNvPr id="11" name="Picture 10">
            <a:extLst>
              <a:ext uri="{FF2B5EF4-FFF2-40B4-BE49-F238E27FC236}">
                <a16:creationId xmlns:a16="http://schemas.microsoft.com/office/drawing/2014/main" id="{64B617C6-F0A9-866A-5790-9F4EEE4378A8}"/>
              </a:ext>
            </a:extLst>
          </p:cNvPr>
          <p:cNvPicPr>
            <a:picLocks noChangeAspect="1"/>
          </p:cNvPicPr>
          <p:nvPr/>
        </p:nvPicPr>
        <p:blipFill>
          <a:blip r:embed="rId6"/>
          <a:stretch>
            <a:fillRect/>
          </a:stretch>
        </p:blipFill>
        <p:spPr>
          <a:xfrm>
            <a:off x="2781188" y="1858166"/>
            <a:ext cx="2512888" cy="3883553"/>
          </a:xfrm>
          <a:prstGeom prst="rect">
            <a:avLst/>
          </a:prstGeom>
        </p:spPr>
      </p:pic>
      <p:sp>
        <p:nvSpPr>
          <p:cNvPr id="13" name="TextBox 12">
            <a:extLst>
              <a:ext uri="{FF2B5EF4-FFF2-40B4-BE49-F238E27FC236}">
                <a16:creationId xmlns:a16="http://schemas.microsoft.com/office/drawing/2014/main" id="{9E3717B7-4496-6DAE-9252-33A911C63DB1}"/>
              </a:ext>
            </a:extLst>
          </p:cNvPr>
          <p:cNvSpPr txBox="1"/>
          <p:nvPr/>
        </p:nvSpPr>
        <p:spPr>
          <a:xfrm>
            <a:off x="123836" y="5713900"/>
            <a:ext cx="2367833" cy="430887"/>
          </a:xfrm>
          <a:prstGeom prst="rect">
            <a:avLst/>
          </a:prstGeom>
        </p:spPr>
        <p:txBody>
          <a:bodyPr wrap="square" rtlCol="0">
            <a:spAutoFit/>
          </a:bodyPr>
          <a:lstStyle/>
          <a:p>
            <a:r>
              <a:rPr lang="en-GB" sz="1100" dirty="0">
                <a:latin typeface="Century Gothic" panose="020B0502020202020204" pitchFamily="34" charset="0"/>
              </a:rPr>
              <a:t>Summary shown to household customers</a:t>
            </a:r>
          </a:p>
        </p:txBody>
      </p:sp>
      <p:sp>
        <p:nvSpPr>
          <p:cNvPr id="15" name="TextBox 14">
            <a:extLst>
              <a:ext uri="{FF2B5EF4-FFF2-40B4-BE49-F238E27FC236}">
                <a16:creationId xmlns:a16="http://schemas.microsoft.com/office/drawing/2014/main" id="{F9BA6B38-9D6C-24D4-C3FD-BCB48ADB1137}"/>
              </a:ext>
            </a:extLst>
          </p:cNvPr>
          <p:cNvSpPr txBox="1"/>
          <p:nvPr/>
        </p:nvSpPr>
        <p:spPr>
          <a:xfrm>
            <a:off x="2737576" y="5713900"/>
            <a:ext cx="2367833" cy="430887"/>
          </a:xfrm>
          <a:prstGeom prst="rect">
            <a:avLst/>
          </a:prstGeom>
        </p:spPr>
        <p:txBody>
          <a:bodyPr wrap="square" rtlCol="0">
            <a:spAutoFit/>
          </a:bodyPr>
          <a:lstStyle/>
          <a:p>
            <a:r>
              <a:rPr lang="en-GB" sz="1100" dirty="0">
                <a:latin typeface="Century Gothic" panose="020B0502020202020204" pitchFamily="34" charset="0"/>
              </a:rPr>
              <a:t>Summary shown to non-household customers</a:t>
            </a:r>
          </a:p>
        </p:txBody>
      </p:sp>
      <p:pic>
        <p:nvPicPr>
          <p:cNvPr id="10" name="Graphic 9" descr="Badge Tick outline">
            <a:extLst>
              <a:ext uri="{FF2B5EF4-FFF2-40B4-BE49-F238E27FC236}">
                <a16:creationId xmlns:a16="http://schemas.microsoft.com/office/drawing/2014/main" id="{CD5DB984-80D4-39D2-7D50-78E71C7239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3307" y="1197521"/>
            <a:ext cx="520928" cy="520928"/>
          </a:xfrm>
          <a:prstGeom prst="rect">
            <a:avLst/>
          </a:prstGeom>
        </p:spPr>
      </p:pic>
    </p:spTree>
    <p:extLst>
      <p:ext uri="{BB962C8B-B14F-4D97-AF65-F5344CB8AC3E}">
        <p14:creationId xmlns:p14="http://schemas.microsoft.com/office/powerpoint/2010/main" val="3792008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67" name="Text Placeholder 7">
            <a:extLst>
              <a:ext uri="{FF2B5EF4-FFF2-40B4-BE49-F238E27FC236}">
                <a16:creationId xmlns:a16="http://schemas.microsoft.com/office/drawing/2014/main" id="{12148CEA-6D46-7018-13F2-8562B42D5B88}"/>
              </a:ext>
            </a:extLst>
          </p:cNvPr>
          <p:cNvSpPr txBox="1">
            <a:spLocks/>
          </p:cNvSpPr>
          <p:nvPr/>
        </p:nvSpPr>
        <p:spPr>
          <a:xfrm>
            <a:off x="545345" y="6271874"/>
            <a:ext cx="4384312" cy="277305"/>
          </a:xfrm>
          <a:prstGeom prst="rect">
            <a:avLst/>
          </a:prstGeom>
        </p:spPr>
        <p:txBody>
          <a:bodyPr vert="horz" lIns="36000" tIns="36000" rIns="36000" bIns="36000" rtlCol="0" anchor="ctr">
            <a:noAutofit/>
          </a:bodyPr>
          <a:lstStyle>
            <a:lvl1pPr marL="0" indent="0" algn="l" defTabSz="914400" rtl="0" eaLnBrk="1" latinLnBrk="0" hangingPunct="1">
              <a:lnSpc>
                <a:spcPct val="100000"/>
              </a:lnSpc>
              <a:spcBef>
                <a:spcPts val="0"/>
              </a:spcBef>
              <a:buClr>
                <a:schemeClr val="tx2"/>
              </a:buClr>
              <a:buSzPct val="110000"/>
              <a:buFont typeface="Arial" panose="020B0604020202020204" pitchFamily="34" charset="0"/>
              <a:buNone/>
              <a:defRPr sz="1000" b="0" i="0" kern="1200">
                <a:solidFill>
                  <a:schemeClr val="tx1"/>
                </a:solidFill>
                <a:latin typeface="+mj-lt"/>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0"/>
              </a:spcBef>
              <a:buSzPct val="105000"/>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Clr>
                <a:schemeClr val="tx1"/>
              </a:buClr>
              <a:buSzPct val="90000"/>
              <a:buFont typeface="Courier New" panose="02070309020205020404" pitchFamily="49"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Roboto Light" panose="02000000000000000000" pitchFamily="2" charset="0"/>
            </a:endParaRPr>
          </a:p>
        </p:txBody>
      </p:sp>
      <p:sp>
        <p:nvSpPr>
          <p:cNvPr id="70" name="Rectangle 69">
            <a:extLst>
              <a:ext uri="{FF2B5EF4-FFF2-40B4-BE49-F238E27FC236}">
                <a16:creationId xmlns:a16="http://schemas.microsoft.com/office/drawing/2014/main" id="{E5F3BC0B-1032-F68B-13B6-836C36BF0D33}"/>
              </a:ext>
            </a:extLst>
          </p:cNvPr>
          <p:cNvSpPr/>
          <p:nvPr/>
        </p:nvSpPr>
        <p:spPr>
          <a:xfrm>
            <a:off x="298449" y="1516538"/>
            <a:ext cx="5731193" cy="4771760"/>
          </a:xfrm>
          <a:prstGeom prst="rect">
            <a:avLst/>
          </a:prstGeom>
          <a:noFill/>
          <a:ln w="19050">
            <a:solidFill>
              <a:srgbClr val="4A9B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1" name="Chart 70">
            <a:extLst>
              <a:ext uri="{FF2B5EF4-FFF2-40B4-BE49-F238E27FC236}">
                <a16:creationId xmlns:a16="http://schemas.microsoft.com/office/drawing/2014/main" id="{B7F69825-B542-80BF-6D07-5C704E0D8BC7}"/>
              </a:ext>
            </a:extLst>
          </p:cNvPr>
          <p:cNvGraphicFramePr/>
          <p:nvPr>
            <p:extLst>
              <p:ext uri="{D42A27DB-BD31-4B8C-83A1-F6EECF244321}">
                <p14:modId xmlns:p14="http://schemas.microsoft.com/office/powerpoint/2010/main" val="2325553747"/>
              </p:ext>
            </p:extLst>
          </p:nvPr>
        </p:nvGraphicFramePr>
        <p:xfrm>
          <a:off x="1452455" y="2032133"/>
          <a:ext cx="3815727" cy="4272450"/>
        </p:xfrm>
        <a:graphic>
          <a:graphicData uri="http://schemas.openxmlformats.org/drawingml/2006/chart">
            <c:chart xmlns:c="http://schemas.openxmlformats.org/drawingml/2006/chart" xmlns:r="http://schemas.openxmlformats.org/officeDocument/2006/relationships" r:id="rId4"/>
          </a:graphicData>
        </a:graphic>
      </p:graphicFrame>
      <p:sp>
        <p:nvSpPr>
          <p:cNvPr id="72" name="Rectangle 71">
            <a:extLst>
              <a:ext uri="{FF2B5EF4-FFF2-40B4-BE49-F238E27FC236}">
                <a16:creationId xmlns:a16="http://schemas.microsoft.com/office/drawing/2014/main" id="{DE1E8898-EFED-A715-FFC1-5A6DD6BEED15}"/>
              </a:ext>
            </a:extLst>
          </p:cNvPr>
          <p:cNvSpPr/>
          <p:nvPr/>
        </p:nvSpPr>
        <p:spPr>
          <a:xfrm>
            <a:off x="377811" y="5149702"/>
            <a:ext cx="1070618" cy="6402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Income</a:t>
            </a:r>
          </a:p>
        </p:txBody>
      </p:sp>
      <p:sp>
        <p:nvSpPr>
          <p:cNvPr id="73" name="Rectangle 72">
            <a:extLst>
              <a:ext uri="{FF2B5EF4-FFF2-40B4-BE49-F238E27FC236}">
                <a16:creationId xmlns:a16="http://schemas.microsoft.com/office/drawing/2014/main" id="{004B8DAC-3A05-D41B-053E-17A82931E831}"/>
              </a:ext>
            </a:extLst>
          </p:cNvPr>
          <p:cNvSpPr/>
          <p:nvPr/>
        </p:nvSpPr>
        <p:spPr>
          <a:xfrm>
            <a:off x="369312" y="2391840"/>
            <a:ext cx="1070618" cy="638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Vulnerability</a:t>
            </a:r>
          </a:p>
        </p:txBody>
      </p:sp>
      <p:sp>
        <p:nvSpPr>
          <p:cNvPr id="74" name="Rectangle 73">
            <a:extLst>
              <a:ext uri="{FF2B5EF4-FFF2-40B4-BE49-F238E27FC236}">
                <a16:creationId xmlns:a16="http://schemas.microsoft.com/office/drawing/2014/main" id="{D0BCD823-005A-B09A-9117-062240087D34}"/>
              </a:ext>
            </a:extLst>
          </p:cNvPr>
          <p:cNvSpPr/>
          <p:nvPr/>
        </p:nvSpPr>
        <p:spPr>
          <a:xfrm>
            <a:off x="377811" y="4703414"/>
            <a:ext cx="1070618" cy="35481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Social Grade</a:t>
            </a:r>
          </a:p>
        </p:txBody>
      </p:sp>
      <p:sp>
        <p:nvSpPr>
          <p:cNvPr id="75" name="Rectangle 74">
            <a:extLst>
              <a:ext uri="{FF2B5EF4-FFF2-40B4-BE49-F238E27FC236}">
                <a16:creationId xmlns:a16="http://schemas.microsoft.com/office/drawing/2014/main" id="{225E63C3-AB49-0F7B-37D8-34A84A452A21}"/>
              </a:ext>
            </a:extLst>
          </p:cNvPr>
          <p:cNvSpPr/>
          <p:nvPr/>
        </p:nvSpPr>
        <p:spPr>
          <a:xfrm>
            <a:off x="369311" y="3111942"/>
            <a:ext cx="1070619" cy="48414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Financially managing</a:t>
            </a:r>
          </a:p>
        </p:txBody>
      </p:sp>
      <p:sp>
        <p:nvSpPr>
          <p:cNvPr id="76" name="Rectangle 75">
            <a:extLst>
              <a:ext uri="{FF2B5EF4-FFF2-40B4-BE49-F238E27FC236}">
                <a16:creationId xmlns:a16="http://schemas.microsoft.com/office/drawing/2014/main" id="{1FD320E6-858E-701B-907A-95EDAB6D6808}"/>
              </a:ext>
            </a:extLst>
          </p:cNvPr>
          <p:cNvSpPr/>
          <p:nvPr/>
        </p:nvSpPr>
        <p:spPr>
          <a:xfrm>
            <a:off x="369311" y="5881553"/>
            <a:ext cx="1070619" cy="3427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meter</a:t>
            </a:r>
          </a:p>
        </p:txBody>
      </p:sp>
      <p:sp>
        <p:nvSpPr>
          <p:cNvPr id="77" name="Rectangle 76">
            <a:extLst>
              <a:ext uri="{FF2B5EF4-FFF2-40B4-BE49-F238E27FC236}">
                <a16:creationId xmlns:a16="http://schemas.microsoft.com/office/drawing/2014/main" id="{B94C971A-E0E1-551F-983D-F69658FE5190}"/>
              </a:ext>
            </a:extLst>
          </p:cNvPr>
          <p:cNvSpPr/>
          <p:nvPr/>
        </p:nvSpPr>
        <p:spPr>
          <a:xfrm>
            <a:off x="380431" y="4255162"/>
            <a:ext cx="1070619" cy="35602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Gender</a:t>
            </a:r>
          </a:p>
        </p:txBody>
      </p:sp>
      <p:sp>
        <p:nvSpPr>
          <p:cNvPr id="78" name="Rectangle 77">
            <a:extLst>
              <a:ext uri="{FF2B5EF4-FFF2-40B4-BE49-F238E27FC236}">
                <a16:creationId xmlns:a16="http://schemas.microsoft.com/office/drawing/2014/main" id="{9766E2D4-8D53-3ED7-48F0-F98B45ED87AE}"/>
              </a:ext>
            </a:extLst>
          </p:cNvPr>
          <p:cNvSpPr/>
          <p:nvPr/>
        </p:nvSpPr>
        <p:spPr>
          <a:xfrm>
            <a:off x="336481" y="1558029"/>
            <a:ext cx="5646727" cy="474103"/>
          </a:xfrm>
          <a:prstGeom prst="rect">
            <a:avLst/>
          </a:prstGeom>
          <a:solidFill>
            <a:srgbClr val="4A9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Plan Acceptability– </a:t>
            </a: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Household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subgroup differences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each group who think it  </a:t>
            </a:r>
            <a:r>
              <a:rPr lang="en-GB" sz="1200" dirty="0">
                <a:solidFill>
                  <a:prstClr val="white"/>
                </a:solidFill>
                <a:latin typeface="Century Gothic" panose="020B0502020202020204" pitchFamily="34" charset="0"/>
              </a:rPr>
              <a:t>is completely acceptable or acceptable</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80" name="Straight Connector 79">
            <a:extLst>
              <a:ext uri="{FF2B5EF4-FFF2-40B4-BE49-F238E27FC236}">
                <a16:creationId xmlns:a16="http://schemas.microsoft.com/office/drawing/2014/main" id="{153A0088-0999-EF92-48E5-30A75A63DF35}"/>
              </a:ext>
            </a:extLst>
          </p:cNvPr>
          <p:cNvCxnSpPr>
            <a:cxnSpLocks/>
          </p:cNvCxnSpPr>
          <p:nvPr/>
        </p:nvCxnSpPr>
        <p:spPr>
          <a:xfrm>
            <a:off x="4649483" y="2127786"/>
            <a:ext cx="0" cy="4075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24D3B960-1935-343D-CCD5-4613C62C0631}"/>
              </a:ext>
            </a:extLst>
          </p:cNvPr>
          <p:cNvSpPr/>
          <p:nvPr/>
        </p:nvSpPr>
        <p:spPr>
          <a:xfrm>
            <a:off x="377811" y="2107004"/>
            <a:ext cx="1070618" cy="1995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Total HH</a:t>
            </a:r>
          </a:p>
        </p:txBody>
      </p:sp>
      <p:sp>
        <p:nvSpPr>
          <p:cNvPr id="85" name="Rectangle 84">
            <a:extLst>
              <a:ext uri="{FF2B5EF4-FFF2-40B4-BE49-F238E27FC236}">
                <a16:creationId xmlns:a16="http://schemas.microsoft.com/office/drawing/2014/main" id="{6F1CB9BD-DAE0-A591-49BC-09D41E204598}"/>
              </a:ext>
            </a:extLst>
          </p:cNvPr>
          <p:cNvSpPr/>
          <p:nvPr/>
        </p:nvSpPr>
        <p:spPr>
          <a:xfrm>
            <a:off x="0" y="1132503"/>
            <a:ext cx="9642229" cy="244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          How acceptable or unacceptable is Portsmouth Water’s proposed plan for </a:t>
            </a:r>
            <a:r>
              <a:rPr lang="en-GB" sz="1400" u="sng" dirty="0"/>
              <a:t>water supply services?</a:t>
            </a:r>
          </a:p>
        </p:txBody>
      </p:sp>
      <p:sp>
        <p:nvSpPr>
          <p:cNvPr id="86" name="Text Placeholder 2">
            <a:extLst>
              <a:ext uri="{FF2B5EF4-FFF2-40B4-BE49-F238E27FC236}">
                <a16:creationId xmlns:a16="http://schemas.microsoft.com/office/drawing/2014/main" id="{333F555D-EF23-6EB1-0AA3-C26661CB9D5E}"/>
              </a:ext>
            </a:extLst>
          </p:cNvPr>
          <p:cNvSpPr txBox="1">
            <a:spLocks/>
          </p:cNvSpPr>
          <p:nvPr/>
        </p:nvSpPr>
        <p:spPr>
          <a:xfrm>
            <a:off x="-1" y="-103"/>
            <a:ext cx="12192000" cy="720000"/>
          </a:xfrm>
          <a:prstGeom prst="rect">
            <a:avLst/>
          </a:prstGeom>
          <a:solidFill>
            <a:srgbClr val="84ACB6"/>
          </a:solidFill>
          <a:ln>
            <a:noFill/>
          </a:ln>
        </p:spPr>
        <p:txBody>
          <a:bodyPr rIns="252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dirty="0">
                <a:solidFill>
                  <a:schemeClr val="bg1"/>
                </a:solidFill>
                <a:latin typeface="Century Gothic" panose="020B0502020202020204" pitchFamily="34" charset="0"/>
              </a:rPr>
              <a:t>Focusing just on Portsmouth Water’s plan for water services, there is not a great deal of variation in acceptability amongst different demographic groups.</a:t>
            </a:r>
          </a:p>
        </p:txBody>
      </p:sp>
      <p:sp>
        <p:nvSpPr>
          <p:cNvPr id="87" name="Text Placeholder 3">
            <a:extLst>
              <a:ext uri="{FF2B5EF4-FFF2-40B4-BE49-F238E27FC236}">
                <a16:creationId xmlns:a16="http://schemas.microsoft.com/office/drawing/2014/main" id="{AB744104-8723-35B7-A516-8F52E04BF2D8}"/>
              </a:ext>
            </a:extLst>
          </p:cNvPr>
          <p:cNvSpPr txBox="1">
            <a:spLocks/>
          </p:cNvSpPr>
          <p:nvPr/>
        </p:nvSpPr>
        <p:spPr>
          <a:xfrm>
            <a:off x="-1" y="714677"/>
            <a:ext cx="12192000" cy="312428"/>
          </a:xfrm>
          <a:prstGeom prst="rect">
            <a:avLst/>
          </a:prstGeom>
          <a:solidFill>
            <a:srgbClr val="E6EEF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buNone/>
            </a:pPr>
            <a:r>
              <a:rPr lang="en-GB" sz="1400" dirty="0">
                <a:latin typeface="Century Gothic"/>
              </a:rPr>
              <a:t>The least accepting are those who are finding it difficult to manage financially (‘struggling’ households).</a:t>
            </a:r>
          </a:p>
        </p:txBody>
      </p:sp>
      <p:sp>
        <p:nvSpPr>
          <p:cNvPr id="4" name="TextBox 3">
            <a:extLst>
              <a:ext uri="{FF2B5EF4-FFF2-40B4-BE49-F238E27FC236}">
                <a16:creationId xmlns:a16="http://schemas.microsoft.com/office/drawing/2014/main" id="{F9C733EE-A1B9-2433-8CF8-FF2B47CD02FC}"/>
              </a:ext>
            </a:extLst>
          </p:cNvPr>
          <p:cNvSpPr txBox="1"/>
          <p:nvPr/>
        </p:nvSpPr>
        <p:spPr>
          <a:xfrm>
            <a:off x="1867988" y="6311523"/>
            <a:ext cx="8887097" cy="553998"/>
          </a:xfrm>
          <a:prstGeom prst="rect">
            <a:avLst/>
          </a:prstGeom>
          <a:noFill/>
          <a:ln>
            <a:noFill/>
          </a:ln>
        </p:spPr>
        <p:txBody>
          <a:bodyPr wrap="square" rtlCol="0">
            <a:spAutoFit/>
          </a:bodyPr>
          <a:lstStyle/>
          <a:p>
            <a:r>
              <a:rPr lang="en-GB" sz="1000" b="1" dirty="0">
                <a:latin typeface="Century Gothic" panose="020B0502020202020204" pitchFamily="34" charset="0"/>
              </a:rPr>
              <a:t>Q10a.</a:t>
            </a:r>
            <a:r>
              <a:rPr lang="en-GB" sz="1000" dirty="0">
                <a:latin typeface="Century Gothic" panose="020B0502020202020204" pitchFamily="34" charset="0"/>
              </a:rPr>
              <a:t> Based on everything you have seen and read about Portsmouth Water’s proposed business plan for water supply services, how acceptable or unacceptable is it to you? </a:t>
            </a:r>
            <a:r>
              <a:rPr lang="en-GB" sz="1000" b="1" dirty="0">
                <a:latin typeface="Century Gothic" panose="020B0502020202020204" pitchFamily="34" charset="0"/>
              </a:rPr>
              <a:t>Base:</a:t>
            </a:r>
            <a:r>
              <a:rPr lang="en-GB" sz="1000" dirty="0">
                <a:latin typeface="Century Gothic" panose="020B0502020202020204" pitchFamily="34" charset="0"/>
              </a:rPr>
              <a:t> Total household bill payers (</a:t>
            </a:r>
            <a:r>
              <a:rPr lang="en-GB" sz="1000" b="1" dirty="0">
                <a:latin typeface="Century Gothic" panose="020B0502020202020204" pitchFamily="34" charset="0"/>
              </a:rPr>
              <a:t>582</a:t>
            </a:r>
            <a:r>
              <a:rPr lang="en-GB" sz="1000" dirty="0">
                <a:latin typeface="Century Gothic" panose="020B0502020202020204" pitchFamily="34" charset="0"/>
              </a:rPr>
              <a:t>); </a:t>
            </a:r>
            <a:r>
              <a:rPr lang="en-GB" sz="1000" b="1" dirty="0">
                <a:latin typeface="Century Gothic" panose="020B0502020202020204" pitchFamily="34" charset="0"/>
              </a:rPr>
              <a:t>WEIGHTED % FIGURES ARE DISPLAYED and UNWEIGHTED BASE SIZES</a:t>
            </a:r>
          </a:p>
        </p:txBody>
      </p:sp>
      <p:sp>
        <p:nvSpPr>
          <p:cNvPr id="3" name="Slide Number Placeholder 3">
            <a:extLst>
              <a:ext uri="{FF2B5EF4-FFF2-40B4-BE49-F238E27FC236}">
                <a16:creationId xmlns:a16="http://schemas.microsoft.com/office/drawing/2014/main" id="{BD04A909-DE7B-639E-929C-B99194032A22}"/>
              </a:ext>
            </a:extLst>
          </p:cNvPr>
          <p:cNvSpPr txBox="1">
            <a:spLocks/>
          </p:cNvSpPr>
          <p:nvPr/>
        </p:nvSpPr>
        <p:spPr>
          <a:xfrm>
            <a:off x="11312066" y="49651"/>
            <a:ext cx="794631" cy="411435"/>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A17C9725-CDDF-4E1F-A5C1-71F9C95A39C6}" type="slidenum">
              <a:rPr lang="en-GB" sz="1200" smtClean="0">
                <a:solidFill>
                  <a:prstClr val="white"/>
                </a:solidFill>
              </a:rPr>
              <a:pPr algn="r">
                <a:lnSpc>
                  <a:spcPct val="100000"/>
                </a:lnSpc>
                <a:spcBef>
                  <a:spcPts val="0"/>
                </a:spcBef>
                <a:buFontTx/>
                <a:buNone/>
                <a:defRPr/>
              </a:pPr>
              <a:t>35</a:t>
            </a:fld>
            <a:endParaRPr lang="en-GB" sz="1200" dirty="0">
              <a:solidFill>
                <a:prstClr val="white"/>
              </a:solidFill>
            </a:endParaRPr>
          </a:p>
        </p:txBody>
      </p:sp>
      <p:pic>
        <p:nvPicPr>
          <p:cNvPr id="2" name="Picture 1" descr="Our Company | Portsmouth Water">
            <a:extLst>
              <a:ext uri="{FF2B5EF4-FFF2-40B4-BE49-F238E27FC236}">
                <a16:creationId xmlns:a16="http://schemas.microsoft.com/office/drawing/2014/main" id="{7666B28E-98A2-048E-D9B6-7ACD890DBC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28" y="6404340"/>
            <a:ext cx="725806" cy="4050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AF59120-2F39-A679-BB52-F50668E8C3B2}"/>
              </a:ext>
            </a:extLst>
          </p:cNvPr>
          <p:cNvSpPr/>
          <p:nvPr/>
        </p:nvSpPr>
        <p:spPr>
          <a:xfrm>
            <a:off x="6245685" y="1518413"/>
            <a:ext cx="5731193" cy="4771760"/>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88F144BA-24FF-9E66-167C-D6E0BDBA1CC2}"/>
              </a:ext>
            </a:extLst>
          </p:cNvPr>
          <p:cNvGraphicFramePr/>
          <p:nvPr>
            <p:extLst>
              <p:ext uri="{D42A27DB-BD31-4B8C-83A1-F6EECF244321}">
                <p14:modId xmlns:p14="http://schemas.microsoft.com/office/powerpoint/2010/main" val="1166650635"/>
              </p:ext>
            </p:extLst>
          </p:nvPr>
        </p:nvGraphicFramePr>
        <p:xfrm>
          <a:off x="7399691" y="2034008"/>
          <a:ext cx="4727627" cy="4272450"/>
        </p:xfrm>
        <a:graphic>
          <a:graphicData uri="http://schemas.openxmlformats.org/drawingml/2006/chart">
            <c:chart xmlns:c="http://schemas.openxmlformats.org/drawingml/2006/chart" xmlns:r="http://schemas.openxmlformats.org/officeDocument/2006/relationships" r:id="rId6"/>
          </a:graphicData>
        </a:graphic>
      </p:graphicFrame>
      <p:sp>
        <p:nvSpPr>
          <p:cNvPr id="10" name="Rectangle 9">
            <a:extLst>
              <a:ext uri="{FF2B5EF4-FFF2-40B4-BE49-F238E27FC236}">
                <a16:creationId xmlns:a16="http://schemas.microsoft.com/office/drawing/2014/main" id="{F1637846-CD6F-1E84-3F27-E544A6051286}"/>
              </a:ext>
            </a:extLst>
          </p:cNvPr>
          <p:cNvSpPr/>
          <p:nvPr/>
        </p:nvSpPr>
        <p:spPr>
          <a:xfrm>
            <a:off x="6325047" y="5151577"/>
            <a:ext cx="1070618" cy="64020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Income</a:t>
            </a:r>
          </a:p>
        </p:txBody>
      </p:sp>
      <p:sp>
        <p:nvSpPr>
          <p:cNvPr id="11" name="Rectangle 10">
            <a:extLst>
              <a:ext uri="{FF2B5EF4-FFF2-40B4-BE49-F238E27FC236}">
                <a16:creationId xmlns:a16="http://schemas.microsoft.com/office/drawing/2014/main" id="{37A5C0B3-9BE1-9A66-A2D0-58D3AF7BA385}"/>
              </a:ext>
            </a:extLst>
          </p:cNvPr>
          <p:cNvSpPr/>
          <p:nvPr/>
        </p:nvSpPr>
        <p:spPr>
          <a:xfrm>
            <a:off x="6316548" y="2393715"/>
            <a:ext cx="1070618" cy="638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Vulnerability</a:t>
            </a:r>
          </a:p>
        </p:txBody>
      </p:sp>
      <p:sp>
        <p:nvSpPr>
          <p:cNvPr id="12" name="Rectangle 11">
            <a:extLst>
              <a:ext uri="{FF2B5EF4-FFF2-40B4-BE49-F238E27FC236}">
                <a16:creationId xmlns:a16="http://schemas.microsoft.com/office/drawing/2014/main" id="{90E5658E-A6F1-B322-3F56-D6B24FCDAFEF}"/>
              </a:ext>
            </a:extLst>
          </p:cNvPr>
          <p:cNvSpPr/>
          <p:nvPr/>
        </p:nvSpPr>
        <p:spPr>
          <a:xfrm>
            <a:off x="6325047" y="4705289"/>
            <a:ext cx="1070618" cy="35481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Social Grade</a:t>
            </a:r>
          </a:p>
        </p:txBody>
      </p:sp>
      <p:sp>
        <p:nvSpPr>
          <p:cNvPr id="13" name="Rectangle 12">
            <a:extLst>
              <a:ext uri="{FF2B5EF4-FFF2-40B4-BE49-F238E27FC236}">
                <a16:creationId xmlns:a16="http://schemas.microsoft.com/office/drawing/2014/main" id="{4BA37570-1067-5483-230C-E576468C6C41}"/>
              </a:ext>
            </a:extLst>
          </p:cNvPr>
          <p:cNvSpPr/>
          <p:nvPr/>
        </p:nvSpPr>
        <p:spPr>
          <a:xfrm>
            <a:off x="6316547" y="3113817"/>
            <a:ext cx="1070619" cy="48414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Financially managing</a:t>
            </a:r>
          </a:p>
        </p:txBody>
      </p:sp>
      <p:sp>
        <p:nvSpPr>
          <p:cNvPr id="14" name="Rectangle 13">
            <a:extLst>
              <a:ext uri="{FF2B5EF4-FFF2-40B4-BE49-F238E27FC236}">
                <a16:creationId xmlns:a16="http://schemas.microsoft.com/office/drawing/2014/main" id="{C92A7125-52D4-576F-1C3A-02A2E023736E}"/>
              </a:ext>
            </a:extLst>
          </p:cNvPr>
          <p:cNvSpPr/>
          <p:nvPr/>
        </p:nvSpPr>
        <p:spPr>
          <a:xfrm>
            <a:off x="6316547" y="5883428"/>
            <a:ext cx="1070619" cy="34273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Water meter</a:t>
            </a:r>
          </a:p>
        </p:txBody>
      </p:sp>
      <p:sp>
        <p:nvSpPr>
          <p:cNvPr id="15" name="Rectangle 14">
            <a:extLst>
              <a:ext uri="{FF2B5EF4-FFF2-40B4-BE49-F238E27FC236}">
                <a16:creationId xmlns:a16="http://schemas.microsoft.com/office/drawing/2014/main" id="{DA89B1FB-3D66-1D87-F25C-D2DA3771C823}"/>
              </a:ext>
            </a:extLst>
          </p:cNvPr>
          <p:cNvSpPr/>
          <p:nvPr/>
        </p:nvSpPr>
        <p:spPr>
          <a:xfrm>
            <a:off x="6327667" y="4257037"/>
            <a:ext cx="1070619" cy="35602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Gender</a:t>
            </a:r>
          </a:p>
        </p:txBody>
      </p:sp>
      <p:sp>
        <p:nvSpPr>
          <p:cNvPr id="16" name="Rectangle 15">
            <a:extLst>
              <a:ext uri="{FF2B5EF4-FFF2-40B4-BE49-F238E27FC236}">
                <a16:creationId xmlns:a16="http://schemas.microsoft.com/office/drawing/2014/main" id="{FCB752F6-F389-389A-1D08-35B0085B424A}"/>
              </a:ext>
            </a:extLst>
          </p:cNvPr>
          <p:cNvSpPr/>
          <p:nvPr/>
        </p:nvSpPr>
        <p:spPr>
          <a:xfrm>
            <a:off x="6283717" y="1559904"/>
            <a:ext cx="5646727" cy="474103"/>
          </a:xfrm>
          <a:prstGeom prst="rect">
            <a:avLst/>
          </a:prstGeom>
          <a:solidFill>
            <a:srgbClr val="9F122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Plan Unacceptability – </a:t>
            </a: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Household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subgroup differences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each group who think it </a:t>
            </a:r>
            <a:r>
              <a:rPr lang="en-GB" sz="1200" dirty="0">
                <a:solidFill>
                  <a:prstClr val="white"/>
                </a:solidFill>
                <a:latin typeface="Century Gothic" panose="020B0502020202020204" pitchFamily="34" charset="0"/>
              </a:rPr>
              <a:t>is completely unacceptable or unacceptable</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7" name="Straight Connector 16">
            <a:extLst>
              <a:ext uri="{FF2B5EF4-FFF2-40B4-BE49-F238E27FC236}">
                <a16:creationId xmlns:a16="http://schemas.microsoft.com/office/drawing/2014/main" id="{BADBFB54-3BF9-FA05-7521-D39F8A45475D}"/>
              </a:ext>
            </a:extLst>
          </p:cNvPr>
          <p:cNvCxnSpPr>
            <a:cxnSpLocks/>
          </p:cNvCxnSpPr>
          <p:nvPr/>
        </p:nvCxnSpPr>
        <p:spPr>
          <a:xfrm>
            <a:off x="9743343" y="2185268"/>
            <a:ext cx="0" cy="4075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8D7B871-EA7F-994C-A049-2E0117983B31}"/>
              </a:ext>
            </a:extLst>
          </p:cNvPr>
          <p:cNvSpPr/>
          <p:nvPr/>
        </p:nvSpPr>
        <p:spPr>
          <a:xfrm>
            <a:off x="6325047" y="2108879"/>
            <a:ext cx="1070618" cy="19954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Total HH</a:t>
            </a:r>
          </a:p>
        </p:txBody>
      </p:sp>
      <p:sp>
        <p:nvSpPr>
          <p:cNvPr id="20" name="Rectangle 19">
            <a:extLst>
              <a:ext uri="{FF2B5EF4-FFF2-40B4-BE49-F238E27FC236}">
                <a16:creationId xmlns:a16="http://schemas.microsoft.com/office/drawing/2014/main" id="{6FFFF82A-6B70-FD88-4A4C-6AF82A36C191}"/>
              </a:ext>
            </a:extLst>
          </p:cNvPr>
          <p:cNvSpPr/>
          <p:nvPr/>
        </p:nvSpPr>
        <p:spPr>
          <a:xfrm>
            <a:off x="6315001" y="3688680"/>
            <a:ext cx="1056897" cy="47341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lumMod val="85000"/>
                    <a:lumOff val="15000"/>
                  </a:srgbClr>
                </a:solidFill>
                <a:effectLst/>
                <a:uLnTx/>
                <a:uFillTx/>
                <a:latin typeface="Century Gothic" panose="020B0502020202020204" pitchFamily="34" charset="0"/>
                <a:ea typeface="+mn-ea"/>
                <a:cs typeface="+mn-cs"/>
              </a:rPr>
              <a:t>Age</a:t>
            </a:r>
          </a:p>
        </p:txBody>
      </p:sp>
      <p:pic>
        <p:nvPicPr>
          <p:cNvPr id="21" name="Picture 20" descr="Our Company | Portsmouth Water">
            <a:extLst>
              <a:ext uri="{FF2B5EF4-FFF2-40B4-BE49-F238E27FC236}">
                <a16:creationId xmlns:a16="http://schemas.microsoft.com/office/drawing/2014/main" id="{0FBFD067-20E5-A73C-723E-47BD3C23A9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9309" y="1037802"/>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Badge Tick outline">
            <a:extLst>
              <a:ext uri="{FF2B5EF4-FFF2-40B4-BE49-F238E27FC236}">
                <a16:creationId xmlns:a16="http://schemas.microsoft.com/office/drawing/2014/main" id="{2F777BE9-CEF7-B6C3-AD03-D9412ED0A5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85" y="988148"/>
            <a:ext cx="520928" cy="520928"/>
          </a:xfrm>
          <a:prstGeom prst="rect">
            <a:avLst/>
          </a:prstGeom>
        </p:spPr>
      </p:pic>
    </p:spTree>
    <p:extLst>
      <p:ext uri="{BB962C8B-B14F-4D97-AF65-F5344CB8AC3E}">
        <p14:creationId xmlns:p14="http://schemas.microsoft.com/office/powerpoint/2010/main" val="2917687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chairs on a beach&#10;&#10;Description automatically generated">
            <a:extLst>
              <a:ext uri="{FF2B5EF4-FFF2-40B4-BE49-F238E27FC236}">
                <a16:creationId xmlns:a16="http://schemas.microsoft.com/office/drawing/2014/main" id="{A0355205-46BD-D6F4-9134-1F655ADA8B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25" b="12686"/>
          <a:stretch/>
        </p:blipFill>
        <p:spPr>
          <a:xfrm>
            <a:off x="0" y="1"/>
            <a:ext cx="12192000" cy="6858000"/>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rgbClr val="84ACB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Summary</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1">
            <a:extLst>
              <a:ext uri="{FF2B5EF4-FFF2-40B4-BE49-F238E27FC236}">
                <a16:creationId xmlns:a16="http://schemas.microsoft.com/office/drawing/2014/main" id="{B7CC2A7C-C8AE-8C18-93A6-18C8B1CF0EB6}"/>
              </a:ext>
            </a:extLst>
          </p:cNvPr>
          <p:cNvSpPr>
            <a:spLocks noChangeArrowheads="1"/>
          </p:cNvSpPr>
          <p:nvPr/>
        </p:nvSpPr>
        <p:spPr bwMode="auto">
          <a:xfrm>
            <a:off x="155448" y="6496368"/>
            <a:ext cx="2345514" cy="246221"/>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Century Gothic" panose="020B0502020202020204" pitchFamily="34" charset="0"/>
              </a:rPr>
              <a:t>Photo by </a:t>
            </a:r>
            <a:r>
              <a:rPr kumimoji="0" lang="en-US" altLang="en-US" sz="1000" b="0" i="0" u="none" strike="noStrike" cap="none" normalizeH="0" baseline="0" dirty="0">
                <a:ln>
                  <a:noFill/>
                </a:ln>
                <a:solidFill>
                  <a:schemeClr val="bg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Nick Fewings</a:t>
            </a:r>
            <a:r>
              <a:rPr kumimoji="0" lang="en-US" altLang="en-US" sz="1000" b="0" i="0" u="none" strike="noStrike" cap="none" normalizeH="0" baseline="0" dirty="0">
                <a:ln>
                  <a:noFill/>
                </a:ln>
                <a:solidFill>
                  <a:schemeClr val="bg1"/>
                </a:solidFill>
                <a:effectLst/>
                <a:latin typeface="Century Gothic" panose="020B0502020202020204" pitchFamily="34" charset="0"/>
              </a:rPr>
              <a:t> on </a:t>
            </a:r>
            <a:r>
              <a:rPr kumimoji="0" lang="en-US" altLang="en-US" sz="1000" b="0" i="0" u="none" strike="noStrike" cap="none" normalizeH="0" baseline="0" dirty="0">
                <a:ln>
                  <a:noFill/>
                </a:ln>
                <a:solidFill>
                  <a:schemeClr val="bg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Unsplash</a:t>
            </a:r>
            <a:endParaRPr kumimoji="0" lang="en-US" altLang="en-US" sz="900" b="0" i="0" u="none" strike="noStrike" cap="none" normalizeH="0" baseline="0" dirty="0">
              <a:ln>
                <a:noFill/>
              </a:ln>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1983059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chairs on a beach&#10;&#10;Description automatically generated">
            <a:extLst>
              <a:ext uri="{FF2B5EF4-FFF2-40B4-BE49-F238E27FC236}">
                <a16:creationId xmlns:a16="http://schemas.microsoft.com/office/drawing/2014/main" id="{C2678373-CFEF-8620-23CA-A0A464C1C0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25" b="12686"/>
          <a:stretch/>
        </p:blipFill>
        <p:spPr>
          <a:xfrm>
            <a:off x="0" y="1"/>
            <a:ext cx="12192000" cy="6858000"/>
          </a:xfrm>
          <a:prstGeom prst="rect">
            <a:avLst/>
          </a:prstGeom>
        </p:spPr>
      </p:pic>
      <p:sp>
        <p:nvSpPr>
          <p:cNvPr id="19" name="Title 1">
            <a:extLst>
              <a:ext uri="{FF2B5EF4-FFF2-40B4-BE49-F238E27FC236}">
                <a16:creationId xmlns:a16="http://schemas.microsoft.com/office/drawing/2014/main" id="{B513F2D0-3DBB-405D-BBF1-01DF96C303A3}"/>
              </a:ext>
            </a:extLst>
          </p:cNvPr>
          <p:cNvSpPr txBox="1">
            <a:spLocks/>
          </p:cNvSpPr>
          <p:nvPr/>
        </p:nvSpPr>
        <p:spPr>
          <a:xfrm>
            <a:off x="0" y="-1"/>
            <a:ext cx="12192000" cy="504000"/>
          </a:xfrm>
          <a:prstGeom prst="rect">
            <a:avLst/>
          </a:prstGeom>
          <a:solidFill>
            <a:srgbClr val="84ACB6"/>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en-GB" sz="2000" dirty="0">
                <a:solidFill>
                  <a:prstClr val="white"/>
                </a:solidFill>
                <a:latin typeface="Century Gothic" panose="020B0502020202020204" pitchFamily="34" charset="0"/>
                <a:ea typeface="+mn-ea"/>
                <a:cs typeface="Arial" panose="020B0604020202020204" pitchFamily="34" charset="0"/>
              </a:rPr>
              <a:t>Summary </a:t>
            </a:r>
            <a:r>
              <a:rPr lang="en-GB" altLang="en-US"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ea typeface="+mn-ea"/>
                <a:cs typeface="Arial" panose="020B0604020202020204" pitchFamily="34" charset="0"/>
              </a:rPr>
              <a:t>Vital statistics</a:t>
            </a:r>
            <a:endParaRPr lang="en-US" sz="2000" dirty="0">
              <a:solidFill>
                <a:prstClr val="white"/>
              </a:solidFill>
              <a:latin typeface="Century Gothic" panose="020B0502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CD25E12A-CF0A-4B75-85D8-3708DCE0D88F}"/>
              </a:ext>
            </a:extLst>
          </p:cNvPr>
          <p:cNvSpPr/>
          <p:nvPr/>
        </p:nvSpPr>
        <p:spPr>
          <a:xfrm>
            <a:off x="1559497" y="993778"/>
            <a:ext cx="9558008" cy="1656183"/>
          </a:xfrm>
          <a:prstGeom prst="roundRect">
            <a:avLst>
              <a:gd name="adj" fmla="val 6265"/>
            </a:avLst>
          </a:prstGeom>
          <a:solidFill>
            <a:schemeClr val="bg1">
              <a:alpha val="70000"/>
            </a:schemeClr>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GB" dirty="0">
              <a:solidFill>
                <a:schemeClr val="bg1"/>
              </a:solidFill>
            </a:endParaRPr>
          </a:p>
        </p:txBody>
      </p:sp>
      <p:sp>
        <p:nvSpPr>
          <p:cNvPr id="7" name="Rectangle: Rounded Corners 6">
            <a:extLst>
              <a:ext uri="{FF2B5EF4-FFF2-40B4-BE49-F238E27FC236}">
                <a16:creationId xmlns:a16="http://schemas.microsoft.com/office/drawing/2014/main" id="{5DBA0EDA-ADAB-403F-B255-DDBBC1478B64}"/>
              </a:ext>
            </a:extLst>
          </p:cNvPr>
          <p:cNvSpPr/>
          <p:nvPr/>
        </p:nvSpPr>
        <p:spPr>
          <a:xfrm>
            <a:off x="1559497" y="2852735"/>
            <a:ext cx="9558008" cy="1656183"/>
          </a:xfrm>
          <a:prstGeom prst="roundRect">
            <a:avLst>
              <a:gd name="adj" fmla="val 6265"/>
            </a:avLst>
          </a:prstGeom>
          <a:solidFill>
            <a:schemeClr val="bg1">
              <a:alpha val="7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GB" dirty="0">
              <a:solidFill>
                <a:schemeClr val="bg1"/>
              </a:solidFill>
            </a:endParaRPr>
          </a:p>
        </p:txBody>
      </p:sp>
      <p:sp>
        <p:nvSpPr>
          <p:cNvPr id="8" name="Rectangle: Rounded Corners 7">
            <a:extLst>
              <a:ext uri="{FF2B5EF4-FFF2-40B4-BE49-F238E27FC236}">
                <a16:creationId xmlns:a16="http://schemas.microsoft.com/office/drawing/2014/main" id="{93873238-9C6D-4604-BC77-F517453F52AB}"/>
              </a:ext>
            </a:extLst>
          </p:cNvPr>
          <p:cNvSpPr/>
          <p:nvPr/>
        </p:nvSpPr>
        <p:spPr>
          <a:xfrm>
            <a:off x="1559497" y="4725146"/>
            <a:ext cx="9558008" cy="1656183"/>
          </a:xfrm>
          <a:prstGeom prst="roundRect">
            <a:avLst>
              <a:gd name="adj" fmla="val 6265"/>
            </a:avLst>
          </a:prstGeom>
          <a:solidFill>
            <a:schemeClr val="bg1">
              <a:alpha val="70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GB" dirty="0">
              <a:solidFill>
                <a:schemeClr val="bg1"/>
              </a:solidFill>
            </a:endParaRPr>
          </a:p>
        </p:txBody>
      </p:sp>
      <p:graphicFrame>
        <p:nvGraphicFramePr>
          <p:cNvPr id="9" name="Chart 8">
            <a:extLst>
              <a:ext uri="{FF2B5EF4-FFF2-40B4-BE49-F238E27FC236}">
                <a16:creationId xmlns:a16="http://schemas.microsoft.com/office/drawing/2014/main" id="{2D4A3406-1FBC-4CFD-8097-984368612F32}"/>
              </a:ext>
            </a:extLst>
          </p:cNvPr>
          <p:cNvGraphicFramePr/>
          <p:nvPr/>
        </p:nvGraphicFramePr>
        <p:xfrm>
          <a:off x="1559497" y="993777"/>
          <a:ext cx="10297144" cy="2263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7E0BD9F7-D5A0-4FC6-B4EC-F4968F768CDC}"/>
              </a:ext>
            </a:extLst>
          </p:cNvPr>
          <p:cNvGraphicFramePr/>
          <p:nvPr/>
        </p:nvGraphicFramePr>
        <p:xfrm>
          <a:off x="1559497" y="2839685"/>
          <a:ext cx="10297144" cy="22638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A1BCF8AA-8C16-4772-B2DA-7F8E3FAA053D}"/>
              </a:ext>
            </a:extLst>
          </p:cNvPr>
          <p:cNvGraphicFramePr/>
          <p:nvPr/>
        </p:nvGraphicFramePr>
        <p:xfrm>
          <a:off x="1559497" y="4725145"/>
          <a:ext cx="10297144" cy="2263801"/>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BBF12C93-23C0-4D0B-8A30-3EF993088CF3}"/>
              </a:ext>
            </a:extLst>
          </p:cNvPr>
          <p:cNvSpPr txBox="1"/>
          <p:nvPr/>
        </p:nvSpPr>
        <p:spPr>
          <a:xfrm rot="16200000">
            <a:off x="31919" y="1556145"/>
            <a:ext cx="1696298" cy="646331"/>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Easy to afford bill now</a:t>
            </a:r>
          </a:p>
        </p:txBody>
      </p:sp>
      <p:sp>
        <p:nvSpPr>
          <p:cNvPr id="11" name="TextBox 10">
            <a:extLst>
              <a:ext uri="{FF2B5EF4-FFF2-40B4-BE49-F238E27FC236}">
                <a16:creationId xmlns:a16="http://schemas.microsoft.com/office/drawing/2014/main" id="{295D6E7C-21E9-4E2B-A759-36439383F3F3}"/>
              </a:ext>
            </a:extLst>
          </p:cNvPr>
          <p:cNvSpPr txBox="1"/>
          <p:nvPr/>
        </p:nvSpPr>
        <p:spPr>
          <a:xfrm rot="16200000">
            <a:off x="21568" y="3224819"/>
            <a:ext cx="1716997" cy="923330"/>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Would be easy to afford future bill</a:t>
            </a:r>
          </a:p>
        </p:txBody>
      </p:sp>
      <p:sp>
        <p:nvSpPr>
          <p:cNvPr id="13" name="TextBox 12">
            <a:extLst>
              <a:ext uri="{FF2B5EF4-FFF2-40B4-BE49-F238E27FC236}">
                <a16:creationId xmlns:a16="http://schemas.microsoft.com/office/drawing/2014/main" id="{1875AD98-9944-48DC-9454-F955D9C96C71}"/>
              </a:ext>
            </a:extLst>
          </p:cNvPr>
          <p:cNvSpPr txBox="1"/>
          <p:nvPr/>
        </p:nvSpPr>
        <p:spPr>
          <a:xfrm rot="16200000">
            <a:off x="-63775" y="5263640"/>
            <a:ext cx="1887685" cy="646331"/>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Plan Acceptability</a:t>
            </a:r>
          </a:p>
        </p:txBody>
      </p:sp>
      <p:sp>
        <p:nvSpPr>
          <p:cNvPr id="16" name="Slide Number Placeholder 3">
            <a:extLst>
              <a:ext uri="{FF2B5EF4-FFF2-40B4-BE49-F238E27FC236}">
                <a16:creationId xmlns:a16="http://schemas.microsoft.com/office/drawing/2014/main" id="{EA7B3B4B-AEA6-43CD-9B37-B033C19E601E}"/>
              </a:ext>
            </a:extLst>
          </p:cNvPr>
          <p:cNvSpPr>
            <a:spLocks noGrp="1"/>
          </p:cNvSpPr>
          <p:nvPr>
            <p:ph type="sldNum" sz="quarter" idx="12"/>
          </p:nvPr>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28CB5-C03A-46BC-AD31-F64E7C5E2242}" type="slidenum">
              <a:rPr lang="en-GB" smtClean="0"/>
              <a:pPr/>
              <a:t>37</a:t>
            </a:fld>
            <a:endParaRPr lang="en-GB" b="1" dirty="0">
              <a:solidFill>
                <a:schemeClr val="bg1"/>
              </a:solidFill>
              <a:latin typeface="Century Gothic" panose="020B0502020202020204" pitchFamily="34" charset="0"/>
            </a:endParaRPr>
          </a:p>
        </p:txBody>
      </p:sp>
      <p:pic>
        <p:nvPicPr>
          <p:cNvPr id="2" name="Picture 28" descr="receipt Icon 3570389">
            <a:extLst>
              <a:ext uri="{FF2B5EF4-FFF2-40B4-BE49-F238E27FC236}">
                <a16:creationId xmlns:a16="http://schemas.microsoft.com/office/drawing/2014/main" id="{68336CC9-45BD-D1D0-30A4-6FF107D74B3D}"/>
              </a:ext>
            </a:extLst>
          </p:cNvPr>
          <p:cNvPicPr>
            <a:picLocks noChangeAspect="1" noChangeArrowheads="1"/>
          </p:cNvPicPr>
          <p:nvPr/>
        </p:nvPicPr>
        <p:blipFill>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884829" y="1545494"/>
            <a:ext cx="581190" cy="5811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8" descr="receipt Icon 3570389">
            <a:extLst>
              <a:ext uri="{FF2B5EF4-FFF2-40B4-BE49-F238E27FC236}">
                <a16:creationId xmlns:a16="http://schemas.microsoft.com/office/drawing/2014/main" id="{D3FB0183-5B13-54D7-7756-D04BB179ED5F}"/>
              </a:ext>
            </a:extLst>
          </p:cNvPr>
          <p:cNvPicPr>
            <a:picLocks noChangeAspect="1" noChangeArrowheads="1"/>
          </p:cNvPicPr>
          <p:nvPr/>
        </p:nvPicPr>
        <p:blipFill>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998416" y="3533399"/>
            <a:ext cx="437289" cy="43728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Striped Right 4">
            <a:extLst>
              <a:ext uri="{FF2B5EF4-FFF2-40B4-BE49-F238E27FC236}">
                <a16:creationId xmlns:a16="http://schemas.microsoft.com/office/drawing/2014/main" id="{783544B8-7513-5020-97B1-42D2604250C5}"/>
              </a:ext>
            </a:extLst>
          </p:cNvPr>
          <p:cNvSpPr/>
          <p:nvPr/>
        </p:nvSpPr>
        <p:spPr>
          <a:xfrm>
            <a:off x="1760133" y="3697793"/>
            <a:ext cx="393405" cy="306693"/>
          </a:xfrm>
          <a:prstGeom prst="stripedRightArrow">
            <a:avLst>
              <a:gd name="adj1" fmla="val 55343"/>
              <a:gd name="adj2" fmla="val 582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Badge Tick outline">
            <a:extLst>
              <a:ext uri="{FF2B5EF4-FFF2-40B4-BE49-F238E27FC236}">
                <a16:creationId xmlns:a16="http://schemas.microsoft.com/office/drawing/2014/main" id="{3B78238D-8322-2577-0FF3-980466C8BD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51572" y="5379307"/>
            <a:ext cx="520928" cy="520928"/>
          </a:xfrm>
          <a:prstGeom prst="rect">
            <a:avLst/>
          </a:prstGeom>
        </p:spPr>
      </p:pic>
      <p:pic>
        <p:nvPicPr>
          <p:cNvPr id="17" name="Picture 2" descr="Our Company | Portsmouth Water">
            <a:extLst>
              <a:ext uri="{FF2B5EF4-FFF2-40B4-BE49-F238E27FC236}">
                <a16:creationId xmlns:a16="http://schemas.microsoft.com/office/drawing/2014/main" id="{A2F41523-8B88-9524-526C-501227F1212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6454" y="1111325"/>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luewave is Southern Water's innovation, research and development lab. Our  mission is to create value for our customers, communities and company by  exploring and introducing new ideas, technologies and ways of working.">
            <a:extLst>
              <a:ext uri="{FF2B5EF4-FFF2-40B4-BE49-F238E27FC236}">
                <a16:creationId xmlns:a16="http://schemas.microsoft.com/office/drawing/2014/main" id="{D07F088F-E81A-202C-F6DB-0D60553D55A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2076"/>
          <a:stretch/>
        </p:blipFill>
        <p:spPr bwMode="auto">
          <a:xfrm>
            <a:off x="2359338" y="954279"/>
            <a:ext cx="943142" cy="6739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Our Company | Portsmouth Water">
            <a:extLst>
              <a:ext uri="{FF2B5EF4-FFF2-40B4-BE49-F238E27FC236}">
                <a16:creationId xmlns:a16="http://schemas.microsoft.com/office/drawing/2014/main" id="{DE9236B6-78BE-25AD-93E6-2483E88C76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51572" y="2990463"/>
            <a:ext cx="725806" cy="4050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Our Company | Portsmouth Water">
            <a:extLst>
              <a:ext uri="{FF2B5EF4-FFF2-40B4-BE49-F238E27FC236}">
                <a16:creationId xmlns:a16="http://schemas.microsoft.com/office/drawing/2014/main" id="{996A1D97-98AE-766B-1A54-14398D6EE0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40213" y="4936796"/>
            <a:ext cx="725806" cy="4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003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C1AB13-15E5-CB74-3663-23FB41A3EAC0}"/>
              </a:ext>
            </a:extLst>
          </p:cNvPr>
          <p:cNvSpPr>
            <a:spLocks noGrp="1"/>
          </p:cNvSpPr>
          <p:nvPr>
            <p:ph type="body" sz="quarter" idx="13"/>
          </p:nvPr>
        </p:nvSpPr>
        <p:spPr>
          <a:solidFill>
            <a:srgbClr val="84ACB6"/>
          </a:solidFill>
        </p:spPr>
        <p:txBody>
          <a:bodyPr/>
          <a:lstStyle/>
          <a:p>
            <a:r>
              <a:rPr lang="en-GB" dirty="0"/>
              <a:t>Executive Summary</a:t>
            </a:r>
          </a:p>
        </p:txBody>
      </p:sp>
      <p:sp>
        <p:nvSpPr>
          <p:cNvPr id="3" name="Text Placeholder 2">
            <a:extLst>
              <a:ext uri="{FF2B5EF4-FFF2-40B4-BE49-F238E27FC236}">
                <a16:creationId xmlns:a16="http://schemas.microsoft.com/office/drawing/2014/main" id="{6C352684-140D-7DEB-1BC6-58DFBC4E8F0D}"/>
              </a:ext>
            </a:extLst>
          </p:cNvPr>
          <p:cNvSpPr>
            <a:spLocks noGrp="1"/>
          </p:cNvSpPr>
          <p:nvPr>
            <p:ph type="body" sz="quarter" idx="14"/>
          </p:nvPr>
        </p:nvSpPr>
        <p:spPr>
          <a:xfrm>
            <a:off x="1066800" y="781728"/>
            <a:ext cx="10682288" cy="636732"/>
          </a:xfrm>
        </p:spPr>
        <p:txBody>
          <a:bodyPr/>
          <a:lstStyle/>
          <a:p>
            <a:r>
              <a:rPr lang="en-GB" sz="1400" dirty="0"/>
              <a:t>The current financial situation is important context in interpreting the results of this research: Only a minority of customers feel that they are ‘comfortable’ financially, and the outlook is pessimistic.</a:t>
            </a:r>
          </a:p>
        </p:txBody>
      </p:sp>
      <p:sp>
        <p:nvSpPr>
          <p:cNvPr id="4" name="Text Placeholder 3">
            <a:extLst>
              <a:ext uri="{FF2B5EF4-FFF2-40B4-BE49-F238E27FC236}">
                <a16:creationId xmlns:a16="http://schemas.microsoft.com/office/drawing/2014/main" id="{7F89A139-0DAD-C2B6-3E56-9BB852E2369D}"/>
              </a:ext>
            </a:extLst>
          </p:cNvPr>
          <p:cNvSpPr>
            <a:spLocks noGrp="1"/>
          </p:cNvSpPr>
          <p:nvPr>
            <p:ph type="body" sz="quarter" idx="15"/>
          </p:nvPr>
        </p:nvSpPr>
        <p:spPr>
          <a:xfrm>
            <a:off x="1066800" y="1697443"/>
            <a:ext cx="10682288" cy="636732"/>
          </a:xfrm>
        </p:spPr>
        <p:txBody>
          <a:bodyPr/>
          <a:lstStyle/>
          <a:p>
            <a:r>
              <a:rPr lang="en-GB" sz="1400" dirty="0"/>
              <a:t>Despite the financial squeeze, only a minority (12%) find it difficult to afford their </a:t>
            </a:r>
            <a:r>
              <a:rPr lang="en-GB" sz="1400" i="1" dirty="0"/>
              <a:t>current </a:t>
            </a:r>
            <a:r>
              <a:rPr lang="en-GB" sz="1400" dirty="0"/>
              <a:t>water &amp; sewerage bills. However, when presented with proposed future bills (combining Portsmouth Water and Southern Water bills), the proportion who say they will find it difficult to afford increases to over 4 in 10. </a:t>
            </a:r>
            <a:endParaRPr lang="en-GB" sz="1400" i="1" dirty="0"/>
          </a:p>
        </p:txBody>
      </p:sp>
      <p:sp>
        <p:nvSpPr>
          <p:cNvPr id="5" name="Text Placeholder 4">
            <a:extLst>
              <a:ext uri="{FF2B5EF4-FFF2-40B4-BE49-F238E27FC236}">
                <a16:creationId xmlns:a16="http://schemas.microsoft.com/office/drawing/2014/main" id="{2750C51C-7D0F-C36D-4112-4E8EBC6ED71D}"/>
              </a:ext>
            </a:extLst>
          </p:cNvPr>
          <p:cNvSpPr>
            <a:spLocks noGrp="1"/>
          </p:cNvSpPr>
          <p:nvPr>
            <p:ph type="body" sz="quarter" idx="16"/>
          </p:nvPr>
        </p:nvSpPr>
        <p:spPr>
          <a:xfrm>
            <a:off x="1066800" y="2730538"/>
            <a:ext cx="10682288" cy="636732"/>
          </a:xfrm>
        </p:spPr>
        <p:txBody>
          <a:bodyPr/>
          <a:lstStyle/>
          <a:p>
            <a:r>
              <a:rPr lang="en-GB" sz="1400" dirty="0"/>
              <a:t>Considering only the proposed water supply bill for Portsmouth Water, the proportion who say it will be difficult to afford is lower – at 29% - while 28% say it would be easy to afford. Notably a high proportion (over 4 in 10) do not give an opinion either way.</a:t>
            </a:r>
          </a:p>
        </p:txBody>
      </p:sp>
      <p:sp>
        <p:nvSpPr>
          <p:cNvPr id="6" name="Text Placeholder 5">
            <a:extLst>
              <a:ext uri="{FF2B5EF4-FFF2-40B4-BE49-F238E27FC236}">
                <a16:creationId xmlns:a16="http://schemas.microsoft.com/office/drawing/2014/main" id="{0CCBFE1E-8714-08A6-190F-752D15D778C1}"/>
              </a:ext>
            </a:extLst>
          </p:cNvPr>
          <p:cNvSpPr>
            <a:spLocks noGrp="1"/>
          </p:cNvSpPr>
          <p:nvPr>
            <p:ph type="body" sz="quarter" idx="17"/>
          </p:nvPr>
        </p:nvSpPr>
        <p:spPr>
          <a:xfrm>
            <a:off x="1066800" y="3694615"/>
            <a:ext cx="10682288" cy="636732"/>
          </a:xfrm>
        </p:spPr>
        <p:txBody>
          <a:bodyPr/>
          <a:lstStyle/>
          <a:p>
            <a:r>
              <a:rPr lang="en-GB" sz="1400" dirty="0"/>
              <a:t>Acceptability of the proposed business plan specifically for Portsmouth Water stands at 76% overall</a:t>
            </a:r>
          </a:p>
          <a:p>
            <a:pPr marL="285750" indent="-285750">
              <a:buFont typeface="Arial" panose="020B0604020202020204" pitchFamily="34" charset="0"/>
              <a:buChar char="•"/>
            </a:pPr>
            <a:r>
              <a:rPr lang="en-GB" sz="1400" dirty="0"/>
              <a:t>75% of household customers find it acceptable, dropping to 66% of HH customers who are struggling financially</a:t>
            </a:r>
          </a:p>
          <a:p>
            <a:pPr marL="285750" indent="-285750">
              <a:spcBef>
                <a:spcPts val="0"/>
              </a:spcBef>
              <a:buFont typeface="Arial" panose="020B0604020202020204" pitchFamily="34" charset="0"/>
              <a:buChar char="•"/>
            </a:pPr>
            <a:r>
              <a:rPr lang="en-GB" sz="1400" dirty="0"/>
              <a:t>Acceptability is directionally slightly higher amongst NHH customers, at 80%.	 </a:t>
            </a:r>
          </a:p>
        </p:txBody>
      </p:sp>
      <p:sp>
        <p:nvSpPr>
          <p:cNvPr id="7" name="Text Placeholder 6">
            <a:extLst>
              <a:ext uri="{FF2B5EF4-FFF2-40B4-BE49-F238E27FC236}">
                <a16:creationId xmlns:a16="http://schemas.microsoft.com/office/drawing/2014/main" id="{C5F88EC4-62A2-8761-3C73-D91E0AE37301}"/>
              </a:ext>
            </a:extLst>
          </p:cNvPr>
          <p:cNvSpPr>
            <a:spLocks noGrp="1"/>
          </p:cNvSpPr>
          <p:nvPr>
            <p:ph type="body" sz="quarter" idx="18"/>
          </p:nvPr>
        </p:nvSpPr>
        <p:spPr>
          <a:xfrm>
            <a:off x="1066800" y="5774363"/>
            <a:ext cx="10682288" cy="636732"/>
          </a:xfrm>
        </p:spPr>
        <p:txBody>
          <a:bodyPr/>
          <a:lstStyle/>
          <a:p>
            <a:r>
              <a:rPr lang="en-GB" sz="1400" dirty="0"/>
              <a:t>Lack of acceptance of the </a:t>
            </a:r>
            <a:r>
              <a:rPr lang="en-GB" sz="1400" i="1" dirty="0"/>
              <a:t>combined</a:t>
            </a:r>
            <a:r>
              <a:rPr lang="en-GB" sz="1400" dirty="0"/>
              <a:t> plans for Portsmouth Water and Southern Water revolve around issues of company profits and a lack of trust. There are indications that these sentiments largely reflect feelings about Southern Water rather than Portsmouth Water. </a:t>
            </a:r>
          </a:p>
        </p:txBody>
      </p:sp>
      <p:sp>
        <p:nvSpPr>
          <p:cNvPr id="8" name="Text Placeholder 7">
            <a:extLst>
              <a:ext uri="{FF2B5EF4-FFF2-40B4-BE49-F238E27FC236}">
                <a16:creationId xmlns:a16="http://schemas.microsoft.com/office/drawing/2014/main" id="{B2A270ED-C945-4751-2FA5-02028A1160E7}"/>
              </a:ext>
            </a:extLst>
          </p:cNvPr>
          <p:cNvSpPr>
            <a:spLocks noGrp="1"/>
          </p:cNvSpPr>
          <p:nvPr>
            <p:ph type="body" sz="quarter" idx="19"/>
          </p:nvPr>
        </p:nvSpPr>
        <p:spPr>
          <a:xfrm>
            <a:off x="442912" y="702705"/>
            <a:ext cx="457200" cy="636732"/>
          </a:xfrm>
        </p:spPr>
        <p:txBody>
          <a:bodyPr/>
          <a:lstStyle/>
          <a:p>
            <a:r>
              <a:rPr lang="en-GB" dirty="0"/>
              <a:t>1</a:t>
            </a:r>
          </a:p>
        </p:txBody>
      </p:sp>
      <p:sp>
        <p:nvSpPr>
          <p:cNvPr id="9" name="Text Placeholder 8">
            <a:extLst>
              <a:ext uri="{FF2B5EF4-FFF2-40B4-BE49-F238E27FC236}">
                <a16:creationId xmlns:a16="http://schemas.microsoft.com/office/drawing/2014/main" id="{C247363D-97FB-55AF-01B8-818B563D1AFB}"/>
              </a:ext>
            </a:extLst>
          </p:cNvPr>
          <p:cNvSpPr>
            <a:spLocks noGrp="1"/>
          </p:cNvSpPr>
          <p:nvPr>
            <p:ph type="body" sz="quarter" idx="20"/>
          </p:nvPr>
        </p:nvSpPr>
        <p:spPr>
          <a:xfrm>
            <a:off x="442912" y="1719123"/>
            <a:ext cx="457200" cy="636732"/>
          </a:xfrm>
        </p:spPr>
        <p:txBody>
          <a:bodyPr/>
          <a:lstStyle/>
          <a:p>
            <a:r>
              <a:rPr lang="en-GB" dirty="0"/>
              <a:t>2</a:t>
            </a:r>
          </a:p>
        </p:txBody>
      </p:sp>
      <p:sp>
        <p:nvSpPr>
          <p:cNvPr id="10" name="Text Placeholder 9">
            <a:extLst>
              <a:ext uri="{FF2B5EF4-FFF2-40B4-BE49-F238E27FC236}">
                <a16:creationId xmlns:a16="http://schemas.microsoft.com/office/drawing/2014/main" id="{B81A6904-60F8-0A59-AFE8-7CB3861CEA0C}"/>
              </a:ext>
            </a:extLst>
          </p:cNvPr>
          <p:cNvSpPr>
            <a:spLocks noGrp="1"/>
          </p:cNvSpPr>
          <p:nvPr>
            <p:ph type="body" sz="quarter" idx="21"/>
          </p:nvPr>
        </p:nvSpPr>
        <p:spPr>
          <a:xfrm>
            <a:off x="442912" y="2735541"/>
            <a:ext cx="457200" cy="636732"/>
          </a:xfrm>
        </p:spPr>
        <p:txBody>
          <a:bodyPr/>
          <a:lstStyle/>
          <a:p>
            <a:r>
              <a:rPr lang="en-GB" dirty="0"/>
              <a:t>3</a:t>
            </a:r>
          </a:p>
        </p:txBody>
      </p:sp>
      <p:sp>
        <p:nvSpPr>
          <p:cNvPr id="11" name="Text Placeholder 10">
            <a:extLst>
              <a:ext uri="{FF2B5EF4-FFF2-40B4-BE49-F238E27FC236}">
                <a16:creationId xmlns:a16="http://schemas.microsoft.com/office/drawing/2014/main" id="{0B0767B9-B069-B281-23CD-96DFD38E86F3}"/>
              </a:ext>
            </a:extLst>
          </p:cNvPr>
          <p:cNvSpPr>
            <a:spLocks noGrp="1"/>
          </p:cNvSpPr>
          <p:nvPr>
            <p:ph type="body" sz="quarter" idx="22"/>
          </p:nvPr>
        </p:nvSpPr>
        <p:spPr>
          <a:xfrm>
            <a:off x="442912" y="3751959"/>
            <a:ext cx="457200" cy="636732"/>
          </a:xfrm>
        </p:spPr>
        <p:txBody>
          <a:bodyPr/>
          <a:lstStyle/>
          <a:p>
            <a:r>
              <a:rPr lang="en-GB" dirty="0"/>
              <a:t>4</a:t>
            </a:r>
          </a:p>
        </p:txBody>
      </p:sp>
      <p:sp>
        <p:nvSpPr>
          <p:cNvPr id="12" name="Text Placeholder 11">
            <a:extLst>
              <a:ext uri="{FF2B5EF4-FFF2-40B4-BE49-F238E27FC236}">
                <a16:creationId xmlns:a16="http://schemas.microsoft.com/office/drawing/2014/main" id="{97DB16B9-36A5-3BBE-8DC7-03CED700D427}"/>
              </a:ext>
            </a:extLst>
          </p:cNvPr>
          <p:cNvSpPr>
            <a:spLocks noGrp="1"/>
          </p:cNvSpPr>
          <p:nvPr>
            <p:ph type="body" sz="quarter" idx="23"/>
          </p:nvPr>
        </p:nvSpPr>
        <p:spPr>
          <a:xfrm>
            <a:off x="442912" y="4768377"/>
            <a:ext cx="457200" cy="636732"/>
          </a:xfrm>
          <a:solidFill>
            <a:srgbClr val="266678"/>
          </a:solidFill>
        </p:spPr>
        <p:txBody>
          <a:bodyPr/>
          <a:lstStyle/>
          <a:p>
            <a:r>
              <a:rPr lang="en-GB" dirty="0"/>
              <a:t>5</a:t>
            </a:r>
          </a:p>
        </p:txBody>
      </p:sp>
      <p:sp>
        <p:nvSpPr>
          <p:cNvPr id="14" name="Slide Number Placeholder 3">
            <a:extLst>
              <a:ext uri="{FF2B5EF4-FFF2-40B4-BE49-F238E27FC236}">
                <a16:creationId xmlns:a16="http://schemas.microsoft.com/office/drawing/2014/main" id="{81E40CA3-4BD6-37FB-84BC-6012A0F585F2}"/>
              </a:ext>
            </a:extLst>
          </p:cNvPr>
          <p:cNvSpPr txBox="1">
            <a:spLocks/>
          </p:cNvSpPr>
          <p:nvPr/>
        </p:nvSpPr>
        <p:spPr>
          <a:xfrm>
            <a:off x="11312066" y="49651"/>
            <a:ext cx="794631" cy="411435"/>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A17C9725-CDDF-4E1F-A5C1-71F9C95A39C6}" type="slidenum">
              <a:rPr lang="en-GB" sz="1200" smtClean="0">
                <a:solidFill>
                  <a:prstClr val="white"/>
                </a:solidFill>
              </a:rPr>
              <a:pPr algn="r">
                <a:lnSpc>
                  <a:spcPct val="100000"/>
                </a:lnSpc>
                <a:spcBef>
                  <a:spcPts val="0"/>
                </a:spcBef>
                <a:buFontTx/>
                <a:buNone/>
                <a:defRPr/>
              </a:pPr>
              <a:t>38</a:t>
            </a:fld>
            <a:endParaRPr lang="en-GB" sz="1200" dirty="0">
              <a:solidFill>
                <a:prstClr val="white"/>
              </a:solidFill>
            </a:endParaRPr>
          </a:p>
        </p:txBody>
      </p:sp>
      <p:sp>
        <p:nvSpPr>
          <p:cNvPr id="13" name="Text Placeholder 6">
            <a:extLst>
              <a:ext uri="{FF2B5EF4-FFF2-40B4-BE49-F238E27FC236}">
                <a16:creationId xmlns:a16="http://schemas.microsoft.com/office/drawing/2014/main" id="{C723BBDC-07F2-834D-525C-7AE7B5E41A30}"/>
              </a:ext>
            </a:extLst>
          </p:cNvPr>
          <p:cNvSpPr txBox="1">
            <a:spLocks/>
          </p:cNvSpPr>
          <p:nvPr/>
        </p:nvSpPr>
        <p:spPr>
          <a:xfrm>
            <a:off x="1077686" y="4692175"/>
            <a:ext cx="10682288" cy="636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The element of Portsmouth Water’s plans that raises the most questions is smart water meters. ‘Installing smart water meters’ is the non-performance commitment part of the plan which fewest customers think is ‘most important’ . Drawing on the qualitative stage of research, there were questions about how smart meters work, and some resistance from non-metered households, as well as anxiety from economically vulnerable people and larger households. </a:t>
            </a:r>
          </a:p>
        </p:txBody>
      </p:sp>
      <p:sp>
        <p:nvSpPr>
          <p:cNvPr id="15" name="Text Placeholder 11">
            <a:extLst>
              <a:ext uri="{FF2B5EF4-FFF2-40B4-BE49-F238E27FC236}">
                <a16:creationId xmlns:a16="http://schemas.microsoft.com/office/drawing/2014/main" id="{9B6FB307-D204-2B13-695C-C294E278F5DA}"/>
              </a:ext>
            </a:extLst>
          </p:cNvPr>
          <p:cNvSpPr txBox="1">
            <a:spLocks/>
          </p:cNvSpPr>
          <p:nvPr/>
        </p:nvSpPr>
        <p:spPr>
          <a:xfrm>
            <a:off x="442912" y="5784795"/>
            <a:ext cx="457200" cy="636732"/>
          </a:xfrm>
          <a:prstGeom prst="rect">
            <a:avLst/>
          </a:prstGeom>
          <a:solidFill>
            <a:srgbClr val="1E5260"/>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a:t>
            </a:r>
          </a:p>
        </p:txBody>
      </p:sp>
    </p:spTree>
    <p:extLst>
      <p:ext uri="{BB962C8B-B14F-4D97-AF65-F5344CB8AC3E}">
        <p14:creationId xmlns:p14="http://schemas.microsoft.com/office/powerpoint/2010/main" val="1037486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faucet&#10;&#10;Description automatically generated">
            <a:extLst>
              <a:ext uri="{FF2B5EF4-FFF2-40B4-BE49-F238E27FC236}">
                <a16:creationId xmlns:a16="http://schemas.microsoft.com/office/drawing/2014/main" id="{A26AF6CA-6E26-B973-B6F1-D914082D0C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13"/>
          <a:stretch/>
        </p:blipFill>
        <p:spPr>
          <a:xfrm>
            <a:off x="-1" y="0"/>
            <a:ext cx="12191999" cy="6858000"/>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Appendix</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1">
            <a:extLst>
              <a:ext uri="{FF2B5EF4-FFF2-40B4-BE49-F238E27FC236}">
                <a16:creationId xmlns:a16="http://schemas.microsoft.com/office/drawing/2014/main" id="{724597A0-9EEC-4E90-67FE-C903F1ECF274}"/>
              </a:ext>
            </a:extLst>
          </p:cNvPr>
          <p:cNvSpPr>
            <a:spLocks noChangeArrowheads="1"/>
          </p:cNvSpPr>
          <p:nvPr/>
        </p:nvSpPr>
        <p:spPr bwMode="auto">
          <a:xfrm>
            <a:off x="76200" y="6479956"/>
            <a:ext cx="2486025" cy="24622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Century Gothic" panose="020B0502020202020204" pitchFamily="34" charset="0"/>
              </a:rPr>
              <a:t>Photo by </a:t>
            </a:r>
            <a:r>
              <a:rPr kumimoji="0" lang="en-US" altLang="en-US" sz="1000" b="0" i="0" u="none" strike="noStrike" cap="none" normalizeH="0" baseline="0" dirty="0">
                <a:ln>
                  <a:noFill/>
                </a:ln>
                <a:solidFill>
                  <a:schemeClr val="bg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Luis Tosta</a:t>
            </a:r>
            <a:r>
              <a:rPr kumimoji="0" lang="en-US" altLang="en-US" sz="1000" b="0" i="0" u="none" strike="noStrike" cap="none" normalizeH="0" baseline="0" dirty="0">
                <a:ln>
                  <a:noFill/>
                </a:ln>
                <a:solidFill>
                  <a:schemeClr val="bg1"/>
                </a:solidFill>
                <a:effectLst/>
                <a:latin typeface="Century Gothic" panose="020B0502020202020204" pitchFamily="34" charset="0"/>
              </a:rPr>
              <a:t> on </a:t>
            </a:r>
            <a:r>
              <a:rPr kumimoji="0" lang="en-US" altLang="en-US" sz="1000" b="0" i="0" u="none" strike="noStrike" cap="none" normalizeH="0" baseline="0" dirty="0">
                <a:ln>
                  <a:noFill/>
                </a:ln>
                <a:solidFill>
                  <a:schemeClr val="bg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Unsplash</a:t>
            </a:r>
            <a:endParaRPr kumimoji="0" lang="en-US" altLang="en-US" sz="1000" b="0" i="0" u="none" strike="noStrike" cap="none" normalizeH="0" baseline="0" dirty="0">
              <a:ln>
                <a:noFill/>
              </a:ln>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935152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AF68065-5332-48C5-32F4-6D626E6138D0}"/>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425B2B8F-B213-F2F5-225C-86C52466D90F}"/>
              </a:ext>
            </a:extLst>
          </p:cNvPr>
          <p:cNvSpPr>
            <a:spLocks noChangeArrowheads="1"/>
          </p:cNvSpPr>
          <p:nvPr/>
        </p:nvSpPr>
        <p:spPr bwMode="auto">
          <a:xfrm>
            <a:off x="-9131" y="0"/>
            <a:ext cx="12201131"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Quantitative Method – Weighting</a:t>
            </a:r>
          </a:p>
        </p:txBody>
      </p:sp>
      <p:sp>
        <p:nvSpPr>
          <p:cNvPr id="3" name="TextBox 2">
            <a:extLst>
              <a:ext uri="{FF2B5EF4-FFF2-40B4-BE49-F238E27FC236}">
                <a16:creationId xmlns:a16="http://schemas.microsoft.com/office/drawing/2014/main" id="{5B34CD91-EEC2-2791-9EDC-B3F2DC980290}"/>
              </a:ext>
            </a:extLst>
          </p:cNvPr>
          <p:cNvSpPr txBox="1"/>
          <p:nvPr/>
        </p:nvSpPr>
        <p:spPr>
          <a:xfrm>
            <a:off x="117269" y="608677"/>
            <a:ext cx="6218217" cy="3136010"/>
          </a:xfrm>
          <a:prstGeom prst="rect">
            <a:avLst/>
          </a:prstGeom>
          <a:solidFill>
            <a:schemeClr val="accent1">
              <a:lumMod val="40000"/>
              <a:lumOff val="60000"/>
            </a:schemeClr>
          </a:solidFill>
        </p:spPr>
        <p:txBody>
          <a:bodyPr wrap="square" rtlCol="0">
            <a:noAutofit/>
          </a:bodyPr>
          <a:lstStyle/>
          <a:p>
            <a:pPr marL="285750" indent="-285750">
              <a:buFont typeface="Arial" panose="020B0604020202020204" pitchFamily="34" charset="0"/>
              <a:buChar char="•"/>
            </a:pPr>
            <a:endParaRPr lang="en-GB" sz="1400" dirty="0">
              <a:latin typeface="Century Gothic" panose="020B0502020202020204" pitchFamily="34" charset="0"/>
            </a:endParaRPr>
          </a:p>
          <a:p>
            <a:pPr marL="285750" indent="-285750">
              <a:buFont typeface="Arial" panose="020B0604020202020204" pitchFamily="34" charset="0"/>
              <a:buChar char="•"/>
            </a:pPr>
            <a:r>
              <a:rPr lang="en-GB" sz="1400" dirty="0">
                <a:latin typeface="Century Gothic" panose="020B0502020202020204" pitchFamily="34" charset="0"/>
              </a:rPr>
              <a:t>Data weighting was applied following Ofwat guidance</a:t>
            </a:r>
          </a:p>
          <a:p>
            <a:pPr marL="285750" indent="-285750">
              <a:buFont typeface="Arial" panose="020B0604020202020204" pitchFamily="34" charset="0"/>
              <a:buChar char="•"/>
            </a:pPr>
            <a:r>
              <a:rPr lang="en-GB" sz="1400" dirty="0">
                <a:latin typeface="Century Gothic" panose="020B0502020202020204" pitchFamily="34" charset="0"/>
              </a:rPr>
              <a:t>Five layers of weighting were applied based on the principle of representativeness:</a:t>
            </a:r>
          </a:p>
          <a:p>
            <a:pPr marL="742950" lvl="1" indent="-285750">
              <a:buFont typeface="Arial" panose="020B0604020202020204" pitchFamily="34" charset="0"/>
              <a:buChar char="•"/>
            </a:pPr>
            <a:r>
              <a:rPr lang="en-GB" sz="1400" dirty="0">
                <a:latin typeface="Century Gothic" panose="020B0502020202020204" pitchFamily="34" charset="0"/>
              </a:rPr>
              <a:t>Age (based on Census data)</a:t>
            </a:r>
          </a:p>
          <a:p>
            <a:pPr marL="742950" lvl="1" indent="-285750">
              <a:buFont typeface="Arial" panose="020B0604020202020204" pitchFamily="34" charset="0"/>
              <a:buChar char="•"/>
            </a:pPr>
            <a:r>
              <a:rPr lang="en-GB" sz="1400" dirty="0">
                <a:latin typeface="Century Gothic" panose="020B0502020202020204" pitchFamily="34" charset="0"/>
              </a:rPr>
              <a:t>Gender (based on Census data)</a:t>
            </a:r>
          </a:p>
          <a:p>
            <a:pPr marL="742950" lvl="1" indent="-285750">
              <a:buFont typeface="Arial" panose="020B0604020202020204" pitchFamily="34" charset="0"/>
              <a:buChar char="•"/>
            </a:pPr>
            <a:r>
              <a:rPr lang="en-GB" sz="1400" dirty="0">
                <a:latin typeface="Century Gothic" panose="020B0502020202020204" pitchFamily="34" charset="0"/>
              </a:rPr>
              <a:t>Index of Multiple Deprivation (IMD) quintile (based on customer postcode data)</a:t>
            </a:r>
          </a:p>
          <a:p>
            <a:pPr marL="742950" lvl="1" indent="-285750">
              <a:buFont typeface="Arial" panose="020B0604020202020204" pitchFamily="34" charset="0"/>
              <a:buChar char="•"/>
            </a:pPr>
            <a:r>
              <a:rPr lang="en-GB" sz="1400" dirty="0">
                <a:latin typeface="Century Gothic" panose="020B0502020202020204" pitchFamily="34" charset="0"/>
              </a:rPr>
              <a:t>Overall proportions of household : non household (based on overall water use - 2022-3 actual)</a:t>
            </a:r>
          </a:p>
          <a:p>
            <a:pPr marL="742950" lvl="1" indent="-285750">
              <a:buFont typeface="Arial" panose="020B0604020202020204" pitchFamily="34" charset="0"/>
              <a:buChar char="•"/>
            </a:pPr>
            <a:r>
              <a:rPr lang="en-GB" sz="1400" dirty="0">
                <a:latin typeface="Century Gothic" panose="020B0502020202020204" pitchFamily="34" charset="0"/>
              </a:rPr>
              <a:t>Geographic representation into 5 groupings of postcodes (based on postcode distribution in customer database)</a:t>
            </a:r>
          </a:p>
          <a:p>
            <a:pPr lvl="1"/>
            <a:endParaRPr lang="en-GB" sz="1600" dirty="0">
              <a:latin typeface="Century Gothic" panose="020B0502020202020204" pitchFamily="34" charset="0"/>
            </a:endParaRPr>
          </a:p>
        </p:txBody>
      </p:sp>
      <p:sp>
        <p:nvSpPr>
          <p:cNvPr id="8" name="TextBox 7">
            <a:extLst>
              <a:ext uri="{FF2B5EF4-FFF2-40B4-BE49-F238E27FC236}">
                <a16:creationId xmlns:a16="http://schemas.microsoft.com/office/drawing/2014/main" id="{F0682018-D95B-C894-6F45-3E6CC06BA5A3}"/>
              </a:ext>
            </a:extLst>
          </p:cNvPr>
          <p:cNvSpPr txBox="1"/>
          <p:nvPr/>
        </p:nvSpPr>
        <p:spPr>
          <a:xfrm>
            <a:off x="117268" y="3847511"/>
            <a:ext cx="6218217" cy="2302920"/>
          </a:xfrm>
          <a:prstGeom prst="rect">
            <a:avLst/>
          </a:prstGeom>
          <a:solidFill>
            <a:schemeClr val="accent1">
              <a:lumMod val="40000"/>
              <a:lumOff val="60000"/>
            </a:schemeClr>
          </a:solidFill>
        </p:spPr>
        <p:txBody>
          <a:bodyPr wrap="square" rtlCol="0">
            <a:noAutofit/>
          </a:bodyPr>
          <a:lstStyle/>
          <a:p>
            <a:pPr marL="285750" indent="-285750">
              <a:buFont typeface="Arial" panose="020B0604020202020204" pitchFamily="34" charset="0"/>
              <a:buChar char="•"/>
            </a:pPr>
            <a:endParaRPr lang="en-GB" sz="1400" dirty="0">
              <a:latin typeface="Century Gothic" panose="020B0502020202020204" pitchFamily="34" charset="0"/>
            </a:endParaRPr>
          </a:p>
          <a:p>
            <a:pPr marL="285750" indent="-285750">
              <a:buFont typeface="Arial" panose="020B0604020202020204" pitchFamily="34" charset="0"/>
              <a:buChar char="•"/>
            </a:pPr>
            <a:r>
              <a:rPr lang="en-GB" sz="1400" dirty="0">
                <a:latin typeface="Century Gothic" panose="020B0502020202020204" pitchFamily="34" charset="0"/>
              </a:rPr>
              <a:t>To achieve the targets, rim weighting was applied via specialist survey data processing software (Merlin)</a:t>
            </a:r>
          </a:p>
          <a:p>
            <a:pPr marL="285750" indent="-285750">
              <a:buFont typeface="Arial" panose="020B0604020202020204" pitchFamily="34" charset="0"/>
              <a:buChar char="•"/>
            </a:pPr>
            <a:r>
              <a:rPr lang="en-GB" sz="1400" dirty="0">
                <a:latin typeface="Century Gothic" panose="020B0502020202020204" pitchFamily="34" charset="0"/>
              </a:rPr>
              <a:t>A technical weighting report is available separately</a:t>
            </a:r>
          </a:p>
          <a:p>
            <a:pPr marL="285750" indent="-285750">
              <a:buFont typeface="Arial" panose="020B0604020202020204" pitchFamily="34" charset="0"/>
              <a:buChar char="•"/>
            </a:pPr>
            <a:r>
              <a:rPr lang="en-GB" sz="1400" dirty="0">
                <a:latin typeface="Century Gothic" panose="020B0502020202020204" pitchFamily="34" charset="0"/>
              </a:rPr>
              <a:t>Key outputs of the weighting report are:</a:t>
            </a:r>
          </a:p>
          <a:p>
            <a:pPr marL="742950" lvl="1" indent="-285750">
              <a:buFont typeface="Arial" panose="020B0604020202020204" pitchFamily="34" charset="0"/>
              <a:buChar char="•"/>
            </a:pPr>
            <a:r>
              <a:rPr lang="en-GB" sz="1400" dirty="0">
                <a:latin typeface="Century Gothic" panose="020B0502020202020204" pitchFamily="34" charset="0"/>
              </a:rPr>
              <a:t>Overall unweighted base size: 715</a:t>
            </a:r>
          </a:p>
          <a:p>
            <a:pPr marL="742950" lvl="1" indent="-285750">
              <a:buFont typeface="Arial" panose="020B0604020202020204" pitchFamily="34" charset="0"/>
              <a:buChar char="•"/>
            </a:pPr>
            <a:r>
              <a:rPr lang="en-GB" sz="1400" dirty="0">
                <a:latin typeface="Century Gothic" panose="020B0502020202020204" pitchFamily="34" charset="0"/>
              </a:rPr>
              <a:t>Overall effective weighted sample size: 661</a:t>
            </a:r>
          </a:p>
          <a:p>
            <a:pPr marL="742950" lvl="1" indent="-285750">
              <a:buFont typeface="Arial" panose="020B0604020202020204" pitchFamily="34" charset="0"/>
              <a:buChar char="•"/>
            </a:pPr>
            <a:r>
              <a:rPr lang="en-GB" sz="1400" dirty="0">
                <a:latin typeface="Century Gothic" panose="020B0502020202020204" pitchFamily="34" charset="0"/>
              </a:rPr>
              <a:t>Min weight: 0.58</a:t>
            </a:r>
          </a:p>
          <a:p>
            <a:pPr marL="742950" lvl="1" indent="-285750">
              <a:buFont typeface="Arial" panose="020B0604020202020204" pitchFamily="34" charset="0"/>
              <a:buChar char="•"/>
            </a:pPr>
            <a:r>
              <a:rPr lang="en-GB" sz="1400" dirty="0">
                <a:latin typeface="Century Gothic" panose="020B0502020202020204" pitchFamily="34" charset="0"/>
              </a:rPr>
              <a:t>Max weight: 2.10</a:t>
            </a:r>
          </a:p>
          <a:p>
            <a:pPr lvl="1"/>
            <a:endParaRPr lang="en-GB" sz="1600" dirty="0">
              <a:latin typeface="Century Gothic" panose="020B0502020202020204" pitchFamily="34" charset="0"/>
            </a:endParaRPr>
          </a:p>
          <a:p>
            <a:pPr marL="742950" lvl="1" indent="-285750">
              <a:buFont typeface="Arial" panose="020B0604020202020204" pitchFamily="34" charset="0"/>
              <a:buChar char="•"/>
            </a:pPr>
            <a:endParaRPr lang="en-GB" sz="1600" dirty="0">
              <a:latin typeface="Century Gothic" panose="020B0502020202020204" pitchFamily="34" charset="0"/>
            </a:endParaRPr>
          </a:p>
        </p:txBody>
      </p:sp>
      <p:sp>
        <p:nvSpPr>
          <p:cNvPr id="9" name="Slide Number Placeholder 3">
            <a:extLst>
              <a:ext uri="{FF2B5EF4-FFF2-40B4-BE49-F238E27FC236}">
                <a16:creationId xmlns:a16="http://schemas.microsoft.com/office/drawing/2014/main" id="{226B4E11-4D86-97E8-447A-8900F1395700}"/>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4</a:t>
            </a:fld>
            <a:endParaRPr lang="en-GB" sz="1200" b="1" dirty="0">
              <a:solidFill>
                <a:schemeClr val="bg1"/>
              </a:solidFill>
              <a:latin typeface="Century Gothic" panose="020B0502020202020204" pitchFamily="34" charset="0"/>
            </a:endParaRPr>
          </a:p>
        </p:txBody>
      </p:sp>
      <p:pic>
        <p:nvPicPr>
          <p:cNvPr id="10" name="Picture 9">
            <a:extLst>
              <a:ext uri="{FF2B5EF4-FFF2-40B4-BE49-F238E27FC236}">
                <a16:creationId xmlns:a16="http://schemas.microsoft.com/office/drawing/2014/main" id="{497F2689-1D43-BF00-459A-AC856860AE76}"/>
              </a:ext>
            </a:extLst>
          </p:cNvPr>
          <p:cNvPicPr>
            <a:picLocks noChangeAspect="1"/>
          </p:cNvPicPr>
          <p:nvPr/>
        </p:nvPicPr>
        <p:blipFill>
          <a:blip r:embed="rId3"/>
          <a:stretch>
            <a:fillRect/>
          </a:stretch>
        </p:blipFill>
        <p:spPr>
          <a:xfrm>
            <a:off x="55330" y="17878"/>
            <a:ext cx="735732" cy="677456"/>
          </a:xfrm>
          <a:prstGeom prst="rect">
            <a:avLst/>
          </a:prstGeom>
        </p:spPr>
      </p:pic>
      <p:pic>
        <p:nvPicPr>
          <p:cNvPr id="5" name="Picture 4">
            <a:extLst>
              <a:ext uri="{FF2B5EF4-FFF2-40B4-BE49-F238E27FC236}">
                <a16:creationId xmlns:a16="http://schemas.microsoft.com/office/drawing/2014/main" id="{86789AA1-B7C9-B4B3-8334-3E640FEE77AA}"/>
              </a:ext>
            </a:extLst>
          </p:cNvPr>
          <p:cNvPicPr>
            <a:picLocks noChangeAspect="1"/>
          </p:cNvPicPr>
          <p:nvPr/>
        </p:nvPicPr>
        <p:blipFill>
          <a:blip r:embed="rId4"/>
          <a:stretch>
            <a:fillRect/>
          </a:stretch>
        </p:blipFill>
        <p:spPr>
          <a:xfrm>
            <a:off x="7070021" y="608677"/>
            <a:ext cx="4786060" cy="5541754"/>
          </a:xfrm>
          <a:prstGeom prst="rect">
            <a:avLst/>
          </a:prstGeom>
          <a:ln>
            <a:solidFill>
              <a:schemeClr val="tx1"/>
            </a:solidFill>
          </a:ln>
        </p:spPr>
      </p:pic>
    </p:spTree>
    <p:extLst>
      <p:ext uri="{BB962C8B-B14F-4D97-AF65-F5344CB8AC3E}">
        <p14:creationId xmlns:p14="http://schemas.microsoft.com/office/powerpoint/2010/main" val="2964763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culator and pen on a graph&#10;&#10;Description automatically generated">
            <a:extLst>
              <a:ext uri="{FF2B5EF4-FFF2-40B4-BE49-F238E27FC236}">
                <a16:creationId xmlns:a16="http://schemas.microsoft.com/office/drawing/2014/main" id="{F1028151-1F76-E696-17A1-88D031675BD5}"/>
              </a:ext>
            </a:extLst>
          </p:cNvPr>
          <p:cNvPicPr>
            <a:picLocks noChangeAspect="1"/>
          </p:cNvPicPr>
          <p:nvPr/>
        </p:nvPicPr>
        <p:blipFill rotWithShape="1">
          <a:blip r:embed="rId3">
            <a:extLst>
              <a:ext uri="{28A0092B-C50C-407E-A947-70E740481C1C}">
                <a14:useLocalDpi xmlns:a14="http://schemas.microsoft.com/office/drawing/2010/main" val="0"/>
              </a:ext>
            </a:extLst>
          </a:blip>
          <a:srcRect l="3770" b="18822"/>
          <a:stretch/>
        </p:blipFill>
        <p:spPr>
          <a:xfrm>
            <a:off x="0" y="-1"/>
            <a:ext cx="12192000" cy="6858001"/>
          </a:xfrm>
          <a:prstGeom prst="rect">
            <a:avLst/>
          </a:prstGeom>
        </p:spPr>
      </p:pic>
      <p:pic>
        <p:nvPicPr>
          <p:cNvPr id="4" name="Picture 3" descr="A group of people looking at papers&#10;&#10;Description automatically generated">
            <a:extLst>
              <a:ext uri="{FF2B5EF4-FFF2-40B4-BE49-F238E27FC236}">
                <a16:creationId xmlns:a16="http://schemas.microsoft.com/office/drawing/2014/main" id="{F963725C-258C-CF96-CA7C-825893E50A19}"/>
              </a:ext>
            </a:extLst>
          </p:cNvPr>
          <p:cNvPicPr>
            <a:picLocks noChangeAspect="1"/>
          </p:cNvPicPr>
          <p:nvPr/>
        </p:nvPicPr>
        <p:blipFill>
          <a:blip r:embed="rId4"/>
          <a:stretch>
            <a:fillRect/>
          </a:stretch>
        </p:blipFill>
        <p:spPr>
          <a:xfrm>
            <a:off x="-5750" y="-685612"/>
            <a:ext cx="12203500" cy="8186093"/>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Appendix 1 – Additional data by key groups</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5136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Current financial situation</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E7D1884-D877-4F2F-B554-64C5C2207D3B}"/>
              </a:ext>
            </a:extLst>
          </p:cNvPr>
          <p:cNvSpPr txBox="1"/>
          <p:nvPr/>
        </p:nvSpPr>
        <p:spPr>
          <a:xfrm>
            <a:off x="175239" y="1278593"/>
            <a:ext cx="8729276" cy="307777"/>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How well managing financially now?</a:t>
            </a: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graphicFrame>
        <p:nvGraphicFramePr>
          <p:cNvPr id="10" name="Table 24">
            <a:extLst>
              <a:ext uri="{FF2B5EF4-FFF2-40B4-BE49-F238E27FC236}">
                <a16:creationId xmlns:a16="http://schemas.microsoft.com/office/drawing/2014/main" id="{DF8E1542-72EE-7BD0-1606-136D53660561}"/>
              </a:ext>
            </a:extLst>
          </p:cNvPr>
          <p:cNvGraphicFramePr>
            <a:graphicFrameLocks noGrp="1"/>
          </p:cNvGraphicFramePr>
          <p:nvPr>
            <p:extLst>
              <p:ext uri="{D42A27DB-BD31-4B8C-83A1-F6EECF244321}">
                <p14:modId xmlns:p14="http://schemas.microsoft.com/office/powerpoint/2010/main" val="2781783098"/>
              </p:ext>
            </p:extLst>
          </p:nvPr>
        </p:nvGraphicFramePr>
        <p:xfrm>
          <a:off x="2540399" y="1676607"/>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83%</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12%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1" name="Table 14">
            <a:extLst>
              <a:ext uri="{FF2B5EF4-FFF2-40B4-BE49-F238E27FC236}">
                <a16:creationId xmlns:a16="http://schemas.microsoft.com/office/drawing/2014/main" id="{8E41F447-85B4-87CA-8EBD-FC721EAB6D13}"/>
              </a:ext>
            </a:extLst>
          </p:cNvPr>
          <p:cNvGraphicFramePr>
            <a:graphicFrameLocks noGrp="1"/>
          </p:cNvGraphicFramePr>
          <p:nvPr>
            <p:extLst>
              <p:ext uri="{D42A27DB-BD31-4B8C-83A1-F6EECF244321}">
                <p14:modId xmlns:p14="http://schemas.microsoft.com/office/powerpoint/2010/main" val="3246916984"/>
              </p:ext>
            </p:extLst>
          </p:nvPr>
        </p:nvGraphicFramePr>
        <p:xfrm>
          <a:off x="2100943" y="5756823"/>
          <a:ext cx="10038955" cy="457200"/>
        </p:xfrm>
        <a:graphic>
          <a:graphicData uri="http://schemas.openxmlformats.org/drawingml/2006/table">
            <a:tbl>
              <a:tblPr firstRow="1" bandRow="1">
                <a:tableStyleId>{5C22544A-7EE6-4342-B048-85BDC9FD1C3A}</a:tableStyleId>
              </a:tblPr>
              <a:tblGrid>
                <a:gridCol w="2007791">
                  <a:extLst>
                    <a:ext uri="{9D8B030D-6E8A-4147-A177-3AD203B41FA5}">
                      <a16:colId xmlns:a16="http://schemas.microsoft.com/office/drawing/2014/main" val="2873442147"/>
                    </a:ext>
                  </a:extLst>
                </a:gridCol>
                <a:gridCol w="2007791">
                  <a:extLst>
                    <a:ext uri="{9D8B030D-6E8A-4147-A177-3AD203B41FA5}">
                      <a16:colId xmlns:a16="http://schemas.microsoft.com/office/drawing/2014/main" val="1481362289"/>
                    </a:ext>
                  </a:extLst>
                </a:gridCol>
                <a:gridCol w="2007791">
                  <a:extLst>
                    <a:ext uri="{9D8B030D-6E8A-4147-A177-3AD203B41FA5}">
                      <a16:colId xmlns:a16="http://schemas.microsoft.com/office/drawing/2014/main" val="354882892"/>
                    </a:ext>
                  </a:extLst>
                </a:gridCol>
                <a:gridCol w="2007791">
                  <a:extLst>
                    <a:ext uri="{9D8B030D-6E8A-4147-A177-3AD203B41FA5}">
                      <a16:colId xmlns:a16="http://schemas.microsoft.com/office/drawing/2014/main" val="3416676201"/>
                    </a:ext>
                  </a:extLst>
                </a:gridCol>
                <a:gridCol w="2007791">
                  <a:extLst>
                    <a:ext uri="{9D8B030D-6E8A-4147-A177-3AD203B41FA5}">
                      <a16:colId xmlns:a16="http://schemas.microsoft.com/office/drawing/2014/main" val="4204279790"/>
                    </a:ext>
                  </a:extLst>
                </a:gridCol>
              </a:tblGrid>
              <a:tr h="370840">
                <a:tc>
                  <a:txBody>
                    <a:bodyPr/>
                    <a:lstStyle/>
                    <a:p>
                      <a:pPr algn="ctr"/>
                      <a:r>
                        <a:rPr lang="en-GB" sz="1200" dirty="0">
                          <a:latin typeface="Century Gothic" panose="020B0502020202020204" pitchFamily="34" charset="0"/>
                        </a:rPr>
                        <a:t>Total HH &amp; NHH</a:t>
                      </a:r>
                    </a:p>
                    <a:p>
                      <a:pPr algn="ctr"/>
                      <a:r>
                        <a:rPr lang="en-GB" sz="1200" dirty="0">
                          <a:latin typeface="Century Gothic" panose="020B0502020202020204" pitchFamily="34" charset="0"/>
                        </a:rPr>
                        <a:t>(715)</a:t>
                      </a:r>
                    </a:p>
                  </a:txBody>
                  <a:tcPr anchor="ctr">
                    <a:solidFill>
                      <a:schemeClr val="tx2"/>
                    </a:solidFill>
                  </a:tcPr>
                </a:tc>
                <a:tc>
                  <a:txBody>
                    <a:bodyPr/>
                    <a:lstStyle/>
                    <a:p>
                      <a:pPr algn="ctr"/>
                      <a:r>
                        <a:rPr lang="en-GB" sz="1200" dirty="0">
                          <a:latin typeface="Century Gothic" panose="020B0502020202020204" pitchFamily="34" charset="0"/>
                        </a:rPr>
                        <a:t>Household only</a:t>
                      </a:r>
                    </a:p>
                    <a:p>
                      <a:pPr algn="ctr"/>
                      <a:r>
                        <a:rPr lang="en-GB" sz="1200" dirty="0">
                          <a:latin typeface="Century Gothic" panose="020B0502020202020204" pitchFamily="34" charset="0"/>
                        </a:rPr>
                        <a:t>(582)</a:t>
                      </a:r>
                    </a:p>
                  </a:txBody>
                  <a:tcPr anchor="ctr">
                    <a:solidFill>
                      <a:schemeClr val="tx2"/>
                    </a:solidFill>
                  </a:tcPr>
                </a:tc>
                <a:tc>
                  <a:txBody>
                    <a:bodyPr/>
                    <a:lstStyle/>
                    <a:p>
                      <a:pPr algn="ctr"/>
                      <a:r>
                        <a:rPr lang="en-GB" sz="1200" dirty="0">
                          <a:latin typeface="Century Gothic" panose="020B0502020202020204" pitchFamily="34" charset="0"/>
                        </a:rPr>
                        <a:t>Household vulnerable</a:t>
                      </a:r>
                    </a:p>
                    <a:p>
                      <a:pPr algn="ctr"/>
                      <a:r>
                        <a:rPr lang="en-GB" sz="1200" dirty="0">
                          <a:latin typeface="Century Gothic" panose="020B0502020202020204" pitchFamily="34" charset="0"/>
                        </a:rPr>
                        <a:t>(228)</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Household struggling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(68)</a:t>
                      </a:r>
                    </a:p>
                  </a:txBody>
                  <a:tcPr anchor="ctr">
                    <a:solidFill>
                      <a:schemeClr val="tx2"/>
                    </a:solidFill>
                  </a:tcPr>
                </a:tc>
                <a:tc>
                  <a:txBody>
                    <a:bodyPr/>
                    <a:lstStyle/>
                    <a:p>
                      <a:pPr algn="ctr"/>
                      <a:r>
                        <a:rPr lang="en-GB" sz="1200" dirty="0">
                          <a:latin typeface="Century Gothic" panose="020B0502020202020204" pitchFamily="34" charset="0"/>
                        </a:rPr>
                        <a:t>Non household</a:t>
                      </a:r>
                    </a:p>
                    <a:p>
                      <a:pPr algn="ctr"/>
                      <a:r>
                        <a:rPr lang="en-GB" sz="1200" dirty="0">
                          <a:latin typeface="Century Gothic" panose="020B0502020202020204" pitchFamily="34" charset="0"/>
                        </a:rPr>
                        <a:t>(133)</a:t>
                      </a:r>
                    </a:p>
                  </a:txBody>
                  <a:tcPr anchor="ctr">
                    <a:solidFill>
                      <a:schemeClr val="tx2"/>
                    </a:solidFill>
                  </a:tcPr>
                </a:tc>
                <a:extLst>
                  <a:ext uri="{0D108BD9-81ED-4DB2-BD59-A6C34878D82A}">
                    <a16:rowId xmlns:a16="http://schemas.microsoft.com/office/drawing/2014/main" val="4126178900"/>
                  </a:ext>
                </a:extLst>
              </a:tr>
            </a:tbl>
          </a:graphicData>
        </a:graphic>
      </p:graphicFrame>
      <p:sp>
        <p:nvSpPr>
          <p:cNvPr id="21" name="Rectangle: Rounded Corners 20">
            <a:extLst>
              <a:ext uri="{FF2B5EF4-FFF2-40B4-BE49-F238E27FC236}">
                <a16:creationId xmlns:a16="http://schemas.microsoft.com/office/drawing/2014/main" id="{20E2D256-AF35-A967-509B-3A3C82667D92}"/>
              </a:ext>
            </a:extLst>
          </p:cNvPr>
          <p:cNvSpPr/>
          <p:nvPr/>
        </p:nvSpPr>
        <p:spPr>
          <a:xfrm>
            <a:off x="235655" y="1676607"/>
            <a:ext cx="1962374" cy="370840"/>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Comfortably/well/</a:t>
            </a:r>
          </a:p>
          <a:p>
            <a:pPr algn="ctr"/>
            <a:r>
              <a:rPr lang="en-GB" sz="1200" dirty="0">
                <a:latin typeface="Century Gothic" panose="020B0502020202020204" pitchFamily="34" charset="0"/>
              </a:rPr>
              <a:t>alright/getting by</a:t>
            </a:r>
          </a:p>
        </p:txBody>
      </p:sp>
      <p:sp>
        <p:nvSpPr>
          <p:cNvPr id="22" name="Rectangle: Rounded Corners 21">
            <a:extLst>
              <a:ext uri="{FF2B5EF4-FFF2-40B4-BE49-F238E27FC236}">
                <a16:creationId xmlns:a16="http://schemas.microsoft.com/office/drawing/2014/main" id="{BF4B9056-56F8-2B80-5C91-A3CD1EB2B7BE}"/>
              </a:ext>
            </a:extLst>
          </p:cNvPr>
          <p:cNvSpPr/>
          <p:nvPr/>
        </p:nvSpPr>
        <p:spPr>
          <a:xfrm>
            <a:off x="235655" y="2073486"/>
            <a:ext cx="1962374" cy="256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Quite /very difficult</a:t>
            </a:r>
          </a:p>
        </p:txBody>
      </p:sp>
      <p:sp>
        <p:nvSpPr>
          <p:cNvPr id="3" name="TextBox 2">
            <a:extLst>
              <a:ext uri="{FF2B5EF4-FFF2-40B4-BE49-F238E27FC236}">
                <a16:creationId xmlns:a16="http://schemas.microsoft.com/office/drawing/2014/main" id="{D24E95DE-6233-388A-E779-D43DF5BEF19B}"/>
              </a:ext>
            </a:extLst>
          </p:cNvPr>
          <p:cNvSpPr txBox="1"/>
          <p:nvPr/>
        </p:nvSpPr>
        <p:spPr>
          <a:xfrm>
            <a:off x="1791786" y="6390459"/>
            <a:ext cx="9885629" cy="400110"/>
          </a:xfrm>
          <a:prstGeom prst="rect">
            <a:avLst/>
          </a:prstGeom>
          <a:noFill/>
          <a:ln>
            <a:noFill/>
          </a:ln>
        </p:spPr>
        <p:txBody>
          <a:bodyPr wrap="square" rtlCol="0">
            <a:spAutoFit/>
          </a:bodyPr>
          <a:lstStyle/>
          <a:p>
            <a:r>
              <a:rPr lang="en-GB" sz="1000" b="1" dirty="0">
                <a:latin typeface="Century Gothic" panose="020B0502020202020204" pitchFamily="34" charset="0"/>
              </a:rPr>
              <a:t>Q2.</a:t>
            </a:r>
            <a:r>
              <a:rPr lang="en-GB" sz="1000" dirty="0">
                <a:latin typeface="Century Gothic" panose="020B0502020202020204" pitchFamily="34" charset="0"/>
              </a:rPr>
              <a:t> Overall, how well would you say you are managing financially now? </a:t>
            </a:r>
            <a:r>
              <a:rPr lang="en-GB" sz="1000" b="1" dirty="0">
                <a:latin typeface="Century Gothic" panose="020B0502020202020204" pitchFamily="34" charset="0"/>
              </a:rPr>
              <a:t>Base</a:t>
            </a:r>
            <a:r>
              <a:rPr lang="en-GB" sz="1000" dirty="0">
                <a:latin typeface="Century Gothic" panose="020B0502020202020204" pitchFamily="34" charset="0"/>
              </a:rPr>
              <a:t> Total Household and Non household bill payers: </a:t>
            </a:r>
            <a:r>
              <a:rPr lang="en-GB" sz="1000" b="1" dirty="0">
                <a:latin typeface="Century Gothic" panose="020B0502020202020204" pitchFamily="34" charset="0"/>
              </a:rPr>
              <a:t>(715)</a:t>
            </a:r>
          </a:p>
          <a:p>
            <a:r>
              <a:rPr lang="en-GB" sz="1000" b="1" dirty="0">
                <a:latin typeface="Century Gothic" panose="020B0502020202020204" pitchFamily="34" charset="0"/>
              </a:rPr>
              <a:t>WEIGHTED % FIGURES ARE DISPLAYED and UNWEIGHTED BASE SIZES</a:t>
            </a:r>
          </a:p>
        </p:txBody>
      </p:sp>
      <p:graphicFrame>
        <p:nvGraphicFramePr>
          <p:cNvPr id="2" name="Table 24">
            <a:extLst>
              <a:ext uri="{FF2B5EF4-FFF2-40B4-BE49-F238E27FC236}">
                <a16:creationId xmlns:a16="http://schemas.microsoft.com/office/drawing/2014/main" id="{74AB5941-0981-CA67-DECD-00DB871E5706}"/>
              </a:ext>
            </a:extLst>
          </p:cNvPr>
          <p:cNvGraphicFramePr>
            <a:graphicFrameLocks noGrp="1"/>
          </p:cNvGraphicFramePr>
          <p:nvPr>
            <p:extLst>
              <p:ext uri="{D42A27DB-BD31-4B8C-83A1-F6EECF244321}">
                <p14:modId xmlns:p14="http://schemas.microsoft.com/office/powerpoint/2010/main" val="3432026415"/>
              </p:ext>
            </p:extLst>
          </p:nvPr>
        </p:nvGraphicFramePr>
        <p:xfrm>
          <a:off x="4582783" y="1685292"/>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82%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12%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4" name="Table 24">
            <a:extLst>
              <a:ext uri="{FF2B5EF4-FFF2-40B4-BE49-F238E27FC236}">
                <a16:creationId xmlns:a16="http://schemas.microsoft.com/office/drawing/2014/main" id="{8FFD7CF6-07F4-A3B4-D7C0-FE22E2D34BC6}"/>
              </a:ext>
            </a:extLst>
          </p:cNvPr>
          <p:cNvGraphicFramePr>
            <a:graphicFrameLocks noGrp="1"/>
          </p:cNvGraphicFramePr>
          <p:nvPr/>
        </p:nvGraphicFramePr>
        <p:xfrm>
          <a:off x="6627004" y="1685292"/>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79%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15%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7" name="Table 24">
            <a:extLst>
              <a:ext uri="{FF2B5EF4-FFF2-40B4-BE49-F238E27FC236}">
                <a16:creationId xmlns:a16="http://schemas.microsoft.com/office/drawing/2014/main" id="{113604B8-301E-02EF-34E4-49083DDF1A5E}"/>
              </a:ext>
            </a:extLst>
          </p:cNvPr>
          <p:cNvGraphicFramePr>
            <a:graphicFrameLocks noGrp="1"/>
          </p:cNvGraphicFramePr>
          <p:nvPr>
            <p:extLst>
              <p:ext uri="{D42A27DB-BD31-4B8C-83A1-F6EECF244321}">
                <p14:modId xmlns:p14="http://schemas.microsoft.com/office/powerpoint/2010/main" val="3251330936"/>
              </p:ext>
            </p:extLst>
          </p:nvPr>
        </p:nvGraphicFramePr>
        <p:xfrm>
          <a:off x="8671225" y="1667926"/>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100%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5" name="Table 24">
            <a:extLst>
              <a:ext uri="{FF2B5EF4-FFF2-40B4-BE49-F238E27FC236}">
                <a16:creationId xmlns:a16="http://schemas.microsoft.com/office/drawing/2014/main" id="{CE8E554C-ADA9-6C62-9F3C-8BD5F8828B15}"/>
              </a:ext>
            </a:extLst>
          </p:cNvPr>
          <p:cNvGraphicFramePr>
            <a:graphicFrameLocks noGrp="1"/>
          </p:cNvGraphicFramePr>
          <p:nvPr>
            <p:extLst>
              <p:ext uri="{D42A27DB-BD31-4B8C-83A1-F6EECF244321}">
                <p14:modId xmlns:p14="http://schemas.microsoft.com/office/powerpoint/2010/main" val="123269231"/>
              </p:ext>
            </p:extLst>
          </p:nvPr>
        </p:nvGraphicFramePr>
        <p:xfrm>
          <a:off x="10690583" y="1637315"/>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86%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12%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8" name="Content Placeholder 14">
            <a:extLst>
              <a:ext uri="{FF2B5EF4-FFF2-40B4-BE49-F238E27FC236}">
                <a16:creationId xmlns:a16="http://schemas.microsoft.com/office/drawing/2014/main" id="{438A2B49-B64C-34F5-258C-F28DABFDD150}"/>
              </a:ext>
            </a:extLst>
          </p:cNvPr>
          <p:cNvGraphicFramePr>
            <a:graphicFrameLocks/>
          </p:cNvGraphicFramePr>
          <p:nvPr>
            <p:extLst>
              <p:ext uri="{D42A27DB-BD31-4B8C-83A1-F6EECF244321}">
                <p14:modId xmlns:p14="http://schemas.microsoft.com/office/powerpoint/2010/main" val="590021153"/>
              </p:ext>
            </p:extLst>
          </p:nvPr>
        </p:nvGraphicFramePr>
        <p:xfrm>
          <a:off x="297928" y="2420683"/>
          <a:ext cx="11484498" cy="31587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8267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4">
            <a:extLst>
              <a:ext uri="{FF2B5EF4-FFF2-40B4-BE49-F238E27FC236}">
                <a16:creationId xmlns:a16="http://schemas.microsoft.com/office/drawing/2014/main" id="{AA2C0344-45A5-2378-95CE-EAF3C91001D0}"/>
              </a:ext>
            </a:extLst>
          </p:cNvPr>
          <p:cNvGraphicFramePr>
            <a:graphicFrameLocks/>
          </p:cNvGraphicFramePr>
          <p:nvPr>
            <p:extLst>
              <p:ext uri="{D42A27DB-BD31-4B8C-83A1-F6EECF244321}">
                <p14:modId xmlns:p14="http://schemas.microsoft.com/office/powerpoint/2010/main" val="1800053231"/>
              </p:ext>
            </p:extLst>
          </p:nvPr>
        </p:nvGraphicFramePr>
        <p:xfrm>
          <a:off x="155646" y="1628060"/>
          <a:ext cx="11588680" cy="4612582"/>
        </p:xfrm>
        <a:graphic>
          <a:graphicData uri="http://schemas.openxmlformats.org/drawingml/2006/chart">
            <c:chart xmlns:c="http://schemas.openxmlformats.org/drawingml/2006/chart" xmlns:r="http://schemas.openxmlformats.org/officeDocument/2006/relationships" r:id="rId3"/>
          </a:graphicData>
        </a:graphic>
      </p:graphicFrame>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Expected financial situation</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E7D1884-D877-4F2F-B554-64C5C2207D3B}"/>
              </a:ext>
            </a:extLst>
          </p:cNvPr>
          <p:cNvSpPr txBox="1"/>
          <p:nvPr/>
        </p:nvSpPr>
        <p:spPr>
          <a:xfrm>
            <a:off x="175239" y="1278593"/>
            <a:ext cx="11294518" cy="307777"/>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Expect financial situation to get...?</a:t>
            </a: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21" name="Rectangle: Rounded Corners 20">
            <a:extLst>
              <a:ext uri="{FF2B5EF4-FFF2-40B4-BE49-F238E27FC236}">
                <a16:creationId xmlns:a16="http://schemas.microsoft.com/office/drawing/2014/main" id="{20E2D256-AF35-A967-509B-3A3C82667D92}"/>
              </a:ext>
            </a:extLst>
          </p:cNvPr>
          <p:cNvSpPr/>
          <p:nvPr/>
        </p:nvSpPr>
        <p:spPr>
          <a:xfrm>
            <a:off x="235655" y="1716363"/>
            <a:ext cx="1962374" cy="283900"/>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Better</a:t>
            </a:r>
          </a:p>
        </p:txBody>
      </p:sp>
      <p:sp>
        <p:nvSpPr>
          <p:cNvPr id="22" name="Rectangle: Rounded Corners 21">
            <a:extLst>
              <a:ext uri="{FF2B5EF4-FFF2-40B4-BE49-F238E27FC236}">
                <a16:creationId xmlns:a16="http://schemas.microsoft.com/office/drawing/2014/main" id="{BF4B9056-56F8-2B80-5C91-A3CD1EB2B7BE}"/>
              </a:ext>
            </a:extLst>
          </p:cNvPr>
          <p:cNvSpPr/>
          <p:nvPr/>
        </p:nvSpPr>
        <p:spPr>
          <a:xfrm>
            <a:off x="235655" y="2073486"/>
            <a:ext cx="1962374" cy="256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Worse</a:t>
            </a:r>
          </a:p>
        </p:txBody>
      </p:sp>
      <p:sp>
        <p:nvSpPr>
          <p:cNvPr id="3" name="TextBox 2">
            <a:extLst>
              <a:ext uri="{FF2B5EF4-FFF2-40B4-BE49-F238E27FC236}">
                <a16:creationId xmlns:a16="http://schemas.microsoft.com/office/drawing/2014/main" id="{4DDC7017-D16B-1571-DD02-9137D4556696}"/>
              </a:ext>
            </a:extLst>
          </p:cNvPr>
          <p:cNvSpPr txBox="1"/>
          <p:nvPr/>
        </p:nvSpPr>
        <p:spPr>
          <a:xfrm>
            <a:off x="1838227" y="6307004"/>
            <a:ext cx="8937327" cy="553998"/>
          </a:xfrm>
          <a:prstGeom prst="rect">
            <a:avLst/>
          </a:prstGeom>
          <a:noFill/>
          <a:ln>
            <a:noFill/>
          </a:ln>
        </p:spPr>
        <p:txBody>
          <a:bodyPr wrap="square" rtlCol="0">
            <a:spAutoFit/>
          </a:bodyPr>
          <a:lstStyle/>
          <a:p>
            <a:r>
              <a:rPr lang="en-GB" sz="1000" b="1" dirty="0">
                <a:latin typeface="Century Gothic" panose="020B0502020202020204" pitchFamily="34" charset="0"/>
              </a:rPr>
              <a:t>Q3.</a:t>
            </a:r>
            <a:r>
              <a:rPr lang="en-GB" sz="1000" dirty="0">
                <a:latin typeface="Century Gothic" panose="020B0502020202020204" pitchFamily="34" charset="0"/>
              </a:rPr>
              <a:t> Thinking about your household’s/organisation’s financial situation over the next few years up to 2030, do you expect it to get: </a:t>
            </a:r>
            <a:r>
              <a:rPr lang="en-GB" sz="1000" b="1" dirty="0">
                <a:latin typeface="Century Gothic" panose="020B0502020202020204" pitchFamily="34" charset="0"/>
              </a:rPr>
              <a:t>Base</a:t>
            </a:r>
            <a:r>
              <a:rPr lang="en-GB" sz="1000" dirty="0">
                <a:latin typeface="Century Gothic" panose="020B0502020202020204" pitchFamily="34" charset="0"/>
              </a:rPr>
              <a:t> Total Household and Non household bill payers: </a:t>
            </a:r>
            <a:r>
              <a:rPr lang="en-GB" sz="1000" b="1" dirty="0">
                <a:latin typeface="Century Gothic" panose="020B0502020202020204" pitchFamily="34" charset="0"/>
              </a:rPr>
              <a:t>(715)</a:t>
            </a:r>
          </a:p>
          <a:p>
            <a:r>
              <a:rPr lang="en-GB" sz="1000" b="1" dirty="0">
                <a:latin typeface="Century Gothic" panose="020B0502020202020204" pitchFamily="34" charset="0"/>
              </a:rPr>
              <a:t>WEIGHTED % FIGURES ARE DISPLAYED and UNWEIGHTED BASE SIZES</a:t>
            </a:r>
          </a:p>
        </p:txBody>
      </p:sp>
      <p:graphicFrame>
        <p:nvGraphicFramePr>
          <p:cNvPr id="2" name="Table 24">
            <a:extLst>
              <a:ext uri="{FF2B5EF4-FFF2-40B4-BE49-F238E27FC236}">
                <a16:creationId xmlns:a16="http://schemas.microsoft.com/office/drawing/2014/main" id="{E0CCCF9F-6200-E734-B9F8-6741C9E2ABBB}"/>
              </a:ext>
            </a:extLst>
          </p:cNvPr>
          <p:cNvGraphicFramePr>
            <a:graphicFrameLocks noGrp="1"/>
          </p:cNvGraphicFramePr>
          <p:nvPr>
            <p:extLst>
              <p:ext uri="{D42A27DB-BD31-4B8C-83A1-F6EECF244321}">
                <p14:modId xmlns:p14="http://schemas.microsoft.com/office/powerpoint/2010/main" val="1628249442"/>
              </p:ext>
            </p:extLst>
          </p:nvPr>
        </p:nvGraphicFramePr>
        <p:xfrm>
          <a:off x="2356527" y="1667926"/>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25%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40%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5" name="Table 24">
            <a:extLst>
              <a:ext uri="{FF2B5EF4-FFF2-40B4-BE49-F238E27FC236}">
                <a16:creationId xmlns:a16="http://schemas.microsoft.com/office/drawing/2014/main" id="{AAC51BE3-5541-20C7-733B-FF9D08059DF1}"/>
              </a:ext>
            </a:extLst>
          </p:cNvPr>
          <p:cNvGraphicFramePr>
            <a:graphicFrameLocks noGrp="1"/>
          </p:cNvGraphicFramePr>
          <p:nvPr>
            <p:extLst>
              <p:ext uri="{D42A27DB-BD31-4B8C-83A1-F6EECF244321}">
                <p14:modId xmlns:p14="http://schemas.microsoft.com/office/powerpoint/2010/main" val="2056544263"/>
              </p:ext>
            </p:extLst>
          </p:nvPr>
        </p:nvGraphicFramePr>
        <p:xfrm>
          <a:off x="4440041" y="1676611"/>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19%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46%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7" name="Table 24">
            <a:extLst>
              <a:ext uri="{FF2B5EF4-FFF2-40B4-BE49-F238E27FC236}">
                <a16:creationId xmlns:a16="http://schemas.microsoft.com/office/drawing/2014/main" id="{ECF69BD2-9647-C5DB-EBCE-296A0BFC1D2E}"/>
              </a:ext>
            </a:extLst>
          </p:cNvPr>
          <p:cNvGraphicFramePr>
            <a:graphicFrameLocks noGrp="1"/>
          </p:cNvGraphicFramePr>
          <p:nvPr/>
        </p:nvGraphicFramePr>
        <p:xfrm>
          <a:off x="6523555" y="1676611"/>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12%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52%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5" name="Table 24">
            <a:extLst>
              <a:ext uri="{FF2B5EF4-FFF2-40B4-BE49-F238E27FC236}">
                <a16:creationId xmlns:a16="http://schemas.microsoft.com/office/drawing/2014/main" id="{BEE2358A-3B6C-9CAA-D005-CEE898DDA238}"/>
              </a:ext>
            </a:extLst>
          </p:cNvPr>
          <p:cNvGraphicFramePr>
            <a:graphicFrameLocks noGrp="1"/>
          </p:cNvGraphicFramePr>
          <p:nvPr>
            <p:extLst>
              <p:ext uri="{D42A27DB-BD31-4B8C-83A1-F6EECF244321}">
                <p14:modId xmlns:p14="http://schemas.microsoft.com/office/powerpoint/2010/main" val="2046174044"/>
              </p:ext>
            </p:extLst>
          </p:nvPr>
        </p:nvGraphicFramePr>
        <p:xfrm>
          <a:off x="8607069" y="1659245"/>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29%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59%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7" name="Table 24">
            <a:extLst>
              <a:ext uri="{FF2B5EF4-FFF2-40B4-BE49-F238E27FC236}">
                <a16:creationId xmlns:a16="http://schemas.microsoft.com/office/drawing/2014/main" id="{24177FA8-EFC0-A007-09E0-FF9F917B7A57}"/>
              </a:ext>
            </a:extLst>
          </p:cNvPr>
          <p:cNvGraphicFramePr>
            <a:graphicFrameLocks noGrp="1"/>
          </p:cNvGraphicFramePr>
          <p:nvPr>
            <p:extLst>
              <p:ext uri="{D42A27DB-BD31-4B8C-83A1-F6EECF244321}">
                <p14:modId xmlns:p14="http://schemas.microsoft.com/office/powerpoint/2010/main" val="2966949905"/>
              </p:ext>
            </p:extLst>
          </p:nvPr>
        </p:nvGraphicFramePr>
        <p:xfrm>
          <a:off x="10690583" y="1628060"/>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48%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18%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9" name="Table 14">
            <a:extLst>
              <a:ext uri="{FF2B5EF4-FFF2-40B4-BE49-F238E27FC236}">
                <a16:creationId xmlns:a16="http://schemas.microsoft.com/office/drawing/2014/main" id="{2C7E17EE-EA99-E848-4DE7-89B1D5E43A1E}"/>
              </a:ext>
            </a:extLst>
          </p:cNvPr>
          <p:cNvGraphicFramePr>
            <a:graphicFrameLocks noGrp="1"/>
          </p:cNvGraphicFramePr>
          <p:nvPr>
            <p:extLst>
              <p:ext uri="{D42A27DB-BD31-4B8C-83A1-F6EECF244321}">
                <p14:modId xmlns:p14="http://schemas.microsoft.com/office/powerpoint/2010/main" val="4223457275"/>
              </p:ext>
            </p:extLst>
          </p:nvPr>
        </p:nvGraphicFramePr>
        <p:xfrm>
          <a:off x="1930736" y="5480598"/>
          <a:ext cx="10209160" cy="457200"/>
        </p:xfrm>
        <a:graphic>
          <a:graphicData uri="http://schemas.openxmlformats.org/drawingml/2006/table">
            <a:tbl>
              <a:tblPr firstRow="1" bandRow="1">
                <a:tableStyleId>{5C22544A-7EE6-4342-B048-85BDC9FD1C3A}</a:tableStyleId>
              </a:tblPr>
              <a:tblGrid>
                <a:gridCol w="2041832">
                  <a:extLst>
                    <a:ext uri="{9D8B030D-6E8A-4147-A177-3AD203B41FA5}">
                      <a16:colId xmlns:a16="http://schemas.microsoft.com/office/drawing/2014/main" val="2873442147"/>
                    </a:ext>
                  </a:extLst>
                </a:gridCol>
                <a:gridCol w="2041832">
                  <a:extLst>
                    <a:ext uri="{9D8B030D-6E8A-4147-A177-3AD203B41FA5}">
                      <a16:colId xmlns:a16="http://schemas.microsoft.com/office/drawing/2014/main" val="1481362289"/>
                    </a:ext>
                  </a:extLst>
                </a:gridCol>
                <a:gridCol w="2041832">
                  <a:extLst>
                    <a:ext uri="{9D8B030D-6E8A-4147-A177-3AD203B41FA5}">
                      <a16:colId xmlns:a16="http://schemas.microsoft.com/office/drawing/2014/main" val="354882892"/>
                    </a:ext>
                  </a:extLst>
                </a:gridCol>
                <a:gridCol w="2041832">
                  <a:extLst>
                    <a:ext uri="{9D8B030D-6E8A-4147-A177-3AD203B41FA5}">
                      <a16:colId xmlns:a16="http://schemas.microsoft.com/office/drawing/2014/main" val="3416676201"/>
                    </a:ext>
                  </a:extLst>
                </a:gridCol>
                <a:gridCol w="2041832">
                  <a:extLst>
                    <a:ext uri="{9D8B030D-6E8A-4147-A177-3AD203B41FA5}">
                      <a16:colId xmlns:a16="http://schemas.microsoft.com/office/drawing/2014/main" val="4204279790"/>
                    </a:ext>
                  </a:extLst>
                </a:gridCol>
              </a:tblGrid>
              <a:tr h="370840">
                <a:tc>
                  <a:txBody>
                    <a:bodyPr/>
                    <a:lstStyle/>
                    <a:p>
                      <a:pPr algn="ctr"/>
                      <a:r>
                        <a:rPr lang="en-GB" sz="1200" dirty="0">
                          <a:latin typeface="Century Gothic" panose="020B0502020202020204" pitchFamily="34" charset="0"/>
                        </a:rPr>
                        <a:t>Total HH &amp; NHH</a:t>
                      </a:r>
                    </a:p>
                    <a:p>
                      <a:pPr algn="ctr"/>
                      <a:r>
                        <a:rPr lang="en-GB" sz="1200" dirty="0">
                          <a:latin typeface="Century Gothic" panose="020B0502020202020204" pitchFamily="34" charset="0"/>
                        </a:rPr>
                        <a:t>(715)</a:t>
                      </a:r>
                    </a:p>
                  </a:txBody>
                  <a:tcPr anchor="ctr">
                    <a:solidFill>
                      <a:schemeClr val="tx2"/>
                    </a:solidFill>
                  </a:tcPr>
                </a:tc>
                <a:tc>
                  <a:txBody>
                    <a:bodyPr/>
                    <a:lstStyle/>
                    <a:p>
                      <a:pPr algn="ctr"/>
                      <a:r>
                        <a:rPr lang="en-GB" sz="1200" dirty="0">
                          <a:latin typeface="Century Gothic" panose="020B0502020202020204" pitchFamily="34" charset="0"/>
                        </a:rPr>
                        <a:t>Household only</a:t>
                      </a:r>
                    </a:p>
                    <a:p>
                      <a:pPr algn="ctr"/>
                      <a:r>
                        <a:rPr lang="en-GB" sz="1200" dirty="0">
                          <a:latin typeface="Century Gothic" panose="020B0502020202020204" pitchFamily="34" charset="0"/>
                        </a:rPr>
                        <a:t>(582)</a:t>
                      </a:r>
                    </a:p>
                  </a:txBody>
                  <a:tcPr anchor="ctr">
                    <a:solidFill>
                      <a:schemeClr val="tx2"/>
                    </a:solidFill>
                  </a:tcPr>
                </a:tc>
                <a:tc>
                  <a:txBody>
                    <a:bodyPr/>
                    <a:lstStyle/>
                    <a:p>
                      <a:pPr algn="ctr"/>
                      <a:r>
                        <a:rPr lang="en-GB" sz="1200" dirty="0">
                          <a:latin typeface="Century Gothic" panose="020B0502020202020204" pitchFamily="34" charset="0"/>
                        </a:rPr>
                        <a:t>Household vulnerable</a:t>
                      </a:r>
                    </a:p>
                    <a:p>
                      <a:pPr algn="ctr"/>
                      <a:r>
                        <a:rPr lang="en-GB" sz="1200" dirty="0">
                          <a:latin typeface="Century Gothic" panose="020B0502020202020204" pitchFamily="34" charset="0"/>
                        </a:rPr>
                        <a:t>(228)</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Household struggling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(68)</a:t>
                      </a:r>
                    </a:p>
                  </a:txBody>
                  <a:tcPr anchor="ctr">
                    <a:solidFill>
                      <a:schemeClr val="tx2"/>
                    </a:solidFill>
                  </a:tcPr>
                </a:tc>
                <a:tc>
                  <a:txBody>
                    <a:bodyPr/>
                    <a:lstStyle/>
                    <a:p>
                      <a:pPr algn="ctr"/>
                      <a:r>
                        <a:rPr lang="en-GB" sz="1200" dirty="0">
                          <a:latin typeface="Century Gothic" panose="020B0502020202020204" pitchFamily="34" charset="0"/>
                        </a:rPr>
                        <a:t>Non household</a:t>
                      </a:r>
                    </a:p>
                    <a:p>
                      <a:pPr algn="ctr"/>
                      <a:r>
                        <a:rPr lang="en-GB" sz="1200" dirty="0">
                          <a:latin typeface="Century Gothic" panose="020B0502020202020204" pitchFamily="34" charset="0"/>
                        </a:rPr>
                        <a:t>(133)</a:t>
                      </a:r>
                    </a:p>
                  </a:txBody>
                  <a:tcPr anchor="ctr">
                    <a:solidFill>
                      <a:schemeClr val="tx2"/>
                    </a:solidFill>
                  </a:tcPr>
                </a:tc>
                <a:extLst>
                  <a:ext uri="{0D108BD9-81ED-4DB2-BD59-A6C34878D82A}">
                    <a16:rowId xmlns:a16="http://schemas.microsoft.com/office/drawing/2014/main" val="4126178900"/>
                  </a:ext>
                </a:extLst>
              </a:tr>
            </a:tbl>
          </a:graphicData>
        </a:graphic>
      </p:graphicFrame>
    </p:spTree>
    <p:extLst>
      <p:ext uri="{BB962C8B-B14F-4D97-AF65-F5344CB8AC3E}">
        <p14:creationId xmlns:p14="http://schemas.microsoft.com/office/powerpoint/2010/main" val="13446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4">
            <a:extLst>
              <a:ext uri="{FF2B5EF4-FFF2-40B4-BE49-F238E27FC236}">
                <a16:creationId xmlns:a16="http://schemas.microsoft.com/office/drawing/2014/main" id="{AA2C0344-45A5-2378-95CE-EAF3C91001D0}"/>
              </a:ext>
            </a:extLst>
          </p:cNvPr>
          <p:cNvGraphicFramePr>
            <a:graphicFrameLocks/>
          </p:cNvGraphicFramePr>
          <p:nvPr>
            <p:extLst>
              <p:ext uri="{D42A27DB-BD31-4B8C-83A1-F6EECF244321}">
                <p14:modId xmlns:p14="http://schemas.microsoft.com/office/powerpoint/2010/main" val="3708806610"/>
              </p:ext>
            </p:extLst>
          </p:nvPr>
        </p:nvGraphicFramePr>
        <p:xfrm>
          <a:off x="155645" y="1628060"/>
          <a:ext cx="11782808" cy="4612582"/>
        </p:xfrm>
        <a:graphic>
          <a:graphicData uri="http://schemas.openxmlformats.org/drawingml/2006/chart">
            <c:chart xmlns:c="http://schemas.openxmlformats.org/drawingml/2006/chart" xmlns:r="http://schemas.openxmlformats.org/officeDocument/2006/relationships" r:id="rId3"/>
          </a:graphicData>
        </a:graphic>
      </p:graphicFrame>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Struggling financially</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E7D1884-D877-4F2F-B554-64C5C2207D3B}"/>
              </a:ext>
            </a:extLst>
          </p:cNvPr>
          <p:cNvSpPr txBox="1"/>
          <p:nvPr/>
        </p:nvSpPr>
        <p:spPr>
          <a:xfrm>
            <a:off x="175239" y="1278593"/>
            <a:ext cx="11294518" cy="307777"/>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How often have you struggled to pay at least one of your household’s bills in the last year?</a:t>
            </a: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21" name="Rectangle: Rounded Corners 20">
            <a:extLst>
              <a:ext uri="{FF2B5EF4-FFF2-40B4-BE49-F238E27FC236}">
                <a16:creationId xmlns:a16="http://schemas.microsoft.com/office/drawing/2014/main" id="{20E2D256-AF35-A967-509B-3A3C82667D92}"/>
              </a:ext>
            </a:extLst>
          </p:cNvPr>
          <p:cNvSpPr/>
          <p:nvPr/>
        </p:nvSpPr>
        <p:spPr>
          <a:xfrm>
            <a:off x="235655" y="1716363"/>
            <a:ext cx="1962374" cy="283900"/>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Rarely/never</a:t>
            </a:r>
          </a:p>
        </p:txBody>
      </p:sp>
      <p:sp>
        <p:nvSpPr>
          <p:cNvPr id="22" name="Rectangle: Rounded Corners 21">
            <a:extLst>
              <a:ext uri="{FF2B5EF4-FFF2-40B4-BE49-F238E27FC236}">
                <a16:creationId xmlns:a16="http://schemas.microsoft.com/office/drawing/2014/main" id="{BF4B9056-56F8-2B80-5C91-A3CD1EB2B7BE}"/>
              </a:ext>
            </a:extLst>
          </p:cNvPr>
          <p:cNvSpPr/>
          <p:nvPr/>
        </p:nvSpPr>
        <p:spPr>
          <a:xfrm>
            <a:off x="235655" y="2073486"/>
            <a:ext cx="1962374" cy="256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All/most/some</a:t>
            </a:r>
          </a:p>
        </p:txBody>
      </p:sp>
      <p:sp>
        <p:nvSpPr>
          <p:cNvPr id="3" name="TextBox 2">
            <a:extLst>
              <a:ext uri="{FF2B5EF4-FFF2-40B4-BE49-F238E27FC236}">
                <a16:creationId xmlns:a16="http://schemas.microsoft.com/office/drawing/2014/main" id="{4DDC7017-D16B-1571-DD02-9137D4556696}"/>
              </a:ext>
            </a:extLst>
          </p:cNvPr>
          <p:cNvSpPr txBox="1"/>
          <p:nvPr/>
        </p:nvSpPr>
        <p:spPr>
          <a:xfrm>
            <a:off x="1878745" y="6309811"/>
            <a:ext cx="8786565" cy="553998"/>
          </a:xfrm>
          <a:prstGeom prst="rect">
            <a:avLst/>
          </a:prstGeom>
          <a:noFill/>
          <a:ln>
            <a:noFill/>
          </a:ln>
        </p:spPr>
        <p:txBody>
          <a:bodyPr wrap="square" rtlCol="0">
            <a:spAutoFit/>
          </a:bodyPr>
          <a:lstStyle/>
          <a:p>
            <a:r>
              <a:rPr lang="en-GB" sz="1000" b="1" dirty="0">
                <a:latin typeface="Century Gothic" panose="020B0502020202020204" pitchFamily="34" charset="0"/>
              </a:rPr>
              <a:t>Q1.</a:t>
            </a:r>
            <a:r>
              <a:rPr lang="en-GB" sz="1000" dirty="0">
                <a:latin typeface="Century Gothic" panose="020B0502020202020204" pitchFamily="34" charset="0"/>
              </a:rPr>
              <a:t> Thinking about your household’s /organisation’s finances over the last year, how often, if at all, have you struggled to pay at least one of your household/ it’s bills? </a:t>
            </a:r>
            <a:r>
              <a:rPr lang="en-GB" sz="1000" b="1" dirty="0">
                <a:latin typeface="Century Gothic" panose="020B0502020202020204" pitchFamily="34" charset="0"/>
              </a:rPr>
              <a:t>Base</a:t>
            </a:r>
            <a:r>
              <a:rPr lang="en-GB" sz="1000" dirty="0">
                <a:latin typeface="Century Gothic" panose="020B0502020202020204" pitchFamily="34" charset="0"/>
              </a:rPr>
              <a:t> Total Household and Non household bill payers: </a:t>
            </a:r>
            <a:r>
              <a:rPr lang="en-GB" sz="1000" b="1" dirty="0">
                <a:latin typeface="Century Gothic" panose="020B0502020202020204" pitchFamily="34" charset="0"/>
              </a:rPr>
              <a:t>(715)</a:t>
            </a:r>
          </a:p>
          <a:p>
            <a:r>
              <a:rPr lang="en-GB" sz="1000" b="1" dirty="0">
                <a:latin typeface="Century Gothic" panose="020B0502020202020204" pitchFamily="34" charset="0"/>
              </a:rPr>
              <a:t>WEIGHTED % FIGURES ARE DISPLAYED and UNWEIGHTED BASE SIZES</a:t>
            </a:r>
          </a:p>
        </p:txBody>
      </p:sp>
      <p:graphicFrame>
        <p:nvGraphicFramePr>
          <p:cNvPr id="2" name="Table 24">
            <a:extLst>
              <a:ext uri="{FF2B5EF4-FFF2-40B4-BE49-F238E27FC236}">
                <a16:creationId xmlns:a16="http://schemas.microsoft.com/office/drawing/2014/main" id="{1D470EE4-DF53-F825-A7FE-6614FC36B9A4}"/>
              </a:ext>
            </a:extLst>
          </p:cNvPr>
          <p:cNvGraphicFramePr>
            <a:graphicFrameLocks noGrp="1"/>
          </p:cNvGraphicFramePr>
          <p:nvPr>
            <p:extLst>
              <p:ext uri="{D42A27DB-BD31-4B8C-83A1-F6EECF244321}">
                <p14:modId xmlns:p14="http://schemas.microsoft.com/office/powerpoint/2010/main" val="3160143508"/>
              </p:ext>
            </p:extLst>
          </p:nvPr>
        </p:nvGraphicFramePr>
        <p:xfrm>
          <a:off x="2386640" y="1718843"/>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63%</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32%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5" name="Table 24">
            <a:extLst>
              <a:ext uri="{FF2B5EF4-FFF2-40B4-BE49-F238E27FC236}">
                <a16:creationId xmlns:a16="http://schemas.microsoft.com/office/drawing/2014/main" id="{A925237B-CD9F-62E7-78AF-8D24B0AF1ED9}"/>
              </a:ext>
            </a:extLst>
          </p:cNvPr>
          <p:cNvGraphicFramePr>
            <a:graphicFrameLocks noGrp="1"/>
          </p:cNvGraphicFramePr>
          <p:nvPr>
            <p:extLst>
              <p:ext uri="{D42A27DB-BD31-4B8C-83A1-F6EECF244321}">
                <p14:modId xmlns:p14="http://schemas.microsoft.com/office/powerpoint/2010/main" val="1970031876"/>
              </p:ext>
            </p:extLst>
          </p:nvPr>
        </p:nvGraphicFramePr>
        <p:xfrm>
          <a:off x="4428109" y="1718843"/>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66%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28%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7" name="Table 24">
            <a:extLst>
              <a:ext uri="{FF2B5EF4-FFF2-40B4-BE49-F238E27FC236}">
                <a16:creationId xmlns:a16="http://schemas.microsoft.com/office/drawing/2014/main" id="{3633448E-5ECF-54E4-8BCB-18930D186A15}"/>
              </a:ext>
            </a:extLst>
          </p:cNvPr>
          <p:cNvGraphicFramePr>
            <a:graphicFrameLocks noGrp="1"/>
          </p:cNvGraphicFramePr>
          <p:nvPr>
            <p:extLst>
              <p:ext uri="{D42A27DB-BD31-4B8C-83A1-F6EECF244321}">
                <p14:modId xmlns:p14="http://schemas.microsoft.com/office/powerpoint/2010/main" val="1714900232"/>
              </p:ext>
            </p:extLst>
          </p:nvPr>
        </p:nvGraphicFramePr>
        <p:xfrm>
          <a:off x="6469576" y="1718843"/>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63%</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30%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5" name="Table 24">
            <a:extLst>
              <a:ext uri="{FF2B5EF4-FFF2-40B4-BE49-F238E27FC236}">
                <a16:creationId xmlns:a16="http://schemas.microsoft.com/office/drawing/2014/main" id="{016064FF-68F4-97B7-824D-77B67D2337AC}"/>
              </a:ext>
            </a:extLst>
          </p:cNvPr>
          <p:cNvGraphicFramePr>
            <a:graphicFrameLocks noGrp="1"/>
          </p:cNvGraphicFramePr>
          <p:nvPr>
            <p:extLst>
              <p:ext uri="{D42A27DB-BD31-4B8C-83A1-F6EECF244321}">
                <p14:modId xmlns:p14="http://schemas.microsoft.com/office/powerpoint/2010/main" val="2059924040"/>
              </p:ext>
            </p:extLst>
          </p:nvPr>
        </p:nvGraphicFramePr>
        <p:xfrm>
          <a:off x="8511043" y="1718843"/>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22%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78%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7" name="Table 24">
            <a:extLst>
              <a:ext uri="{FF2B5EF4-FFF2-40B4-BE49-F238E27FC236}">
                <a16:creationId xmlns:a16="http://schemas.microsoft.com/office/drawing/2014/main" id="{0FEF6426-3177-C6E8-19A7-BBD07750A275}"/>
              </a:ext>
            </a:extLst>
          </p:cNvPr>
          <p:cNvGraphicFramePr>
            <a:graphicFrameLocks noGrp="1"/>
          </p:cNvGraphicFramePr>
          <p:nvPr>
            <p:extLst>
              <p:ext uri="{D42A27DB-BD31-4B8C-83A1-F6EECF244321}">
                <p14:modId xmlns:p14="http://schemas.microsoft.com/office/powerpoint/2010/main" val="674544873"/>
              </p:ext>
            </p:extLst>
          </p:nvPr>
        </p:nvGraphicFramePr>
        <p:xfrm>
          <a:off x="10552512" y="1718843"/>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52%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47%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8" name="Table 14">
            <a:extLst>
              <a:ext uri="{FF2B5EF4-FFF2-40B4-BE49-F238E27FC236}">
                <a16:creationId xmlns:a16="http://schemas.microsoft.com/office/drawing/2014/main" id="{698A5A04-0415-E484-8C6E-739F26894E9F}"/>
              </a:ext>
            </a:extLst>
          </p:cNvPr>
          <p:cNvGraphicFramePr>
            <a:graphicFrameLocks noGrp="1"/>
          </p:cNvGraphicFramePr>
          <p:nvPr>
            <p:extLst>
              <p:ext uri="{D42A27DB-BD31-4B8C-83A1-F6EECF244321}">
                <p14:modId xmlns:p14="http://schemas.microsoft.com/office/powerpoint/2010/main" val="3244053073"/>
              </p:ext>
            </p:extLst>
          </p:nvPr>
        </p:nvGraphicFramePr>
        <p:xfrm>
          <a:off x="1878745" y="5480598"/>
          <a:ext cx="10261150" cy="457200"/>
        </p:xfrm>
        <a:graphic>
          <a:graphicData uri="http://schemas.openxmlformats.org/drawingml/2006/table">
            <a:tbl>
              <a:tblPr firstRow="1" bandRow="1">
                <a:tableStyleId>{5C22544A-7EE6-4342-B048-85BDC9FD1C3A}</a:tableStyleId>
              </a:tblPr>
              <a:tblGrid>
                <a:gridCol w="2052230">
                  <a:extLst>
                    <a:ext uri="{9D8B030D-6E8A-4147-A177-3AD203B41FA5}">
                      <a16:colId xmlns:a16="http://schemas.microsoft.com/office/drawing/2014/main" val="2873442147"/>
                    </a:ext>
                  </a:extLst>
                </a:gridCol>
                <a:gridCol w="2052230">
                  <a:extLst>
                    <a:ext uri="{9D8B030D-6E8A-4147-A177-3AD203B41FA5}">
                      <a16:colId xmlns:a16="http://schemas.microsoft.com/office/drawing/2014/main" val="1481362289"/>
                    </a:ext>
                  </a:extLst>
                </a:gridCol>
                <a:gridCol w="2052230">
                  <a:extLst>
                    <a:ext uri="{9D8B030D-6E8A-4147-A177-3AD203B41FA5}">
                      <a16:colId xmlns:a16="http://schemas.microsoft.com/office/drawing/2014/main" val="354882892"/>
                    </a:ext>
                  </a:extLst>
                </a:gridCol>
                <a:gridCol w="2052230">
                  <a:extLst>
                    <a:ext uri="{9D8B030D-6E8A-4147-A177-3AD203B41FA5}">
                      <a16:colId xmlns:a16="http://schemas.microsoft.com/office/drawing/2014/main" val="3416676201"/>
                    </a:ext>
                  </a:extLst>
                </a:gridCol>
                <a:gridCol w="2052230">
                  <a:extLst>
                    <a:ext uri="{9D8B030D-6E8A-4147-A177-3AD203B41FA5}">
                      <a16:colId xmlns:a16="http://schemas.microsoft.com/office/drawing/2014/main" val="4204279790"/>
                    </a:ext>
                  </a:extLst>
                </a:gridCol>
              </a:tblGrid>
              <a:tr h="370840">
                <a:tc>
                  <a:txBody>
                    <a:bodyPr/>
                    <a:lstStyle/>
                    <a:p>
                      <a:pPr algn="ctr"/>
                      <a:r>
                        <a:rPr lang="en-GB" sz="1200" dirty="0">
                          <a:latin typeface="Century Gothic" panose="020B0502020202020204" pitchFamily="34" charset="0"/>
                        </a:rPr>
                        <a:t>Total HH &amp; NHH</a:t>
                      </a:r>
                    </a:p>
                    <a:p>
                      <a:pPr algn="ctr"/>
                      <a:r>
                        <a:rPr lang="en-GB" sz="1200" dirty="0">
                          <a:latin typeface="Century Gothic" panose="020B0502020202020204" pitchFamily="34" charset="0"/>
                        </a:rPr>
                        <a:t>(715)</a:t>
                      </a:r>
                    </a:p>
                  </a:txBody>
                  <a:tcPr anchor="ctr">
                    <a:solidFill>
                      <a:schemeClr val="tx2"/>
                    </a:solidFill>
                  </a:tcPr>
                </a:tc>
                <a:tc>
                  <a:txBody>
                    <a:bodyPr/>
                    <a:lstStyle/>
                    <a:p>
                      <a:pPr algn="ctr"/>
                      <a:r>
                        <a:rPr lang="en-GB" sz="1200" dirty="0">
                          <a:latin typeface="Century Gothic" panose="020B0502020202020204" pitchFamily="34" charset="0"/>
                        </a:rPr>
                        <a:t>Household only</a:t>
                      </a:r>
                    </a:p>
                    <a:p>
                      <a:pPr algn="ctr"/>
                      <a:r>
                        <a:rPr lang="en-GB" sz="1200" dirty="0">
                          <a:latin typeface="Century Gothic" panose="020B0502020202020204" pitchFamily="34" charset="0"/>
                        </a:rPr>
                        <a:t>(582)</a:t>
                      </a:r>
                    </a:p>
                  </a:txBody>
                  <a:tcPr anchor="ctr">
                    <a:solidFill>
                      <a:schemeClr val="tx2"/>
                    </a:solidFill>
                  </a:tcPr>
                </a:tc>
                <a:tc>
                  <a:txBody>
                    <a:bodyPr/>
                    <a:lstStyle/>
                    <a:p>
                      <a:pPr algn="ctr"/>
                      <a:r>
                        <a:rPr lang="en-GB" sz="1200" dirty="0">
                          <a:latin typeface="Century Gothic" panose="020B0502020202020204" pitchFamily="34" charset="0"/>
                        </a:rPr>
                        <a:t>Household vulnerable</a:t>
                      </a:r>
                    </a:p>
                    <a:p>
                      <a:pPr algn="ctr"/>
                      <a:r>
                        <a:rPr lang="en-GB" sz="1200" dirty="0">
                          <a:latin typeface="Century Gothic" panose="020B0502020202020204" pitchFamily="34" charset="0"/>
                        </a:rPr>
                        <a:t>(228)</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Household struggling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(68)</a:t>
                      </a:r>
                    </a:p>
                  </a:txBody>
                  <a:tcPr anchor="ctr">
                    <a:solidFill>
                      <a:schemeClr val="tx2"/>
                    </a:solidFill>
                  </a:tcPr>
                </a:tc>
                <a:tc>
                  <a:txBody>
                    <a:bodyPr/>
                    <a:lstStyle/>
                    <a:p>
                      <a:pPr algn="ctr"/>
                      <a:r>
                        <a:rPr lang="en-GB" sz="1200" dirty="0">
                          <a:latin typeface="Century Gothic" panose="020B0502020202020204" pitchFamily="34" charset="0"/>
                        </a:rPr>
                        <a:t>Non household</a:t>
                      </a:r>
                    </a:p>
                    <a:p>
                      <a:pPr algn="ctr"/>
                      <a:r>
                        <a:rPr lang="en-GB" sz="1200" dirty="0">
                          <a:latin typeface="Century Gothic" panose="020B0502020202020204" pitchFamily="34" charset="0"/>
                        </a:rPr>
                        <a:t>(133)</a:t>
                      </a:r>
                    </a:p>
                  </a:txBody>
                  <a:tcPr anchor="ctr">
                    <a:solidFill>
                      <a:schemeClr val="tx2"/>
                    </a:solidFill>
                  </a:tcPr>
                </a:tc>
                <a:extLst>
                  <a:ext uri="{0D108BD9-81ED-4DB2-BD59-A6C34878D82A}">
                    <a16:rowId xmlns:a16="http://schemas.microsoft.com/office/drawing/2014/main" val="4126178900"/>
                  </a:ext>
                </a:extLst>
              </a:tr>
            </a:tbl>
          </a:graphicData>
        </a:graphic>
      </p:graphicFrame>
    </p:spTree>
    <p:extLst>
      <p:ext uri="{BB962C8B-B14F-4D97-AF65-F5344CB8AC3E}">
        <p14:creationId xmlns:p14="http://schemas.microsoft.com/office/powerpoint/2010/main" val="1423770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4">
            <a:extLst>
              <a:ext uri="{FF2B5EF4-FFF2-40B4-BE49-F238E27FC236}">
                <a16:creationId xmlns:a16="http://schemas.microsoft.com/office/drawing/2014/main" id="{AA2C0344-45A5-2378-95CE-EAF3C91001D0}"/>
              </a:ext>
            </a:extLst>
          </p:cNvPr>
          <p:cNvGraphicFramePr>
            <a:graphicFrameLocks/>
          </p:cNvGraphicFramePr>
          <p:nvPr>
            <p:extLst>
              <p:ext uri="{D42A27DB-BD31-4B8C-83A1-F6EECF244321}">
                <p14:modId xmlns:p14="http://schemas.microsoft.com/office/powerpoint/2010/main" val="1189641420"/>
              </p:ext>
            </p:extLst>
          </p:nvPr>
        </p:nvGraphicFramePr>
        <p:xfrm>
          <a:off x="155645" y="1628060"/>
          <a:ext cx="11782808" cy="4612582"/>
        </p:xfrm>
        <a:graphic>
          <a:graphicData uri="http://schemas.openxmlformats.org/drawingml/2006/chart">
            <c:chart xmlns:c="http://schemas.openxmlformats.org/drawingml/2006/chart" xmlns:r="http://schemas.openxmlformats.org/officeDocument/2006/relationships" r:id="rId3"/>
          </a:graphicData>
        </a:graphic>
      </p:graphicFrame>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Current bill affordability</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E7D1884-D877-4F2F-B554-64C5C2207D3B}"/>
              </a:ext>
            </a:extLst>
          </p:cNvPr>
          <p:cNvSpPr txBox="1"/>
          <p:nvPr/>
        </p:nvSpPr>
        <p:spPr>
          <a:xfrm>
            <a:off x="175239" y="1278593"/>
            <a:ext cx="11294518" cy="307777"/>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How easy or difficult is it to afford to pay current water and sewerage bill?</a:t>
            </a: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21" name="Rectangle: Rounded Corners 20">
            <a:extLst>
              <a:ext uri="{FF2B5EF4-FFF2-40B4-BE49-F238E27FC236}">
                <a16:creationId xmlns:a16="http://schemas.microsoft.com/office/drawing/2014/main" id="{20E2D256-AF35-A967-509B-3A3C82667D92}"/>
              </a:ext>
            </a:extLst>
          </p:cNvPr>
          <p:cNvSpPr/>
          <p:nvPr/>
        </p:nvSpPr>
        <p:spPr>
          <a:xfrm>
            <a:off x="235655" y="1716363"/>
            <a:ext cx="1962374" cy="283900"/>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Easy</a:t>
            </a:r>
          </a:p>
        </p:txBody>
      </p:sp>
      <p:sp>
        <p:nvSpPr>
          <p:cNvPr id="22" name="Rectangle: Rounded Corners 21">
            <a:extLst>
              <a:ext uri="{FF2B5EF4-FFF2-40B4-BE49-F238E27FC236}">
                <a16:creationId xmlns:a16="http://schemas.microsoft.com/office/drawing/2014/main" id="{BF4B9056-56F8-2B80-5C91-A3CD1EB2B7BE}"/>
              </a:ext>
            </a:extLst>
          </p:cNvPr>
          <p:cNvSpPr/>
          <p:nvPr/>
        </p:nvSpPr>
        <p:spPr>
          <a:xfrm>
            <a:off x="235655" y="2073486"/>
            <a:ext cx="1962374" cy="256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Difficult</a:t>
            </a:r>
          </a:p>
        </p:txBody>
      </p:sp>
      <p:sp>
        <p:nvSpPr>
          <p:cNvPr id="3" name="TextBox 2">
            <a:extLst>
              <a:ext uri="{FF2B5EF4-FFF2-40B4-BE49-F238E27FC236}">
                <a16:creationId xmlns:a16="http://schemas.microsoft.com/office/drawing/2014/main" id="{4DDC7017-D16B-1571-DD02-9137D4556696}"/>
              </a:ext>
            </a:extLst>
          </p:cNvPr>
          <p:cNvSpPr txBox="1"/>
          <p:nvPr/>
        </p:nvSpPr>
        <p:spPr>
          <a:xfrm>
            <a:off x="1878745" y="6210706"/>
            <a:ext cx="9505535" cy="553998"/>
          </a:xfrm>
          <a:prstGeom prst="rect">
            <a:avLst/>
          </a:prstGeom>
          <a:noFill/>
          <a:ln>
            <a:noFill/>
          </a:ln>
        </p:spPr>
        <p:txBody>
          <a:bodyPr wrap="square" rtlCol="0">
            <a:spAutoFit/>
          </a:bodyPr>
          <a:lstStyle/>
          <a:p>
            <a:r>
              <a:rPr lang="en-GB" sz="1000" b="1" dirty="0">
                <a:latin typeface="Century Gothic" panose="020B0502020202020204" pitchFamily="34" charset="0"/>
              </a:rPr>
              <a:t>Q4.</a:t>
            </a:r>
            <a:r>
              <a:rPr lang="en-GB" sz="1000" dirty="0">
                <a:latin typeface="Century Gothic" panose="020B0502020202020204" pitchFamily="34" charset="0"/>
              </a:rPr>
              <a:t> How easy or difficult is it for you to afford to pay your/your organisation current water and sewerage bill?</a:t>
            </a:r>
          </a:p>
          <a:p>
            <a:r>
              <a:rPr lang="en-GB" sz="1000" b="1" dirty="0">
                <a:latin typeface="Century Gothic" panose="020B0502020202020204" pitchFamily="34" charset="0"/>
              </a:rPr>
              <a:t>Base</a:t>
            </a:r>
            <a:r>
              <a:rPr lang="en-GB" sz="1000" dirty="0">
                <a:latin typeface="Century Gothic" panose="020B0502020202020204" pitchFamily="34" charset="0"/>
              </a:rPr>
              <a:t> Total Household and Non household bill payers: </a:t>
            </a:r>
            <a:r>
              <a:rPr lang="en-GB" sz="1000" b="1" dirty="0">
                <a:latin typeface="Century Gothic" panose="020B0502020202020204" pitchFamily="34" charset="0"/>
              </a:rPr>
              <a:t>(715)</a:t>
            </a:r>
          </a:p>
          <a:p>
            <a:r>
              <a:rPr lang="en-GB" sz="1000" b="1" dirty="0">
                <a:latin typeface="Century Gothic" panose="020B0502020202020204" pitchFamily="34" charset="0"/>
              </a:rPr>
              <a:t>WEIGHTED % FIGURES ARE DISPLAYED and UNWEIGHTED BASE SIZES</a:t>
            </a:r>
          </a:p>
        </p:txBody>
      </p:sp>
      <p:graphicFrame>
        <p:nvGraphicFramePr>
          <p:cNvPr id="2" name="Table 24">
            <a:extLst>
              <a:ext uri="{FF2B5EF4-FFF2-40B4-BE49-F238E27FC236}">
                <a16:creationId xmlns:a16="http://schemas.microsoft.com/office/drawing/2014/main" id="{8A5CDED0-3E6E-5C15-BE6A-52F82134B6B8}"/>
              </a:ext>
            </a:extLst>
          </p:cNvPr>
          <p:cNvGraphicFramePr>
            <a:graphicFrameLocks noGrp="1"/>
          </p:cNvGraphicFramePr>
          <p:nvPr>
            <p:extLst>
              <p:ext uri="{D42A27DB-BD31-4B8C-83A1-F6EECF244321}">
                <p14:modId xmlns:p14="http://schemas.microsoft.com/office/powerpoint/2010/main" val="151995814"/>
              </p:ext>
            </p:extLst>
          </p:nvPr>
        </p:nvGraphicFramePr>
        <p:xfrm>
          <a:off x="2342197" y="1693326"/>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45%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12%</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5" name="Table 24">
            <a:extLst>
              <a:ext uri="{FF2B5EF4-FFF2-40B4-BE49-F238E27FC236}">
                <a16:creationId xmlns:a16="http://schemas.microsoft.com/office/drawing/2014/main" id="{CB0A8EB9-13F4-B2C6-2EA5-E05667501A28}"/>
              </a:ext>
            </a:extLst>
          </p:cNvPr>
          <p:cNvGraphicFramePr>
            <a:graphicFrameLocks noGrp="1"/>
          </p:cNvGraphicFramePr>
          <p:nvPr>
            <p:extLst>
              <p:ext uri="{D42A27DB-BD31-4B8C-83A1-F6EECF244321}">
                <p14:modId xmlns:p14="http://schemas.microsoft.com/office/powerpoint/2010/main" val="1382101484"/>
              </p:ext>
            </p:extLst>
          </p:nvPr>
        </p:nvGraphicFramePr>
        <p:xfrm>
          <a:off x="4389220" y="1693326"/>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44%</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10%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7" name="Table 24">
            <a:extLst>
              <a:ext uri="{FF2B5EF4-FFF2-40B4-BE49-F238E27FC236}">
                <a16:creationId xmlns:a16="http://schemas.microsoft.com/office/drawing/2014/main" id="{C738B2FC-1BFE-393F-99DB-31D060AFBE65}"/>
              </a:ext>
            </a:extLst>
          </p:cNvPr>
          <p:cNvGraphicFramePr>
            <a:graphicFrameLocks noGrp="1"/>
          </p:cNvGraphicFramePr>
          <p:nvPr>
            <p:extLst>
              <p:ext uri="{D42A27DB-BD31-4B8C-83A1-F6EECF244321}">
                <p14:modId xmlns:p14="http://schemas.microsoft.com/office/powerpoint/2010/main" val="2578567992"/>
              </p:ext>
            </p:extLst>
          </p:nvPr>
        </p:nvGraphicFramePr>
        <p:xfrm>
          <a:off x="6436243" y="1693326"/>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44%</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5" name="Table 24">
            <a:extLst>
              <a:ext uri="{FF2B5EF4-FFF2-40B4-BE49-F238E27FC236}">
                <a16:creationId xmlns:a16="http://schemas.microsoft.com/office/drawing/2014/main" id="{75D4DCED-CE78-4584-888E-7654D7427DD2}"/>
              </a:ext>
            </a:extLst>
          </p:cNvPr>
          <p:cNvGraphicFramePr>
            <a:graphicFrameLocks noGrp="1"/>
          </p:cNvGraphicFramePr>
          <p:nvPr>
            <p:extLst>
              <p:ext uri="{D42A27DB-BD31-4B8C-83A1-F6EECF244321}">
                <p14:modId xmlns:p14="http://schemas.microsoft.com/office/powerpoint/2010/main" val="3289002848"/>
              </p:ext>
            </p:extLst>
          </p:nvPr>
        </p:nvGraphicFramePr>
        <p:xfrm>
          <a:off x="8483266" y="1693326"/>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45%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7" name="Table 24">
            <a:extLst>
              <a:ext uri="{FF2B5EF4-FFF2-40B4-BE49-F238E27FC236}">
                <a16:creationId xmlns:a16="http://schemas.microsoft.com/office/drawing/2014/main" id="{95354CEF-C795-47CA-6EC3-7E2D1BE90F78}"/>
              </a:ext>
            </a:extLst>
          </p:cNvPr>
          <p:cNvGraphicFramePr>
            <a:graphicFrameLocks noGrp="1"/>
          </p:cNvGraphicFramePr>
          <p:nvPr>
            <p:extLst>
              <p:ext uri="{D42A27DB-BD31-4B8C-83A1-F6EECF244321}">
                <p14:modId xmlns:p14="http://schemas.microsoft.com/office/powerpoint/2010/main" val="519979601"/>
              </p:ext>
            </p:extLst>
          </p:nvPr>
        </p:nvGraphicFramePr>
        <p:xfrm>
          <a:off x="10530289" y="1693326"/>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50%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20%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8" name="Table 14">
            <a:extLst>
              <a:ext uri="{FF2B5EF4-FFF2-40B4-BE49-F238E27FC236}">
                <a16:creationId xmlns:a16="http://schemas.microsoft.com/office/drawing/2014/main" id="{309D6039-0A88-076E-6C56-7C1A186ADEAC}"/>
              </a:ext>
            </a:extLst>
          </p:cNvPr>
          <p:cNvGraphicFramePr>
            <a:graphicFrameLocks noGrp="1"/>
          </p:cNvGraphicFramePr>
          <p:nvPr>
            <p:extLst>
              <p:ext uri="{D42A27DB-BD31-4B8C-83A1-F6EECF244321}">
                <p14:modId xmlns:p14="http://schemas.microsoft.com/office/powerpoint/2010/main" val="4194686968"/>
              </p:ext>
            </p:extLst>
          </p:nvPr>
        </p:nvGraphicFramePr>
        <p:xfrm>
          <a:off x="1878745" y="5480598"/>
          <a:ext cx="10261150" cy="457200"/>
        </p:xfrm>
        <a:graphic>
          <a:graphicData uri="http://schemas.openxmlformats.org/drawingml/2006/table">
            <a:tbl>
              <a:tblPr firstRow="1" bandRow="1">
                <a:tableStyleId>{5C22544A-7EE6-4342-B048-85BDC9FD1C3A}</a:tableStyleId>
              </a:tblPr>
              <a:tblGrid>
                <a:gridCol w="2052230">
                  <a:extLst>
                    <a:ext uri="{9D8B030D-6E8A-4147-A177-3AD203B41FA5}">
                      <a16:colId xmlns:a16="http://schemas.microsoft.com/office/drawing/2014/main" val="2873442147"/>
                    </a:ext>
                  </a:extLst>
                </a:gridCol>
                <a:gridCol w="2052230">
                  <a:extLst>
                    <a:ext uri="{9D8B030D-6E8A-4147-A177-3AD203B41FA5}">
                      <a16:colId xmlns:a16="http://schemas.microsoft.com/office/drawing/2014/main" val="1481362289"/>
                    </a:ext>
                  </a:extLst>
                </a:gridCol>
                <a:gridCol w="2052230">
                  <a:extLst>
                    <a:ext uri="{9D8B030D-6E8A-4147-A177-3AD203B41FA5}">
                      <a16:colId xmlns:a16="http://schemas.microsoft.com/office/drawing/2014/main" val="354882892"/>
                    </a:ext>
                  </a:extLst>
                </a:gridCol>
                <a:gridCol w="2052230">
                  <a:extLst>
                    <a:ext uri="{9D8B030D-6E8A-4147-A177-3AD203B41FA5}">
                      <a16:colId xmlns:a16="http://schemas.microsoft.com/office/drawing/2014/main" val="3416676201"/>
                    </a:ext>
                  </a:extLst>
                </a:gridCol>
                <a:gridCol w="2052230">
                  <a:extLst>
                    <a:ext uri="{9D8B030D-6E8A-4147-A177-3AD203B41FA5}">
                      <a16:colId xmlns:a16="http://schemas.microsoft.com/office/drawing/2014/main" val="4204279790"/>
                    </a:ext>
                  </a:extLst>
                </a:gridCol>
              </a:tblGrid>
              <a:tr h="370840">
                <a:tc>
                  <a:txBody>
                    <a:bodyPr/>
                    <a:lstStyle/>
                    <a:p>
                      <a:pPr algn="ctr"/>
                      <a:r>
                        <a:rPr lang="en-GB" sz="1200" dirty="0">
                          <a:latin typeface="Century Gothic" panose="020B0502020202020204" pitchFamily="34" charset="0"/>
                        </a:rPr>
                        <a:t>Total HH &amp; NHH</a:t>
                      </a:r>
                    </a:p>
                    <a:p>
                      <a:pPr algn="ctr"/>
                      <a:r>
                        <a:rPr lang="en-GB" sz="1200" dirty="0">
                          <a:latin typeface="Century Gothic" panose="020B0502020202020204" pitchFamily="34" charset="0"/>
                        </a:rPr>
                        <a:t>(715)</a:t>
                      </a:r>
                    </a:p>
                  </a:txBody>
                  <a:tcPr anchor="ctr">
                    <a:solidFill>
                      <a:schemeClr val="tx2"/>
                    </a:solidFill>
                  </a:tcPr>
                </a:tc>
                <a:tc>
                  <a:txBody>
                    <a:bodyPr/>
                    <a:lstStyle/>
                    <a:p>
                      <a:pPr algn="ctr"/>
                      <a:r>
                        <a:rPr lang="en-GB" sz="1200" dirty="0">
                          <a:latin typeface="Century Gothic" panose="020B0502020202020204" pitchFamily="34" charset="0"/>
                        </a:rPr>
                        <a:t>Household only</a:t>
                      </a:r>
                    </a:p>
                    <a:p>
                      <a:pPr algn="ctr"/>
                      <a:r>
                        <a:rPr lang="en-GB" sz="1200" dirty="0">
                          <a:latin typeface="Century Gothic" panose="020B0502020202020204" pitchFamily="34" charset="0"/>
                        </a:rPr>
                        <a:t>(582)</a:t>
                      </a:r>
                    </a:p>
                  </a:txBody>
                  <a:tcPr anchor="ctr">
                    <a:solidFill>
                      <a:schemeClr val="tx2"/>
                    </a:solidFill>
                  </a:tcPr>
                </a:tc>
                <a:tc>
                  <a:txBody>
                    <a:bodyPr/>
                    <a:lstStyle/>
                    <a:p>
                      <a:pPr algn="ctr"/>
                      <a:r>
                        <a:rPr lang="en-GB" sz="1200" dirty="0">
                          <a:latin typeface="Century Gothic" panose="020B0502020202020204" pitchFamily="34" charset="0"/>
                        </a:rPr>
                        <a:t>Household vulnerable</a:t>
                      </a:r>
                    </a:p>
                    <a:p>
                      <a:pPr algn="ctr"/>
                      <a:r>
                        <a:rPr lang="en-GB" sz="1200" dirty="0">
                          <a:latin typeface="Century Gothic" panose="020B0502020202020204" pitchFamily="34" charset="0"/>
                        </a:rPr>
                        <a:t>(228)</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Household struggling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(68)</a:t>
                      </a:r>
                    </a:p>
                  </a:txBody>
                  <a:tcPr anchor="ctr">
                    <a:solidFill>
                      <a:schemeClr val="tx2"/>
                    </a:solidFill>
                  </a:tcPr>
                </a:tc>
                <a:tc>
                  <a:txBody>
                    <a:bodyPr/>
                    <a:lstStyle/>
                    <a:p>
                      <a:pPr algn="ctr"/>
                      <a:r>
                        <a:rPr lang="en-GB" sz="1200" dirty="0">
                          <a:latin typeface="Century Gothic" panose="020B0502020202020204" pitchFamily="34" charset="0"/>
                        </a:rPr>
                        <a:t>Non household</a:t>
                      </a:r>
                    </a:p>
                    <a:p>
                      <a:pPr algn="ctr"/>
                      <a:r>
                        <a:rPr lang="en-GB" sz="1200" dirty="0">
                          <a:latin typeface="Century Gothic" panose="020B0502020202020204" pitchFamily="34" charset="0"/>
                        </a:rPr>
                        <a:t>(133)</a:t>
                      </a:r>
                    </a:p>
                  </a:txBody>
                  <a:tcPr anchor="ctr">
                    <a:solidFill>
                      <a:schemeClr val="tx2"/>
                    </a:solidFill>
                  </a:tcPr>
                </a:tc>
                <a:extLst>
                  <a:ext uri="{0D108BD9-81ED-4DB2-BD59-A6C34878D82A}">
                    <a16:rowId xmlns:a16="http://schemas.microsoft.com/office/drawing/2014/main" val="4126178900"/>
                  </a:ext>
                </a:extLst>
              </a:tr>
            </a:tbl>
          </a:graphicData>
        </a:graphic>
      </p:graphicFrame>
    </p:spTree>
    <p:extLst>
      <p:ext uri="{BB962C8B-B14F-4D97-AF65-F5344CB8AC3E}">
        <p14:creationId xmlns:p14="http://schemas.microsoft.com/office/powerpoint/2010/main" val="406416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4">
            <a:extLst>
              <a:ext uri="{FF2B5EF4-FFF2-40B4-BE49-F238E27FC236}">
                <a16:creationId xmlns:a16="http://schemas.microsoft.com/office/drawing/2014/main" id="{AA2C0344-45A5-2378-95CE-EAF3C91001D0}"/>
              </a:ext>
            </a:extLst>
          </p:cNvPr>
          <p:cNvGraphicFramePr>
            <a:graphicFrameLocks/>
          </p:cNvGraphicFramePr>
          <p:nvPr>
            <p:extLst>
              <p:ext uri="{D42A27DB-BD31-4B8C-83A1-F6EECF244321}">
                <p14:modId xmlns:p14="http://schemas.microsoft.com/office/powerpoint/2010/main" val="3522517795"/>
              </p:ext>
            </p:extLst>
          </p:nvPr>
        </p:nvGraphicFramePr>
        <p:xfrm>
          <a:off x="155645" y="1628060"/>
          <a:ext cx="11782808" cy="4001726"/>
        </p:xfrm>
        <a:graphic>
          <a:graphicData uri="http://schemas.openxmlformats.org/drawingml/2006/chart">
            <c:chart xmlns:c="http://schemas.openxmlformats.org/drawingml/2006/chart" xmlns:r="http://schemas.openxmlformats.org/officeDocument/2006/relationships" r:id="rId3"/>
          </a:graphicData>
        </a:graphic>
      </p:graphicFrame>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2000" b="1" i="0" dirty="0">
                <a:solidFill>
                  <a:prstClr val="white"/>
                </a:solidFill>
                <a:latin typeface="Century Gothic" panose="020B0502020202020204" pitchFamily="34" charset="0"/>
              </a:rPr>
              <a:t>Acceptability of overall plan (Portsmouth Water and Southern Water combined)</a:t>
            </a:r>
            <a:endParaRPr lang="en-GB" sz="2000" b="1" i="0" dirty="0">
              <a:solidFill>
                <a:prstClr val="white"/>
              </a:solidFill>
              <a:latin typeface="Century Gothic" panose="020B0502020202020204" pitchFamily="34" charset="0"/>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E7D1884-D877-4F2F-B554-64C5C2207D3B}"/>
              </a:ext>
            </a:extLst>
          </p:cNvPr>
          <p:cNvSpPr txBox="1"/>
          <p:nvPr/>
        </p:nvSpPr>
        <p:spPr>
          <a:xfrm>
            <a:off x="175239" y="1278593"/>
            <a:ext cx="11294518" cy="307777"/>
          </a:xfrm>
          <a:prstGeom prst="rect">
            <a:avLst/>
          </a:prstGeom>
          <a:noFill/>
        </p:spPr>
        <p:txBody>
          <a:bodyPr wrap="square" rtlCol="0">
            <a:spAutoFit/>
          </a:bodyPr>
          <a:lstStyle/>
          <a:p>
            <a:pPr rtl="0">
              <a:defRPr sz="1320" b="1" i="0" u="none" strike="noStrike" kern="1200" baseline="0">
                <a:solidFill>
                  <a:prstClr val="black"/>
                </a:solidFill>
                <a:latin typeface="Century Gothic" panose="020B0502020202020204" pitchFamily="34" charset="0"/>
                <a:ea typeface="+mn-ea"/>
                <a:cs typeface="+mn-cs"/>
              </a:defRPr>
            </a:pPr>
            <a:r>
              <a:rPr lang="en-GB" sz="1400" dirty="0"/>
              <a:t>How acceptable is the overall plan?</a:t>
            </a: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21" name="Rectangle: Rounded Corners 20">
            <a:extLst>
              <a:ext uri="{FF2B5EF4-FFF2-40B4-BE49-F238E27FC236}">
                <a16:creationId xmlns:a16="http://schemas.microsoft.com/office/drawing/2014/main" id="{20E2D256-AF35-A967-509B-3A3C82667D92}"/>
              </a:ext>
            </a:extLst>
          </p:cNvPr>
          <p:cNvSpPr/>
          <p:nvPr/>
        </p:nvSpPr>
        <p:spPr>
          <a:xfrm>
            <a:off x="235655" y="1716363"/>
            <a:ext cx="1962374" cy="283900"/>
          </a:xfrm>
          <a:prstGeom prst="roundRect">
            <a:avLst/>
          </a:prstGeom>
          <a:solidFill>
            <a:srgbClr val="316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Acceptable</a:t>
            </a:r>
          </a:p>
        </p:txBody>
      </p:sp>
      <p:sp>
        <p:nvSpPr>
          <p:cNvPr id="22" name="Rectangle: Rounded Corners 21">
            <a:extLst>
              <a:ext uri="{FF2B5EF4-FFF2-40B4-BE49-F238E27FC236}">
                <a16:creationId xmlns:a16="http://schemas.microsoft.com/office/drawing/2014/main" id="{BF4B9056-56F8-2B80-5C91-A3CD1EB2B7BE}"/>
              </a:ext>
            </a:extLst>
          </p:cNvPr>
          <p:cNvSpPr/>
          <p:nvPr/>
        </p:nvSpPr>
        <p:spPr>
          <a:xfrm>
            <a:off x="235655" y="2073486"/>
            <a:ext cx="1962374" cy="256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Net: Unacceptable</a:t>
            </a:r>
          </a:p>
        </p:txBody>
      </p:sp>
      <p:sp>
        <p:nvSpPr>
          <p:cNvPr id="3" name="TextBox 2">
            <a:extLst>
              <a:ext uri="{FF2B5EF4-FFF2-40B4-BE49-F238E27FC236}">
                <a16:creationId xmlns:a16="http://schemas.microsoft.com/office/drawing/2014/main" id="{4DDC7017-D16B-1571-DD02-9137D4556696}"/>
              </a:ext>
            </a:extLst>
          </p:cNvPr>
          <p:cNvSpPr txBox="1"/>
          <p:nvPr/>
        </p:nvSpPr>
        <p:spPr>
          <a:xfrm>
            <a:off x="2826672" y="6254700"/>
            <a:ext cx="8335380" cy="553998"/>
          </a:xfrm>
          <a:prstGeom prst="rect">
            <a:avLst/>
          </a:prstGeom>
          <a:noFill/>
          <a:ln>
            <a:noFill/>
          </a:ln>
        </p:spPr>
        <p:txBody>
          <a:bodyPr wrap="square" rtlCol="0">
            <a:spAutoFit/>
          </a:bodyPr>
          <a:lstStyle/>
          <a:p>
            <a:r>
              <a:rPr lang="en-GB" sz="1000" b="1" dirty="0">
                <a:latin typeface="Century Gothic" panose="020B0502020202020204" pitchFamily="34" charset="0"/>
              </a:rPr>
              <a:t>Q8.</a:t>
            </a:r>
            <a:r>
              <a:rPr lang="en-GB" sz="1000" dirty="0">
                <a:latin typeface="Century Gothic" panose="020B0502020202020204" pitchFamily="34" charset="0"/>
              </a:rPr>
              <a:t> Based on everything you have seen and read about the proposed business plan, how acceptable or unacceptable is it to you? </a:t>
            </a:r>
            <a:r>
              <a:rPr lang="en-GB" sz="1000" b="1" dirty="0">
                <a:latin typeface="Century Gothic" panose="020B0502020202020204" pitchFamily="34" charset="0"/>
              </a:rPr>
              <a:t>Base</a:t>
            </a:r>
            <a:r>
              <a:rPr lang="en-GB" sz="1000" dirty="0">
                <a:latin typeface="Century Gothic" panose="020B0502020202020204" pitchFamily="34" charset="0"/>
              </a:rPr>
              <a:t> All household and non-household  bill payers </a:t>
            </a:r>
            <a:r>
              <a:rPr lang="en-GB" sz="1000" b="1" dirty="0">
                <a:latin typeface="Century Gothic" panose="020B0502020202020204" pitchFamily="34" charset="0"/>
              </a:rPr>
              <a:t>(715)</a:t>
            </a:r>
          </a:p>
          <a:p>
            <a:r>
              <a:rPr lang="en-GB" sz="1000" b="1" dirty="0">
                <a:latin typeface="Century Gothic" panose="020B0502020202020204" pitchFamily="34" charset="0"/>
              </a:rPr>
              <a:t>WEIGHTED % FIGURES ARE DISPLAYED and UNWEIGHTED BASE SIZES</a:t>
            </a:r>
          </a:p>
        </p:txBody>
      </p:sp>
      <p:graphicFrame>
        <p:nvGraphicFramePr>
          <p:cNvPr id="4" name="Table 24">
            <a:extLst>
              <a:ext uri="{FF2B5EF4-FFF2-40B4-BE49-F238E27FC236}">
                <a16:creationId xmlns:a16="http://schemas.microsoft.com/office/drawing/2014/main" id="{3A9E2BCB-9C52-B82B-3D44-EFFBEE3D7928}"/>
              </a:ext>
            </a:extLst>
          </p:cNvPr>
          <p:cNvGraphicFramePr>
            <a:graphicFrameLocks noGrp="1"/>
          </p:cNvGraphicFramePr>
          <p:nvPr>
            <p:extLst>
              <p:ext uri="{D42A27DB-BD31-4B8C-83A1-F6EECF244321}">
                <p14:modId xmlns:p14="http://schemas.microsoft.com/office/powerpoint/2010/main" val="3007675231"/>
              </p:ext>
            </p:extLst>
          </p:nvPr>
        </p:nvGraphicFramePr>
        <p:xfrm>
          <a:off x="2328758" y="1676611"/>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61%</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26%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5" name="Table 24">
            <a:extLst>
              <a:ext uri="{FF2B5EF4-FFF2-40B4-BE49-F238E27FC236}">
                <a16:creationId xmlns:a16="http://schemas.microsoft.com/office/drawing/2014/main" id="{7B3BB8FC-6E15-4D94-A603-45FCFF089825}"/>
              </a:ext>
            </a:extLst>
          </p:cNvPr>
          <p:cNvGraphicFramePr>
            <a:graphicFrameLocks noGrp="1"/>
          </p:cNvGraphicFramePr>
          <p:nvPr/>
        </p:nvGraphicFramePr>
        <p:xfrm>
          <a:off x="4377461" y="1676611"/>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57%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28%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7" name="Table 24">
            <a:extLst>
              <a:ext uri="{FF2B5EF4-FFF2-40B4-BE49-F238E27FC236}">
                <a16:creationId xmlns:a16="http://schemas.microsoft.com/office/drawing/2014/main" id="{7793A4EB-8FC8-F458-0381-3982F4AFDACC}"/>
              </a:ext>
            </a:extLst>
          </p:cNvPr>
          <p:cNvGraphicFramePr>
            <a:graphicFrameLocks noGrp="1"/>
          </p:cNvGraphicFramePr>
          <p:nvPr>
            <p:extLst>
              <p:ext uri="{D42A27DB-BD31-4B8C-83A1-F6EECF244321}">
                <p14:modId xmlns:p14="http://schemas.microsoft.com/office/powerpoint/2010/main" val="2702809134"/>
              </p:ext>
            </p:extLst>
          </p:nvPr>
        </p:nvGraphicFramePr>
        <p:xfrm>
          <a:off x="6426164" y="1676611"/>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60%</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26%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5" name="Table 24">
            <a:extLst>
              <a:ext uri="{FF2B5EF4-FFF2-40B4-BE49-F238E27FC236}">
                <a16:creationId xmlns:a16="http://schemas.microsoft.com/office/drawing/2014/main" id="{E287C3EA-8B54-3EEB-C149-E691C8292F49}"/>
              </a:ext>
            </a:extLst>
          </p:cNvPr>
          <p:cNvGraphicFramePr>
            <a:graphicFrameLocks noGrp="1"/>
          </p:cNvGraphicFramePr>
          <p:nvPr>
            <p:extLst>
              <p:ext uri="{D42A27DB-BD31-4B8C-83A1-F6EECF244321}">
                <p14:modId xmlns:p14="http://schemas.microsoft.com/office/powerpoint/2010/main" val="1966392625"/>
              </p:ext>
            </p:extLst>
          </p:nvPr>
        </p:nvGraphicFramePr>
        <p:xfrm>
          <a:off x="8474867" y="1676611"/>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51%</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26%</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17" name="Table 24">
            <a:extLst>
              <a:ext uri="{FF2B5EF4-FFF2-40B4-BE49-F238E27FC236}">
                <a16:creationId xmlns:a16="http://schemas.microsoft.com/office/drawing/2014/main" id="{EA3774D7-D152-7F74-65C3-5121FAB679DF}"/>
              </a:ext>
            </a:extLst>
          </p:cNvPr>
          <p:cNvGraphicFramePr>
            <a:graphicFrameLocks noGrp="1"/>
          </p:cNvGraphicFramePr>
          <p:nvPr>
            <p:extLst>
              <p:ext uri="{D42A27DB-BD31-4B8C-83A1-F6EECF244321}">
                <p14:modId xmlns:p14="http://schemas.microsoft.com/office/powerpoint/2010/main" val="4227283844"/>
              </p:ext>
            </p:extLst>
          </p:nvPr>
        </p:nvGraphicFramePr>
        <p:xfrm>
          <a:off x="10523570" y="1676611"/>
          <a:ext cx="986832" cy="662520"/>
        </p:xfrm>
        <a:graphic>
          <a:graphicData uri="http://schemas.openxmlformats.org/drawingml/2006/table">
            <a:tbl>
              <a:tblPr firstRow="1" bandRow="1">
                <a:tableStyleId>{5C22544A-7EE6-4342-B048-85BDC9FD1C3A}</a:tableStyleId>
              </a:tblPr>
              <a:tblGrid>
                <a:gridCol w="986832">
                  <a:extLst>
                    <a:ext uri="{9D8B030D-6E8A-4147-A177-3AD203B41FA5}">
                      <a16:colId xmlns:a16="http://schemas.microsoft.com/office/drawing/2014/main" val="125067623"/>
                    </a:ext>
                  </a:extLst>
                </a:gridCol>
              </a:tblGrid>
              <a:tr h="331260">
                <a:tc>
                  <a:txBody>
                    <a:bodyPr/>
                    <a:lstStyle/>
                    <a:p>
                      <a:pPr algn="ctr"/>
                      <a:r>
                        <a:rPr lang="en-GB" sz="1200" b="0" dirty="0">
                          <a:solidFill>
                            <a:schemeClr val="tx1"/>
                          </a:solidFill>
                          <a:latin typeface="Century Gothic" panose="020B0502020202020204" pitchFamily="34" charset="0"/>
                        </a:rPr>
                        <a:t>77%</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4864889"/>
                  </a:ext>
                </a:extLst>
              </a:tr>
              <a:tr h="331260">
                <a:tc>
                  <a:txBody>
                    <a:bodyPr/>
                    <a:lstStyle/>
                    <a:p>
                      <a:pPr algn="ctr"/>
                      <a:r>
                        <a:rPr lang="en-GB" sz="1200" dirty="0">
                          <a:latin typeface="Century Gothic" panose="020B0502020202020204" pitchFamily="34" charset="0"/>
                        </a:rPr>
                        <a:t>19%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41036579"/>
                  </a:ext>
                </a:extLst>
              </a:tr>
            </a:tbl>
          </a:graphicData>
        </a:graphic>
      </p:graphicFrame>
      <p:graphicFrame>
        <p:nvGraphicFramePr>
          <p:cNvPr id="8" name="Table 14">
            <a:extLst>
              <a:ext uri="{FF2B5EF4-FFF2-40B4-BE49-F238E27FC236}">
                <a16:creationId xmlns:a16="http://schemas.microsoft.com/office/drawing/2014/main" id="{67960B37-A28B-CA3E-571C-2022D34958B6}"/>
              </a:ext>
            </a:extLst>
          </p:cNvPr>
          <p:cNvGraphicFramePr>
            <a:graphicFrameLocks noGrp="1"/>
          </p:cNvGraphicFramePr>
          <p:nvPr>
            <p:extLst>
              <p:ext uri="{D42A27DB-BD31-4B8C-83A1-F6EECF244321}">
                <p14:modId xmlns:p14="http://schemas.microsoft.com/office/powerpoint/2010/main" val="2619391532"/>
              </p:ext>
            </p:extLst>
          </p:nvPr>
        </p:nvGraphicFramePr>
        <p:xfrm>
          <a:off x="1878745" y="5480598"/>
          <a:ext cx="10261150" cy="457200"/>
        </p:xfrm>
        <a:graphic>
          <a:graphicData uri="http://schemas.openxmlformats.org/drawingml/2006/table">
            <a:tbl>
              <a:tblPr firstRow="1" bandRow="1">
                <a:tableStyleId>{5C22544A-7EE6-4342-B048-85BDC9FD1C3A}</a:tableStyleId>
              </a:tblPr>
              <a:tblGrid>
                <a:gridCol w="2052230">
                  <a:extLst>
                    <a:ext uri="{9D8B030D-6E8A-4147-A177-3AD203B41FA5}">
                      <a16:colId xmlns:a16="http://schemas.microsoft.com/office/drawing/2014/main" val="2873442147"/>
                    </a:ext>
                  </a:extLst>
                </a:gridCol>
                <a:gridCol w="2052230">
                  <a:extLst>
                    <a:ext uri="{9D8B030D-6E8A-4147-A177-3AD203B41FA5}">
                      <a16:colId xmlns:a16="http://schemas.microsoft.com/office/drawing/2014/main" val="1481362289"/>
                    </a:ext>
                  </a:extLst>
                </a:gridCol>
                <a:gridCol w="2052230">
                  <a:extLst>
                    <a:ext uri="{9D8B030D-6E8A-4147-A177-3AD203B41FA5}">
                      <a16:colId xmlns:a16="http://schemas.microsoft.com/office/drawing/2014/main" val="354882892"/>
                    </a:ext>
                  </a:extLst>
                </a:gridCol>
                <a:gridCol w="2052230">
                  <a:extLst>
                    <a:ext uri="{9D8B030D-6E8A-4147-A177-3AD203B41FA5}">
                      <a16:colId xmlns:a16="http://schemas.microsoft.com/office/drawing/2014/main" val="3416676201"/>
                    </a:ext>
                  </a:extLst>
                </a:gridCol>
                <a:gridCol w="2052230">
                  <a:extLst>
                    <a:ext uri="{9D8B030D-6E8A-4147-A177-3AD203B41FA5}">
                      <a16:colId xmlns:a16="http://schemas.microsoft.com/office/drawing/2014/main" val="4204279790"/>
                    </a:ext>
                  </a:extLst>
                </a:gridCol>
              </a:tblGrid>
              <a:tr h="370840">
                <a:tc>
                  <a:txBody>
                    <a:bodyPr/>
                    <a:lstStyle/>
                    <a:p>
                      <a:pPr algn="ctr"/>
                      <a:r>
                        <a:rPr lang="en-GB" sz="1200" dirty="0">
                          <a:latin typeface="Century Gothic" panose="020B0502020202020204" pitchFamily="34" charset="0"/>
                        </a:rPr>
                        <a:t>Total HH &amp; NHH</a:t>
                      </a:r>
                    </a:p>
                    <a:p>
                      <a:pPr algn="ctr"/>
                      <a:r>
                        <a:rPr lang="en-GB" sz="1200" dirty="0">
                          <a:latin typeface="Century Gothic" panose="020B0502020202020204" pitchFamily="34" charset="0"/>
                        </a:rPr>
                        <a:t>(715)</a:t>
                      </a:r>
                    </a:p>
                  </a:txBody>
                  <a:tcPr anchor="ctr">
                    <a:solidFill>
                      <a:schemeClr val="tx2"/>
                    </a:solidFill>
                  </a:tcPr>
                </a:tc>
                <a:tc>
                  <a:txBody>
                    <a:bodyPr/>
                    <a:lstStyle/>
                    <a:p>
                      <a:pPr algn="ctr"/>
                      <a:r>
                        <a:rPr lang="en-GB" sz="1200" dirty="0">
                          <a:latin typeface="Century Gothic" panose="020B0502020202020204" pitchFamily="34" charset="0"/>
                        </a:rPr>
                        <a:t>Household only</a:t>
                      </a:r>
                    </a:p>
                    <a:p>
                      <a:pPr algn="ctr"/>
                      <a:r>
                        <a:rPr lang="en-GB" sz="1200" dirty="0">
                          <a:latin typeface="Century Gothic" panose="020B0502020202020204" pitchFamily="34" charset="0"/>
                        </a:rPr>
                        <a:t>(582)</a:t>
                      </a:r>
                    </a:p>
                  </a:txBody>
                  <a:tcPr anchor="ctr">
                    <a:solidFill>
                      <a:schemeClr val="tx2"/>
                    </a:solidFill>
                  </a:tcPr>
                </a:tc>
                <a:tc>
                  <a:txBody>
                    <a:bodyPr/>
                    <a:lstStyle/>
                    <a:p>
                      <a:pPr algn="ctr"/>
                      <a:r>
                        <a:rPr lang="en-GB" sz="1200" dirty="0">
                          <a:latin typeface="Century Gothic" panose="020B0502020202020204" pitchFamily="34" charset="0"/>
                        </a:rPr>
                        <a:t>Household vulnerable</a:t>
                      </a:r>
                    </a:p>
                    <a:p>
                      <a:pPr algn="ctr"/>
                      <a:r>
                        <a:rPr lang="en-GB" sz="1200" dirty="0">
                          <a:latin typeface="Century Gothic" panose="020B0502020202020204" pitchFamily="34" charset="0"/>
                        </a:rPr>
                        <a:t>(228)</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Household struggling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(68)</a:t>
                      </a:r>
                    </a:p>
                  </a:txBody>
                  <a:tcPr anchor="ctr">
                    <a:solidFill>
                      <a:schemeClr val="tx2"/>
                    </a:solidFill>
                  </a:tcPr>
                </a:tc>
                <a:tc>
                  <a:txBody>
                    <a:bodyPr/>
                    <a:lstStyle/>
                    <a:p>
                      <a:pPr algn="ctr"/>
                      <a:r>
                        <a:rPr lang="en-GB" sz="1200" dirty="0">
                          <a:latin typeface="Century Gothic" panose="020B0502020202020204" pitchFamily="34" charset="0"/>
                        </a:rPr>
                        <a:t>Non household</a:t>
                      </a:r>
                    </a:p>
                    <a:p>
                      <a:pPr algn="ctr"/>
                      <a:r>
                        <a:rPr lang="en-GB" sz="1200" dirty="0">
                          <a:latin typeface="Century Gothic" panose="020B0502020202020204" pitchFamily="34" charset="0"/>
                        </a:rPr>
                        <a:t>(133)</a:t>
                      </a:r>
                    </a:p>
                  </a:txBody>
                  <a:tcPr anchor="ctr">
                    <a:solidFill>
                      <a:schemeClr val="tx2"/>
                    </a:solidFill>
                  </a:tcPr>
                </a:tc>
                <a:extLst>
                  <a:ext uri="{0D108BD9-81ED-4DB2-BD59-A6C34878D82A}">
                    <a16:rowId xmlns:a16="http://schemas.microsoft.com/office/drawing/2014/main" val="4126178900"/>
                  </a:ext>
                </a:extLst>
              </a:tr>
            </a:tbl>
          </a:graphicData>
        </a:graphic>
      </p:graphicFrame>
    </p:spTree>
    <p:extLst>
      <p:ext uri="{BB962C8B-B14F-4D97-AF65-F5344CB8AC3E}">
        <p14:creationId xmlns:p14="http://schemas.microsoft.com/office/powerpoint/2010/main" val="454261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culator and pen on a graph&#10;&#10;Description automatically generated">
            <a:extLst>
              <a:ext uri="{FF2B5EF4-FFF2-40B4-BE49-F238E27FC236}">
                <a16:creationId xmlns:a16="http://schemas.microsoft.com/office/drawing/2014/main" id="{F1028151-1F76-E696-17A1-88D031675BD5}"/>
              </a:ext>
            </a:extLst>
          </p:cNvPr>
          <p:cNvPicPr>
            <a:picLocks noChangeAspect="1"/>
          </p:cNvPicPr>
          <p:nvPr/>
        </p:nvPicPr>
        <p:blipFill rotWithShape="1">
          <a:blip r:embed="rId3">
            <a:extLst>
              <a:ext uri="{28A0092B-C50C-407E-A947-70E740481C1C}">
                <a14:useLocalDpi xmlns:a14="http://schemas.microsoft.com/office/drawing/2010/main" val="0"/>
              </a:ext>
            </a:extLst>
          </a:blip>
          <a:srcRect l="3770" b="18822"/>
          <a:stretch/>
        </p:blipFill>
        <p:spPr>
          <a:xfrm>
            <a:off x="0" y="-1"/>
            <a:ext cx="12192000" cy="6858001"/>
          </a:xfrm>
          <a:prstGeom prst="rect">
            <a:avLst/>
          </a:prstGeom>
        </p:spPr>
      </p:pic>
      <p:pic>
        <p:nvPicPr>
          <p:cNvPr id="4" name="Picture 3" descr="A group of people looking at papers&#10;&#10;Description automatically generated">
            <a:extLst>
              <a:ext uri="{FF2B5EF4-FFF2-40B4-BE49-F238E27FC236}">
                <a16:creationId xmlns:a16="http://schemas.microsoft.com/office/drawing/2014/main" id="{F963725C-258C-CF96-CA7C-825893E50A19}"/>
              </a:ext>
            </a:extLst>
          </p:cNvPr>
          <p:cNvPicPr>
            <a:picLocks noChangeAspect="1"/>
          </p:cNvPicPr>
          <p:nvPr/>
        </p:nvPicPr>
        <p:blipFill>
          <a:blip r:embed="rId4"/>
          <a:stretch>
            <a:fillRect/>
          </a:stretch>
        </p:blipFill>
        <p:spPr>
          <a:xfrm>
            <a:off x="-5750" y="-685612"/>
            <a:ext cx="12203500" cy="8186093"/>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Appendix 2 – Survey stimuli</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62492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Water supply interruptions</a:t>
            </a: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6" name="AutoShape 10">
            <a:extLst>
              <a:ext uri="{FF2B5EF4-FFF2-40B4-BE49-F238E27FC236}">
                <a16:creationId xmlns:a16="http://schemas.microsoft.com/office/drawing/2014/main" id="{E196F43B-EE78-1E7C-7CAB-30DCF311300E}"/>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STIM_1A_PortsmouthWater_Households</a:t>
            </a:r>
            <a:endParaRPr lang="en-GB" sz="1100" b="1" i="0" dirty="0">
              <a:solidFill>
                <a:srgbClr val="000000"/>
              </a:solidFill>
              <a:latin typeface="Century Gothic" panose="020B0502020202020204" pitchFamily="34" charset="0"/>
            </a:endParaRPr>
          </a:p>
        </p:txBody>
      </p:sp>
      <p:sp>
        <p:nvSpPr>
          <p:cNvPr id="23" name="AutoShape 10">
            <a:extLst>
              <a:ext uri="{FF2B5EF4-FFF2-40B4-BE49-F238E27FC236}">
                <a16:creationId xmlns:a16="http://schemas.microsoft.com/office/drawing/2014/main" id="{911799E4-A45A-579B-C724-5A491330C412}"/>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STIM_1A_PortsmouthWater_NonHouseholds</a:t>
            </a:r>
            <a:endParaRPr lang="en-GB" sz="1100" b="1" i="0" dirty="0">
              <a:solidFill>
                <a:srgbClr val="000000"/>
              </a:solidFill>
              <a:latin typeface="Century Gothic" panose="020B0502020202020204" pitchFamily="34" charset="0"/>
            </a:endParaRPr>
          </a:p>
        </p:txBody>
      </p:sp>
      <p:sp>
        <p:nvSpPr>
          <p:cNvPr id="24" name="AutoShape 10">
            <a:extLst>
              <a:ext uri="{FF2B5EF4-FFF2-40B4-BE49-F238E27FC236}">
                <a16:creationId xmlns:a16="http://schemas.microsoft.com/office/drawing/2014/main" id="{3C899868-7272-1D5F-CDC6-F264E1E8341B}"/>
              </a:ext>
            </a:extLst>
          </p:cNvPr>
          <p:cNvSpPr>
            <a:spLocks noChangeArrowheads="1"/>
          </p:cNvSpPr>
          <p:nvPr/>
        </p:nvSpPr>
        <p:spPr bwMode="auto">
          <a:xfrm>
            <a:off x="8351075"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STIM_1B_PortsmouthWater_HH+NHH</a:t>
            </a:r>
            <a:endParaRPr lang="en-GB" sz="1100" b="1" i="0" dirty="0">
              <a:solidFill>
                <a:srgbClr val="000000"/>
              </a:solidFill>
              <a:latin typeface="Century Gothic" panose="020B0502020202020204" pitchFamily="34" charset="0"/>
            </a:endParaRPr>
          </a:p>
        </p:txBody>
      </p:sp>
      <p:pic>
        <p:nvPicPr>
          <p:cNvPr id="33" name="Picture 32">
            <a:extLst>
              <a:ext uri="{FF2B5EF4-FFF2-40B4-BE49-F238E27FC236}">
                <a16:creationId xmlns:a16="http://schemas.microsoft.com/office/drawing/2014/main" id="{67725D3C-36EF-DDFE-B1BF-22397F2736EF}"/>
              </a:ext>
            </a:extLst>
          </p:cNvPr>
          <p:cNvPicPr>
            <a:picLocks noChangeAspect="1"/>
          </p:cNvPicPr>
          <p:nvPr/>
        </p:nvPicPr>
        <p:blipFill>
          <a:blip r:embed="rId4"/>
          <a:stretch>
            <a:fillRect/>
          </a:stretch>
        </p:blipFill>
        <p:spPr>
          <a:xfrm>
            <a:off x="690442" y="1227115"/>
            <a:ext cx="3116036" cy="4840798"/>
          </a:xfrm>
          <a:prstGeom prst="rect">
            <a:avLst/>
          </a:prstGeom>
        </p:spPr>
      </p:pic>
      <p:pic>
        <p:nvPicPr>
          <p:cNvPr id="34" name="Picture 33">
            <a:extLst>
              <a:ext uri="{FF2B5EF4-FFF2-40B4-BE49-F238E27FC236}">
                <a16:creationId xmlns:a16="http://schemas.microsoft.com/office/drawing/2014/main" id="{A37101A2-A1B0-513B-AA65-EE2037E82333}"/>
              </a:ext>
            </a:extLst>
          </p:cNvPr>
          <p:cNvPicPr>
            <a:picLocks noChangeAspect="1"/>
          </p:cNvPicPr>
          <p:nvPr/>
        </p:nvPicPr>
        <p:blipFill>
          <a:blip r:embed="rId5"/>
          <a:stretch>
            <a:fillRect/>
          </a:stretch>
        </p:blipFill>
        <p:spPr>
          <a:xfrm>
            <a:off x="4495305" y="1227115"/>
            <a:ext cx="3119394" cy="4840799"/>
          </a:xfrm>
          <a:prstGeom prst="rect">
            <a:avLst/>
          </a:prstGeom>
        </p:spPr>
      </p:pic>
      <p:pic>
        <p:nvPicPr>
          <p:cNvPr id="35" name="Picture 34">
            <a:extLst>
              <a:ext uri="{FF2B5EF4-FFF2-40B4-BE49-F238E27FC236}">
                <a16:creationId xmlns:a16="http://schemas.microsoft.com/office/drawing/2014/main" id="{354A799D-97E2-B4E0-5659-659DDE1308D1}"/>
              </a:ext>
            </a:extLst>
          </p:cNvPr>
          <p:cNvPicPr>
            <a:picLocks noChangeAspect="1"/>
          </p:cNvPicPr>
          <p:nvPr/>
        </p:nvPicPr>
        <p:blipFill>
          <a:blip r:embed="rId6"/>
          <a:stretch>
            <a:fillRect/>
          </a:stretch>
        </p:blipFill>
        <p:spPr>
          <a:xfrm>
            <a:off x="8303526" y="1227115"/>
            <a:ext cx="3109342" cy="4840799"/>
          </a:xfrm>
          <a:prstGeom prst="rect">
            <a:avLst/>
          </a:prstGeom>
        </p:spPr>
      </p:pic>
    </p:spTree>
    <p:extLst>
      <p:ext uri="{BB962C8B-B14F-4D97-AF65-F5344CB8AC3E}">
        <p14:creationId xmlns:p14="http://schemas.microsoft.com/office/powerpoint/2010/main" val="2332519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FC67E5-61B7-92EC-F3D6-9E57C3BD2A13}"/>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169A8859-C68C-3A35-5027-AF8BDFECA034}"/>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Reducing leaks</a:t>
            </a:r>
          </a:p>
        </p:txBody>
      </p:sp>
      <p:sp>
        <p:nvSpPr>
          <p:cNvPr id="8" name="Slide Number Placeholder 3">
            <a:extLst>
              <a:ext uri="{FF2B5EF4-FFF2-40B4-BE49-F238E27FC236}">
                <a16:creationId xmlns:a16="http://schemas.microsoft.com/office/drawing/2014/main" id="{63783029-2275-0C21-E211-18F5611E4262}"/>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A1ED1F39-9EC3-322C-D353-9473CF0151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338E59A8-7FD7-F64D-0D35-578D05703A50}"/>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STIM_2A_PortsmouthWater_Households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DFB3E6EF-1B9C-B63D-5897-1D6302DC227C}"/>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STIM_2A_PortsmouthWater_NonHouseholds</a:t>
            </a:r>
            <a:endParaRPr lang="en-GB" sz="1100" b="1" i="0" dirty="0">
              <a:solidFill>
                <a:srgbClr val="000000"/>
              </a:solidFill>
              <a:latin typeface="Century Gothic" panose="020B0502020202020204" pitchFamily="34" charset="0"/>
            </a:endParaRPr>
          </a:p>
        </p:txBody>
      </p:sp>
      <p:sp>
        <p:nvSpPr>
          <p:cNvPr id="18" name="AutoShape 10">
            <a:extLst>
              <a:ext uri="{FF2B5EF4-FFF2-40B4-BE49-F238E27FC236}">
                <a16:creationId xmlns:a16="http://schemas.microsoft.com/office/drawing/2014/main" id="{F4B7DCA9-8759-1979-31A1-3DEB8B53C8ED}"/>
              </a:ext>
            </a:extLst>
          </p:cNvPr>
          <p:cNvSpPr>
            <a:spLocks noChangeArrowheads="1"/>
          </p:cNvSpPr>
          <p:nvPr/>
        </p:nvSpPr>
        <p:spPr bwMode="auto">
          <a:xfrm>
            <a:off x="8351075"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STIM_2B_PortsmouthWater_HH+NHH</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99D5C80B-FA11-66D4-1395-8D2AF96D234B}"/>
              </a:ext>
            </a:extLst>
          </p:cNvPr>
          <p:cNvPicPr>
            <a:picLocks noChangeAspect="1"/>
          </p:cNvPicPr>
          <p:nvPr/>
        </p:nvPicPr>
        <p:blipFill>
          <a:blip r:embed="rId3"/>
          <a:stretch>
            <a:fillRect/>
          </a:stretch>
        </p:blipFill>
        <p:spPr>
          <a:xfrm>
            <a:off x="649432" y="1161288"/>
            <a:ext cx="3070698" cy="4770365"/>
          </a:xfrm>
          <a:prstGeom prst="rect">
            <a:avLst/>
          </a:prstGeom>
        </p:spPr>
      </p:pic>
      <p:pic>
        <p:nvPicPr>
          <p:cNvPr id="9" name="Picture 8">
            <a:extLst>
              <a:ext uri="{FF2B5EF4-FFF2-40B4-BE49-F238E27FC236}">
                <a16:creationId xmlns:a16="http://schemas.microsoft.com/office/drawing/2014/main" id="{212F4ECC-3EAE-4049-AA99-B6D4A7223E79}"/>
              </a:ext>
            </a:extLst>
          </p:cNvPr>
          <p:cNvPicPr>
            <a:picLocks noChangeAspect="1"/>
          </p:cNvPicPr>
          <p:nvPr/>
        </p:nvPicPr>
        <p:blipFill>
          <a:blip r:embed="rId4"/>
          <a:stretch>
            <a:fillRect/>
          </a:stretch>
        </p:blipFill>
        <p:spPr>
          <a:xfrm>
            <a:off x="4561930" y="1161288"/>
            <a:ext cx="3070698" cy="4778357"/>
          </a:xfrm>
          <a:prstGeom prst="rect">
            <a:avLst/>
          </a:prstGeom>
        </p:spPr>
      </p:pic>
      <p:pic>
        <p:nvPicPr>
          <p:cNvPr id="11" name="Picture 10">
            <a:extLst>
              <a:ext uri="{FF2B5EF4-FFF2-40B4-BE49-F238E27FC236}">
                <a16:creationId xmlns:a16="http://schemas.microsoft.com/office/drawing/2014/main" id="{6F821DE0-C5F6-F200-97EB-839F52123B07}"/>
              </a:ext>
            </a:extLst>
          </p:cNvPr>
          <p:cNvPicPr>
            <a:picLocks noChangeAspect="1"/>
          </p:cNvPicPr>
          <p:nvPr/>
        </p:nvPicPr>
        <p:blipFill>
          <a:blip r:embed="rId5"/>
          <a:stretch>
            <a:fillRect/>
          </a:stretch>
        </p:blipFill>
        <p:spPr>
          <a:xfrm>
            <a:off x="8351075" y="1161288"/>
            <a:ext cx="3070698" cy="4780636"/>
          </a:xfrm>
          <a:prstGeom prst="rect">
            <a:avLst/>
          </a:prstGeom>
        </p:spPr>
      </p:pic>
    </p:spTree>
    <p:extLst>
      <p:ext uri="{BB962C8B-B14F-4D97-AF65-F5344CB8AC3E}">
        <p14:creationId xmlns:p14="http://schemas.microsoft.com/office/powerpoint/2010/main" val="3041517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0">
            <a:extLst>
              <a:ext uri="{FF2B5EF4-FFF2-40B4-BE49-F238E27FC236}">
                <a16:creationId xmlns:a16="http://schemas.microsoft.com/office/drawing/2014/main" id="{DF8CE8EE-9AF3-DE38-06A0-1B5D8D3BD97A}"/>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Appearance, taste and smell of tap water</a:t>
            </a:r>
          </a:p>
        </p:txBody>
      </p:sp>
      <p:sp>
        <p:nvSpPr>
          <p:cNvPr id="8" name="Slide Number Placeholder 3">
            <a:extLst>
              <a:ext uri="{FF2B5EF4-FFF2-40B4-BE49-F238E27FC236}">
                <a16:creationId xmlns:a16="http://schemas.microsoft.com/office/drawing/2014/main" id="{2DA569FA-8444-AACE-08D8-47A3D91BDACC}"/>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utoShape 10">
            <a:extLst>
              <a:ext uri="{FF2B5EF4-FFF2-40B4-BE49-F238E27FC236}">
                <a16:creationId xmlns:a16="http://schemas.microsoft.com/office/drawing/2014/main" id="{402E7AC3-346B-148C-EC19-B43B5666BC8D}"/>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STIM_3A_PortsmouthWater_Households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A4019145-B612-9294-C004-735E4F05334A}"/>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STIM_3A_PortsmouthWater_NonHouseholds</a:t>
            </a:r>
            <a:endParaRPr lang="en-GB" sz="1100" b="1" i="0" dirty="0">
              <a:solidFill>
                <a:srgbClr val="000000"/>
              </a:solidFill>
              <a:latin typeface="Century Gothic" panose="020B0502020202020204" pitchFamily="34" charset="0"/>
            </a:endParaRPr>
          </a:p>
        </p:txBody>
      </p:sp>
      <p:sp>
        <p:nvSpPr>
          <p:cNvPr id="18" name="AutoShape 10">
            <a:extLst>
              <a:ext uri="{FF2B5EF4-FFF2-40B4-BE49-F238E27FC236}">
                <a16:creationId xmlns:a16="http://schemas.microsoft.com/office/drawing/2014/main" id="{2A09A6C8-D7F0-DE2D-CE0B-DD5E06DF6B53}"/>
              </a:ext>
            </a:extLst>
          </p:cNvPr>
          <p:cNvSpPr>
            <a:spLocks noChangeArrowheads="1"/>
          </p:cNvSpPr>
          <p:nvPr/>
        </p:nvSpPr>
        <p:spPr bwMode="auto">
          <a:xfrm>
            <a:off x="8351075"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STIM_3B_PortsmouthWater_HH+NHH</a:t>
            </a:r>
            <a:endParaRPr lang="en-GB" sz="1100" b="1" i="0" dirty="0">
              <a:solidFill>
                <a:srgbClr val="000000"/>
              </a:solidFill>
              <a:latin typeface="Century Gothic" panose="020B0502020202020204" pitchFamily="34" charset="0"/>
            </a:endParaRPr>
          </a:p>
        </p:txBody>
      </p:sp>
      <p:pic>
        <p:nvPicPr>
          <p:cNvPr id="36" name="Picture 35">
            <a:extLst>
              <a:ext uri="{FF2B5EF4-FFF2-40B4-BE49-F238E27FC236}">
                <a16:creationId xmlns:a16="http://schemas.microsoft.com/office/drawing/2014/main" id="{C18C8F33-5ABE-9137-0905-C1B38095DB1F}"/>
              </a:ext>
            </a:extLst>
          </p:cNvPr>
          <p:cNvPicPr>
            <a:picLocks noChangeAspect="1"/>
          </p:cNvPicPr>
          <p:nvPr/>
        </p:nvPicPr>
        <p:blipFill>
          <a:blip r:embed="rId2"/>
          <a:stretch>
            <a:fillRect/>
          </a:stretch>
        </p:blipFill>
        <p:spPr>
          <a:xfrm>
            <a:off x="649432" y="1227115"/>
            <a:ext cx="3053888" cy="4739144"/>
          </a:xfrm>
          <a:prstGeom prst="rect">
            <a:avLst/>
          </a:prstGeom>
        </p:spPr>
      </p:pic>
      <p:pic>
        <p:nvPicPr>
          <p:cNvPr id="37" name="Picture 36">
            <a:extLst>
              <a:ext uri="{FF2B5EF4-FFF2-40B4-BE49-F238E27FC236}">
                <a16:creationId xmlns:a16="http://schemas.microsoft.com/office/drawing/2014/main" id="{39F9A504-ABF8-BA7C-1437-98B94178D8A5}"/>
              </a:ext>
            </a:extLst>
          </p:cNvPr>
          <p:cNvPicPr>
            <a:picLocks noChangeAspect="1"/>
          </p:cNvPicPr>
          <p:nvPr/>
        </p:nvPicPr>
        <p:blipFill>
          <a:blip r:embed="rId3"/>
          <a:stretch>
            <a:fillRect/>
          </a:stretch>
        </p:blipFill>
        <p:spPr>
          <a:xfrm>
            <a:off x="4495305" y="1227115"/>
            <a:ext cx="3053888" cy="4744250"/>
          </a:xfrm>
          <a:prstGeom prst="rect">
            <a:avLst/>
          </a:prstGeom>
        </p:spPr>
      </p:pic>
      <p:pic>
        <p:nvPicPr>
          <p:cNvPr id="48" name="Picture 47">
            <a:extLst>
              <a:ext uri="{FF2B5EF4-FFF2-40B4-BE49-F238E27FC236}">
                <a16:creationId xmlns:a16="http://schemas.microsoft.com/office/drawing/2014/main" id="{B8D3895F-F1DF-1375-6CAA-80218F4B25F9}"/>
              </a:ext>
            </a:extLst>
          </p:cNvPr>
          <p:cNvPicPr>
            <a:picLocks noChangeAspect="1"/>
          </p:cNvPicPr>
          <p:nvPr/>
        </p:nvPicPr>
        <p:blipFill>
          <a:blip r:embed="rId4"/>
          <a:stretch>
            <a:fillRect/>
          </a:stretch>
        </p:blipFill>
        <p:spPr>
          <a:xfrm>
            <a:off x="8341178" y="1227115"/>
            <a:ext cx="3047610" cy="4754883"/>
          </a:xfrm>
          <a:prstGeom prst="rect">
            <a:avLst/>
          </a:prstGeom>
        </p:spPr>
      </p:pic>
    </p:spTree>
    <p:extLst>
      <p:ext uri="{BB962C8B-B14F-4D97-AF65-F5344CB8AC3E}">
        <p14:creationId xmlns:p14="http://schemas.microsoft.com/office/powerpoint/2010/main" val="4216013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AF68065-5332-48C5-32F4-6D626E6138D0}"/>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425B2B8F-B213-F2F5-225C-86C52466D90F}"/>
              </a:ext>
            </a:extLst>
          </p:cNvPr>
          <p:cNvSpPr>
            <a:spLocks noChangeArrowheads="1"/>
          </p:cNvSpPr>
          <p:nvPr/>
        </p:nvSpPr>
        <p:spPr bwMode="auto">
          <a:xfrm>
            <a:off x="-9131" y="0"/>
            <a:ext cx="12201131"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i="0" kern="0" dirty="0">
                <a:solidFill>
                  <a:prstClr val="white"/>
                </a:solidFill>
                <a:latin typeface="Century Gothic" panose="020B0502020202020204" pitchFamily="34" charset="0"/>
              </a:rPr>
              <a:t>Quantitative Method </a:t>
            </a:r>
            <a:r>
              <a:rPr kumimoji="0" lang="en-US"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adherence to the Ofwat guidance</a:t>
            </a:r>
          </a:p>
        </p:txBody>
      </p:sp>
      <p:sp>
        <p:nvSpPr>
          <p:cNvPr id="2" name="TextBox 1">
            <a:extLst>
              <a:ext uri="{FF2B5EF4-FFF2-40B4-BE49-F238E27FC236}">
                <a16:creationId xmlns:a16="http://schemas.microsoft.com/office/drawing/2014/main" id="{DD144A08-3DFD-7966-278E-E43D6C50DD5E}"/>
              </a:ext>
            </a:extLst>
          </p:cNvPr>
          <p:cNvSpPr txBox="1"/>
          <p:nvPr/>
        </p:nvSpPr>
        <p:spPr>
          <a:xfrm>
            <a:off x="369407" y="645544"/>
            <a:ext cx="11358768" cy="307777"/>
          </a:xfrm>
          <a:prstGeom prst="rect">
            <a:avLst/>
          </a:prstGeom>
          <a:solidFill>
            <a:schemeClr val="tx2"/>
          </a:solidFill>
        </p:spPr>
        <p:txBody>
          <a:bodyPr wrap="square" rtlCol="0">
            <a:spAutoFit/>
          </a:bodyPr>
          <a:lstStyle/>
          <a:p>
            <a:pPr algn="ctr"/>
            <a:r>
              <a:rPr lang="en-GB" sz="1400" dirty="0">
                <a:solidFill>
                  <a:schemeClr val="bg1"/>
                </a:solidFill>
                <a:latin typeface="Century Gothic" panose="020B0502020202020204" pitchFamily="34" charset="0"/>
              </a:rPr>
              <a:t>Sample &amp; method</a:t>
            </a:r>
          </a:p>
        </p:txBody>
      </p:sp>
      <p:sp>
        <p:nvSpPr>
          <p:cNvPr id="3" name="TextBox 2">
            <a:extLst>
              <a:ext uri="{FF2B5EF4-FFF2-40B4-BE49-F238E27FC236}">
                <a16:creationId xmlns:a16="http://schemas.microsoft.com/office/drawing/2014/main" id="{7257CC2C-D595-AE18-620E-0B9D9A18D54C}"/>
              </a:ext>
            </a:extLst>
          </p:cNvPr>
          <p:cNvSpPr txBox="1"/>
          <p:nvPr/>
        </p:nvSpPr>
        <p:spPr>
          <a:xfrm>
            <a:off x="369406" y="992515"/>
            <a:ext cx="11358768" cy="1367305"/>
          </a:xfrm>
          <a:prstGeom prst="rect">
            <a:avLst/>
          </a:prstGeom>
          <a:solidFill>
            <a:schemeClr val="accent1">
              <a:lumMod val="40000"/>
              <a:lumOff val="60000"/>
            </a:schemeClr>
          </a:solidFill>
        </p:spPr>
        <p:txBody>
          <a:bodyPr wrap="square" rtlCol="0">
            <a:noAutofit/>
          </a:bodyPr>
          <a:lstStyle/>
          <a:p>
            <a:pPr marL="285750" indent="-285750">
              <a:buFont typeface="Arial" panose="020B0604020202020204" pitchFamily="34" charset="0"/>
              <a:buChar char="•"/>
            </a:pPr>
            <a:r>
              <a:rPr lang="en-GB" sz="1200" dirty="0">
                <a:latin typeface="Century Gothic" panose="020B0502020202020204" pitchFamily="34" charset="0"/>
              </a:rPr>
              <a:t>Ofwat guidance on the prescribed sample &amp; method was followed</a:t>
            </a:r>
          </a:p>
          <a:p>
            <a:pPr marL="285750" indent="-285750">
              <a:buFont typeface="Arial" panose="020B0604020202020204" pitchFamily="34" charset="0"/>
              <a:buChar char="•"/>
            </a:pPr>
            <a:r>
              <a:rPr lang="en-GB" sz="1200" dirty="0">
                <a:latin typeface="Century Gothic" panose="020B0502020202020204" pitchFamily="34" charset="0"/>
              </a:rPr>
              <a:t>As the research was joint research between Portsmouth Water and Southern Water, household customer records went through a matching process at the outset, in order to include bill amounts for both companies in the survey</a:t>
            </a:r>
          </a:p>
          <a:p>
            <a:pPr marL="742950" lvl="1" indent="-285750">
              <a:buFont typeface="Arial" panose="020B0604020202020204" pitchFamily="34" charset="0"/>
              <a:buChar char="•"/>
            </a:pPr>
            <a:r>
              <a:rPr lang="en-GB" sz="1200" dirty="0">
                <a:latin typeface="Century Gothic" panose="020B0502020202020204" pitchFamily="34" charset="0"/>
              </a:rPr>
              <a:t>All household customers who were sent invitations were therefore billed customers of </a:t>
            </a:r>
            <a:r>
              <a:rPr lang="en-GB" sz="1200" i="1" dirty="0">
                <a:latin typeface="Century Gothic" panose="020B0502020202020204" pitchFamily="34" charset="0"/>
              </a:rPr>
              <a:t>both</a:t>
            </a:r>
            <a:r>
              <a:rPr lang="en-GB" sz="1200" dirty="0">
                <a:latin typeface="Century Gothic" panose="020B0502020202020204" pitchFamily="34" charset="0"/>
              </a:rPr>
              <a:t> Portsmouth Water and Southern Water, and as such no ‘single service’ customers who only pay one of the two companies were included</a:t>
            </a:r>
          </a:p>
          <a:p>
            <a:pPr marL="285750" indent="-285750">
              <a:buFont typeface="Arial" panose="020B0604020202020204" pitchFamily="34" charset="0"/>
              <a:buChar char="•"/>
            </a:pPr>
            <a:r>
              <a:rPr lang="en-GB" sz="1200" dirty="0">
                <a:latin typeface="Century Gothic" panose="020B0502020202020204" pitchFamily="34" charset="0"/>
              </a:rPr>
              <a:t>Optional reminders to household customers were not sent as there was a stronger response rate than expected, and reminders were not necessary to achieve the required target of n=500 survey completes </a:t>
            </a:r>
          </a:p>
        </p:txBody>
      </p:sp>
      <p:sp>
        <p:nvSpPr>
          <p:cNvPr id="4" name="TextBox 3">
            <a:extLst>
              <a:ext uri="{FF2B5EF4-FFF2-40B4-BE49-F238E27FC236}">
                <a16:creationId xmlns:a16="http://schemas.microsoft.com/office/drawing/2014/main" id="{F8960A1C-2BCF-2302-51D3-BDDF5EB7E8DB}"/>
              </a:ext>
            </a:extLst>
          </p:cNvPr>
          <p:cNvSpPr txBox="1"/>
          <p:nvPr/>
        </p:nvSpPr>
        <p:spPr>
          <a:xfrm>
            <a:off x="369406" y="2595846"/>
            <a:ext cx="11358768" cy="307777"/>
          </a:xfrm>
          <a:prstGeom prst="rect">
            <a:avLst/>
          </a:prstGeom>
          <a:solidFill>
            <a:schemeClr val="tx2"/>
          </a:solidFill>
        </p:spPr>
        <p:txBody>
          <a:bodyPr wrap="square" rtlCol="0">
            <a:spAutoFit/>
          </a:bodyPr>
          <a:lstStyle/>
          <a:p>
            <a:pPr algn="ctr"/>
            <a:r>
              <a:rPr lang="en-GB" sz="1400" dirty="0">
                <a:solidFill>
                  <a:schemeClr val="bg1"/>
                </a:solidFill>
                <a:latin typeface="Century Gothic" panose="020B0502020202020204" pitchFamily="34" charset="0"/>
              </a:rPr>
              <a:t>Questionnaire</a:t>
            </a:r>
          </a:p>
        </p:txBody>
      </p:sp>
      <p:sp>
        <p:nvSpPr>
          <p:cNvPr id="5" name="TextBox 4">
            <a:extLst>
              <a:ext uri="{FF2B5EF4-FFF2-40B4-BE49-F238E27FC236}">
                <a16:creationId xmlns:a16="http://schemas.microsoft.com/office/drawing/2014/main" id="{764218C9-8D89-69D1-B0CA-AD8898E58A74}"/>
              </a:ext>
            </a:extLst>
          </p:cNvPr>
          <p:cNvSpPr txBox="1"/>
          <p:nvPr/>
        </p:nvSpPr>
        <p:spPr>
          <a:xfrm>
            <a:off x="369405" y="2943642"/>
            <a:ext cx="11358768" cy="1830102"/>
          </a:xfrm>
          <a:prstGeom prst="rect">
            <a:avLst/>
          </a:prstGeom>
          <a:solidFill>
            <a:schemeClr val="accent1">
              <a:lumMod val="40000"/>
              <a:lumOff val="60000"/>
            </a:schemeClr>
          </a:solidFill>
        </p:spPr>
        <p:txBody>
          <a:bodyPr wrap="square" rtlCol="0">
            <a:noAutofit/>
          </a:bodyPr>
          <a:lstStyle/>
          <a:p>
            <a:pPr marL="285750" indent="-285750">
              <a:buFont typeface="Arial" panose="020B0604020202020204" pitchFamily="34" charset="0"/>
              <a:buChar char="•"/>
            </a:pPr>
            <a:r>
              <a:rPr lang="en-GB" sz="1200" dirty="0">
                <a:latin typeface="Century Gothic" panose="020B0502020202020204" pitchFamily="34" charset="0"/>
              </a:rPr>
              <a:t>Ofwat guidance (Appendix F) was followed for the questionnaire with some minor changes:</a:t>
            </a:r>
          </a:p>
          <a:p>
            <a:pPr marL="285750" indent="-285750">
              <a:buFont typeface="Arial" panose="020B0604020202020204" pitchFamily="34" charset="0"/>
              <a:buChar char="•"/>
            </a:pPr>
            <a:r>
              <a:rPr lang="en-GB" sz="1200" dirty="0">
                <a:latin typeface="Century Gothic" panose="020B0502020202020204" pitchFamily="34" charset="0"/>
              </a:rPr>
              <a:t>Included additional age band questions, to be inclusive of household customers who did not wish to write in their age (agreed by Ofwat)</a:t>
            </a:r>
          </a:p>
          <a:p>
            <a:pPr marL="285750" indent="-285750">
              <a:buFont typeface="Arial" panose="020B0604020202020204" pitchFamily="34" charset="0"/>
              <a:buChar char="•"/>
            </a:pPr>
            <a:r>
              <a:rPr lang="en-GB" sz="1200" dirty="0">
                <a:latin typeface="Century Gothic" panose="020B0502020202020204" pitchFamily="34" charset="0"/>
              </a:rPr>
              <a:t>Small wording edits to adapt the questionnaire for joint company research. This was to clarify which company was being referred to in questions on bill profile and plan acceptability (making clear where the question was referencing both water supply and sewerage services from both companies, and where just one company’s service was being referenced)</a:t>
            </a:r>
          </a:p>
          <a:p>
            <a:pPr marL="285750" indent="-285750">
              <a:buFont typeface="Arial" panose="020B0604020202020204" pitchFamily="34" charset="0"/>
              <a:buChar char="•"/>
            </a:pPr>
            <a:r>
              <a:rPr lang="en-GB" sz="1200" dirty="0">
                <a:latin typeface="Century Gothic" panose="020B0502020202020204" pitchFamily="34" charset="0"/>
              </a:rPr>
              <a:t>Optional questions included towards the end of the questionnaire to ask affordability specifically of Portsmouth Water bill profile and Southern Water bill profile separately. This was in addition to combined bill affordability (for both companies added together) near the beginning of the questionnaire (Q5).</a:t>
            </a:r>
          </a:p>
          <a:p>
            <a:pPr marL="285750" indent="-285750">
              <a:buFont typeface="Arial" panose="020B0604020202020204" pitchFamily="34" charset="0"/>
              <a:buChar char="•"/>
            </a:pPr>
            <a:r>
              <a:rPr lang="en-GB" sz="1200" dirty="0">
                <a:latin typeface="Century Gothic" panose="020B0502020202020204" pitchFamily="34" charset="0"/>
              </a:rPr>
              <a:t>Printed versions of the questionnaire needed additional signposting and minor wording edits for routing / navigation.</a:t>
            </a:r>
          </a:p>
          <a:p>
            <a:pPr marL="285750" indent="-285750">
              <a:buFont typeface="Arial" panose="020B0604020202020204" pitchFamily="34" charset="0"/>
              <a:buChar char="•"/>
            </a:pPr>
            <a:endParaRPr lang="en-GB" sz="1400" dirty="0">
              <a:latin typeface="Century Gothic" panose="020B0502020202020204" pitchFamily="34" charset="0"/>
            </a:endParaRPr>
          </a:p>
        </p:txBody>
      </p:sp>
      <p:sp>
        <p:nvSpPr>
          <p:cNvPr id="12" name="TextBox 11">
            <a:extLst>
              <a:ext uri="{FF2B5EF4-FFF2-40B4-BE49-F238E27FC236}">
                <a16:creationId xmlns:a16="http://schemas.microsoft.com/office/drawing/2014/main" id="{64D6EEF6-99B3-27FB-94BF-1A31C3113140}"/>
              </a:ext>
            </a:extLst>
          </p:cNvPr>
          <p:cNvSpPr txBox="1"/>
          <p:nvPr/>
        </p:nvSpPr>
        <p:spPr>
          <a:xfrm>
            <a:off x="369405" y="4989892"/>
            <a:ext cx="11358768" cy="307777"/>
          </a:xfrm>
          <a:prstGeom prst="rect">
            <a:avLst/>
          </a:prstGeom>
          <a:solidFill>
            <a:schemeClr val="tx2"/>
          </a:solidFill>
        </p:spPr>
        <p:txBody>
          <a:bodyPr wrap="square" rtlCol="0">
            <a:spAutoFit/>
          </a:bodyPr>
          <a:lstStyle/>
          <a:p>
            <a:pPr algn="ctr"/>
            <a:r>
              <a:rPr lang="en-GB" sz="1400" dirty="0">
                <a:solidFill>
                  <a:schemeClr val="bg1"/>
                </a:solidFill>
                <a:latin typeface="Century Gothic" panose="020B0502020202020204" pitchFamily="34" charset="0"/>
              </a:rPr>
              <a:t>Quality Control &amp; Analysis</a:t>
            </a:r>
          </a:p>
        </p:txBody>
      </p:sp>
      <p:sp>
        <p:nvSpPr>
          <p:cNvPr id="13" name="TextBox 12">
            <a:extLst>
              <a:ext uri="{FF2B5EF4-FFF2-40B4-BE49-F238E27FC236}">
                <a16:creationId xmlns:a16="http://schemas.microsoft.com/office/drawing/2014/main" id="{F9DAA21B-04D1-A72E-C57F-91617E6E93FF}"/>
              </a:ext>
            </a:extLst>
          </p:cNvPr>
          <p:cNvSpPr txBox="1"/>
          <p:nvPr/>
        </p:nvSpPr>
        <p:spPr>
          <a:xfrm>
            <a:off x="369404" y="5339833"/>
            <a:ext cx="11358768" cy="872623"/>
          </a:xfrm>
          <a:prstGeom prst="rect">
            <a:avLst/>
          </a:prstGeom>
          <a:solidFill>
            <a:schemeClr val="accent1">
              <a:lumMod val="40000"/>
              <a:lumOff val="60000"/>
            </a:schemeClr>
          </a:solidFill>
        </p:spPr>
        <p:txBody>
          <a:bodyPr wrap="square" rtlCol="0">
            <a:noAutofit/>
          </a:bodyPr>
          <a:lstStyle/>
          <a:p>
            <a:pPr marL="285750" indent="-285750">
              <a:buFont typeface="Arial" panose="020B0604020202020204" pitchFamily="34" charset="0"/>
              <a:buChar char="•"/>
            </a:pPr>
            <a:r>
              <a:rPr lang="en-GB" sz="1200" dirty="0">
                <a:latin typeface="Century Gothic" panose="020B0502020202020204" pitchFamily="34" charset="0"/>
              </a:rPr>
              <a:t>According to guidance ‘speeders’ were removed from the reported data (completing the survey in under one third of median time for that respondent group). </a:t>
            </a:r>
          </a:p>
          <a:p>
            <a:pPr marL="742950" lvl="1" indent="-285750">
              <a:buFont typeface="Arial" panose="020B0604020202020204" pitchFamily="34" charset="0"/>
              <a:buChar char="•"/>
            </a:pPr>
            <a:r>
              <a:rPr lang="en-GB" sz="1200" dirty="0">
                <a:latin typeface="Century Gothic" panose="020B0502020202020204" pitchFamily="34" charset="0"/>
              </a:rPr>
              <a:t>Note this could not be applied to the small number of respondents (n=6) who completed the printed version of the questionnaire</a:t>
            </a:r>
          </a:p>
          <a:p>
            <a:pPr marL="285750" indent="-285750">
              <a:buFont typeface="Arial" panose="020B0604020202020204" pitchFamily="34" charset="0"/>
              <a:buChar char="•"/>
            </a:pPr>
            <a:r>
              <a:rPr lang="en-GB" sz="1200" dirty="0">
                <a:latin typeface="Century Gothic" panose="020B0502020202020204" pitchFamily="34" charset="0"/>
              </a:rPr>
              <a:t>Ofwat guidance was followed on weighting, full details provided on page 4</a:t>
            </a:r>
          </a:p>
        </p:txBody>
      </p:sp>
      <p:sp>
        <p:nvSpPr>
          <p:cNvPr id="8" name="Slide Number Placeholder 3">
            <a:extLst>
              <a:ext uri="{FF2B5EF4-FFF2-40B4-BE49-F238E27FC236}">
                <a16:creationId xmlns:a16="http://schemas.microsoft.com/office/drawing/2014/main" id="{967ACEB0-EE11-34A8-1BFB-99E97EF82E2A}"/>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5</a:t>
            </a:fld>
            <a:endParaRPr lang="en-GB" sz="1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84448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0">
            <a:extLst>
              <a:ext uri="{FF2B5EF4-FFF2-40B4-BE49-F238E27FC236}">
                <a16:creationId xmlns:a16="http://schemas.microsoft.com/office/drawing/2014/main" id="{B523A1D0-9710-0D6C-1F4B-4D644C6E7DCC}"/>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Saving water by installing smart water meters</a:t>
            </a:r>
          </a:p>
        </p:txBody>
      </p:sp>
      <p:sp>
        <p:nvSpPr>
          <p:cNvPr id="8" name="Slide Number Placeholder 3">
            <a:extLst>
              <a:ext uri="{FF2B5EF4-FFF2-40B4-BE49-F238E27FC236}">
                <a16:creationId xmlns:a16="http://schemas.microsoft.com/office/drawing/2014/main" id="{E328C8A4-E409-D96C-1E7C-625EF852A4C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4F320C09-6116-6E66-EF16-AAEFBF9DD3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83ABCABE-D7C3-C4FD-BB2D-8B09F30FF919}"/>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STIM_4_PortsmouthWater_Households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3748DE49-B67F-2614-B6D7-5ED8FA7C7FDD}"/>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STIM_4_PortsmouthWater_NonHouseholds</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0BA68614-5F60-2DB8-9B0B-CDC8E6199E30}"/>
              </a:ext>
            </a:extLst>
          </p:cNvPr>
          <p:cNvPicPr>
            <a:picLocks noChangeAspect="1"/>
          </p:cNvPicPr>
          <p:nvPr/>
        </p:nvPicPr>
        <p:blipFill>
          <a:blip r:embed="rId3"/>
          <a:stretch>
            <a:fillRect/>
          </a:stretch>
        </p:blipFill>
        <p:spPr>
          <a:xfrm>
            <a:off x="649432" y="1200422"/>
            <a:ext cx="3080789" cy="4788898"/>
          </a:xfrm>
          <a:prstGeom prst="rect">
            <a:avLst/>
          </a:prstGeom>
        </p:spPr>
      </p:pic>
      <p:pic>
        <p:nvPicPr>
          <p:cNvPr id="7" name="Picture 6">
            <a:extLst>
              <a:ext uri="{FF2B5EF4-FFF2-40B4-BE49-F238E27FC236}">
                <a16:creationId xmlns:a16="http://schemas.microsoft.com/office/drawing/2014/main" id="{79824373-5E8D-F6FA-947A-051CD32739B5}"/>
              </a:ext>
            </a:extLst>
          </p:cNvPr>
          <p:cNvPicPr>
            <a:picLocks noChangeAspect="1"/>
          </p:cNvPicPr>
          <p:nvPr/>
        </p:nvPicPr>
        <p:blipFill>
          <a:blip r:embed="rId4"/>
          <a:stretch>
            <a:fillRect/>
          </a:stretch>
        </p:blipFill>
        <p:spPr>
          <a:xfrm>
            <a:off x="4495306" y="1194325"/>
            <a:ext cx="3080790" cy="4794061"/>
          </a:xfrm>
          <a:prstGeom prst="rect">
            <a:avLst/>
          </a:prstGeom>
        </p:spPr>
      </p:pic>
    </p:spTree>
    <p:extLst>
      <p:ext uri="{BB962C8B-B14F-4D97-AF65-F5344CB8AC3E}">
        <p14:creationId xmlns:p14="http://schemas.microsoft.com/office/powerpoint/2010/main" val="3844986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20F80-95D2-C0E2-87E2-D663166E1BEF}"/>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C9CE52A9-C146-BD11-219E-98487FC1C050}"/>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Removing lead pipes</a:t>
            </a:r>
          </a:p>
        </p:txBody>
      </p:sp>
      <p:sp>
        <p:nvSpPr>
          <p:cNvPr id="8" name="Slide Number Placeholder 3">
            <a:extLst>
              <a:ext uri="{FF2B5EF4-FFF2-40B4-BE49-F238E27FC236}">
                <a16:creationId xmlns:a16="http://schemas.microsoft.com/office/drawing/2014/main" id="{98B5185B-1DB6-2514-FCA1-E98D1A129A69}"/>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ADC32A19-4A9C-3F04-287A-870583C07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8A4CFF31-872B-9D4C-B393-963BDCAF8DD1}"/>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STIM_5_PortsmouthWater_Households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8A118864-736A-7472-0B29-6532B7330E1B}"/>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STIM_5_PortsmouthWater_NonHouseholds</a:t>
            </a:r>
            <a:endParaRPr lang="en-GB" sz="1100" b="1" i="0" dirty="0">
              <a:solidFill>
                <a:srgbClr val="000000"/>
              </a:solidFill>
              <a:latin typeface="Century Gothic" panose="020B0502020202020204" pitchFamily="34" charset="0"/>
            </a:endParaRPr>
          </a:p>
        </p:txBody>
      </p:sp>
      <p:pic>
        <p:nvPicPr>
          <p:cNvPr id="3" name="Picture 2">
            <a:extLst>
              <a:ext uri="{FF2B5EF4-FFF2-40B4-BE49-F238E27FC236}">
                <a16:creationId xmlns:a16="http://schemas.microsoft.com/office/drawing/2014/main" id="{DDFB01A9-CE8D-ABCC-99AB-0E7FC860443A}"/>
              </a:ext>
            </a:extLst>
          </p:cNvPr>
          <p:cNvPicPr>
            <a:picLocks noChangeAspect="1"/>
          </p:cNvPicPr>
          <p:nvPr/>
        </p:nvPicPr>
        <p:blipFill>
          <a:blip r:embed="rId3"/>
          <a:stretch>
            <a:fillRect/>
          </a:stretch>
        </p:blipFill>
        <p:spPr>
          <a:xfrm>
            <a:off x="649432" y="1227115"/>
            <a:ext cx="3072176" cy="4767524"/>
          </a:xfrm>
          <a:prstGeom prst="rect">
            <a:avLst/>
          </a:prstGeom>
        </p:spPr>
      </p:pic>
      <p:pic>
        <p:nvPicPr>
          <p:cNvPr id="4" name="Picture 3">
            <a:extLst>
              <a:ext uri="{FF2B5EF4-FFF2-40B4-BE49-F238E27FC236}">
                <a16:creationId xmlns:a16="http://schemas.microsoft.com/office/drawing/2014/main" id="{4E07E9B5-7FD2-B00C-E912-CC36570DFAA9}"/>
              </a:ext>
            </a:extLst>
          </p:cNvPr>
          <p:cNvPicPr>
            <a:picLocks noChangeAspect="1"/>
          </p:cNvPicPr>
          <p:nvPr/>
        </p:nvPicPr>
        <p:blipFill>
          <a:blip r:embed="rId4"/>
          <a:stretch>
            <a:fillRect/>
          </a:stretch>
        </p:blipFill>
        <p:spPr>
          <a:xfrm>
            <a:off x="4495305" y="1227115"/>
            <a:ext cx="3072176" cy="4772661"/>
          </a:xfrm>
          <a:prstGeom prst="rect">
            <a:avLst/>
          </a:prstGeom>
        </p:spPr>
      </p:pic>
    </p:spTree>
    <p:extLst>
      <p:ext uri="{BB962C8B-B14F-4D97-AF65-F5344CB8AC3E}">
        <p14:creationId xmlns:p14="http://schemas.microsoft.com/office/powerpoint/2010/main" val="2447294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807D13-1080-FA06-1F12-EFB390CDC6D2}"/>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DB5255A6-E192-4988-45AF-48555FE247D0}"/>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Improving the environment at key sites</a:t>
            </a:r>
          </a:p>
        </p:txBody>
      </p:sp>
      <p:sp>
        <p:nvSpPr>
          <p:cNvPr id="8" name="Slide Number Placeholder 3">
            <a:extLst>
              <a:ext uri="{FF2B5EF4-FFF2-40B4-BE49-F238E27FC236}">
                <a16:creationId xmlns:a16="http://schemas.microsoft.com/office/drawing/2014/main" id="{69877786-52B9-9AE6-9E06-3DE58D8DD0B4}"/>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616592CB-D198-1559-50DF-C248E2C6D8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C14D21DD-A6FA-7AC8-E93F-3D8F88608224}"/>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STIM_6_PortsmouthWater_Households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01997ACE-2117-1C50-037C-CB4B893ECA3A}"/>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STIM_6_PortsmouthWater_NonHouseholds</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A0D84F6B-7B3D-B1E8-04F1-B0532E7DA71D}"/>
              </a:ext>
            </a:extLst>
          </p:cNvPr>
          <p:cNvPicPr>
            <a:picLocks noChangeAspect="1"/>
          </p:cNvPicPr>
          <p:nvPr/>
        </p:nvPicPr>
        <p:blipFill>
          <a:blip r:embed="rId3"/>
          <a:stretch>
            <a:fillRect/>
          </a:stretch>
        </p:blipFill>
        <p:spPr>
          <a:xfrm>
            <a:off x="649432" y="1227115"/>
            <a:ext cx="3108752" cy="4832365"/>
          </a:xfrm>
          <a:prstGeom prst="rect">
            <a:avLst/>
          </a:prstGeom>
        </p:spPr>
      </p:pic>
      <p:pic>
        <p:nvPicPr>
          <p:cNvPr id="7" name="Picture 6">
            <a:extLst>
              <a:ext uri="{FF2B5EF4-FFF2-40B4-BE49-F238E27FC236}">
                <a16:creationId xmlns:a16="http://schemas.microsoft.com/office/drawing/2014/main" id="{E307A807-5E0C-E087-D2ED-FBA2041E44F5}"/>
              </a:ext>
            </a:extLst>
          </p:cNvPr>
          <p:cNvPicPr>
            <a:picLocks noChangeAspect="1"/>
          </p:cNvPicPr>
          <p:nvPr/>
        </p:nvPicPr>
        <p:blipFill>
          <a:blip r:embed="rId4"/>
          <a:stretch>
            <a:fillRect/>
          </a:stretch>
        </p:blipFill>
        <p:spPr>
          <a:xfrm>
            <a:off x="4495305" y="1227115"/>
            <a:ext cx="3108752" cy="4834681"/>
          </a:xfrm>
          <a:prstGeom prst="rect">
            <a:avLst/>
          </a:prstGeom>
        </p:spPr>
      </p:pic>
    </p:spTree>
    <p:extLst>
      <p:ext uri="{BB962C8B-B14F-4D97-AF65-F5344CB8AC3E}">
        <p14:creationId xmlns:p14="http://schemas.microsoft.com/office/powerpoint/2010/main" val="2847452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799771-DFBF-F4DB-2C78-6E903EC79CDE}"/>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22BCDFE1-4493-499F-CF20-15C5C40DCDA6}"/>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Internal sewage flooding of properties</a:t>
            </a:r>
          </a:p>
        </p:txBody>
      </p:sp>
      <p:sp>
        <p:nvSpPr>
          <p:cNvPr id="8" name="Slide Number Placeholder 3">
            <a:extLst>
              <a:ext uri="{FF2B5EF4-FFF2-40B4-BE49-F238E27FC236}">
                <a16:creationId xmlns:a16="http://schemas.microsoft.com/office/drawing/2014/main" id="{079C4FB6-CA77-7A6D-6093-98B953BE92F7}"/>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E26CA80C-6036-C49D-EC2E-66EAFAC524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7E3DC1ED-0BD8-5FB7-2095-AEDAA697C30C}"/>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STIM_7A_SouthernWater_Households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F751ADE5-67F3-A04E-154A-974F5F661C60}"/>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STIM_7A_SouthernWater_NonHouseholds</a:t>
            </a:r>
            <a:endParaRPr lang="en-GB" sz="1100" b="1" i="0" dirty="0">
              <a:solidFill>
                <a:srgbClr val="000000"/>
              </a:solidFill>
              <a:latin typeface="Century Gothic" panose="020B0502020202020204" pitchFamily="34" charset="0"/>
            </a:endParaRPr>
          </a:p>
        </p:txBody>
      </p:sp>
      <p:sp>
        <p:nvSpPr>
          <p:cNvPr id="18" name="AutoShape 10">
            <a:extLst>
              <a:ext uri="{FF2B5EF4-FFF2-40B4-BE49-F238E27FC236}">
                <a16:creationId xmlns:a16="http://schemas.microsoft.com/office/drawing/2014/main" id="{945B4640-B04D-E2DC-5D5F-C650EC6B4ED1}"/>
              </a:ext>
            </a:extLst>
          </p:cNvPr>
          <p:cNvSpPr>
            <a:spLocks noChangeArrowheads="1"/>
          </p:cNvSpPr>
          <p:nvPr/>
        </p:nvSpPr>
        <p:spPr bwMode="auto">
          <a:xfrm>
            <a:off x="8351075"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STIM_7B_SouthernWater_HH+NHH</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AD3338D4-FB70-27F0-C44B-390DCDD697F5}"/>
              </a:ext>
            </a:extLst>
          </p:cNvPr>
          <p:cNvPicPr>
            <a:picLocks noChangeAspect="1"/>
          </p:cNvPicPr>
          <p:nvPr/>
        </p:nvPicPr>
        <p:blipFill>
          <a:blip r:embed="rId3"/>
          <a:stretch>
            <a:fillRect/>
          </a:stretch>
        </p:blipFill>
        <p:spPr>
          <a:xfrm>
            <a:off x="649432" y="1227115"/>
            <a:ext cx="3044744" cy="4724954"/>
          </a:xfrm>
          <a:prstGeom prst="rect">
            <a:avLst/>
          </a:prstGeom>
        </p:spPr>
      </p:pic>
      <p:pic>
        <p:nvPicPr>
          <p:cNvPr id="9" name="Picture 8">
            <a:extLst>
              <a:ext uri="{FF2B5EF4-FFF2-40B4-BE49-F238E27FC236}">
                <a16:creationId xmlns:a16="http://schemas.microsoft.com/office/drawing/2014/main" id="{882725AD-1792-BE6F-E22B-19AD752C32CF}"/>
              </a:ext>
            </a:extLst>
          </p:cNvPr>
          <p:cNvPicPr>
            <a:picLocks noChangeAspect="1"/>
          </p:cNvPicPr>
          <p:nvPr/>
        </p:nvPicPr>
        <p:blipFill>
          <a:blip r:embed="rId4"/>
          <a:stretch>
            <a:fillRect/>
          </a:stretch>
        </p:blipFill>
        <p:spPr>
          <a:xfrm>
            <a:off x="4495305" y="1227115"/>
            <a:ext cx="3044744" cy="4724954"/>
          </a:xfrm>
          <a:prstGeom prst="rect">
            <a:avLst/>
          </a:prstGeom>
        </p:spPr>
      </p:pic>
      <p:pic>
        <p:nvPicPr>
          <p:cNvPr id="11" name="Picture 10">
            <a:extLst>
              <a:ext uri="{FF2B5EF4-FFF2-40B4-BE49-F238E27FC236}">
                <a16:creationId xmlns:a16="http://schemas.microsoft.com/office/drawing/2014/main" id="{5FF1613D-0BCC-6F54-C4EF-6BEB61A7B840}"/>
              </a:ext>
            </a:extLst>
          </p:cNvPr>
          <p:cNvPicPr>
            <a:picLocks noChangeAspect="1"/>
          </p:cNvPicPr>
          <p:nvPr/>
        </p:nvPicPr>
        <p:blipFill>
          <a:blip r:embed="rId5"/>
          <a:stretch>
            <a:fillRect/>
          </a:stretch>
        </p:blipFill>
        <p:spPr>
          <a:xfrm>
            <a:off x="8351075" y="1237298"/>
            <a:ext cx="3044744" cy="4735137"/>
          </a:xfrm>
          <a:prstGeom prst="rect">
            <a:avLst/>
          </a:prstGeom>
        </p:spPr>
      </p:pic>
    </p:spTree>
    <p:extLst>
      <p:ext uri="{BB962C8B-B14F-4D97-AF65-F5344CB8AC3E}">
        <p14:creationId xmlns:p14="http://schemas.microsoft.com/office/powerpoint/2010/main" val="1025381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964062-A921-B1F5-9D10-B393141D28EC}"/>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B0CBEFC5-BF44-5BA1-18B0-2A73273F064A}"/>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External sewage flooding of properties</a:t>
            </a:r>
          </a:p>
        </p:txBody>
      </p:sp>
      <p:sp>
        <p:nvSpPr>
          <p:cNvPr id="8" name="Slide Number Placeholder 3">
            <a:extLst>
              <a:ext uri="{FF2B5EF4-FFF2-40B4-BE49-F238E27FC236}">
                <a16:creationId xmlns:a16="http://schemas.microsoft.com/office/drawing/2014/main" id="{E9F8C3D8-FCAA-761E-E3DB-FED6421C60DF}"/>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CBF271EE-5069-11FC-BC60-2D4993053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E21B367C-EBAD-250C-7F68-2A4A784A3392}"/>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STIM_8A_SouthernWater_Households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95483C24-E3F1-5DD8-D9AF-53D174CFF0C3}"/>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STIM_8A_SouthernWater_NonHouseholds</a:t>
            </a:r>
            <a:endParaRPr lang="en-GB" sz="1100" b="1" i="0" dirty="0">
              <a:solidFill>
                <a:srgbClr val="000000"/>
              </a:solidFill>
              <a:latin typeface="Century Gothic" panose="020B0502020202020204" pitchFamily="34" charset="0"/>
            </a:endParaRPr>
          </a:p>
        </p:txBody>
      </p:sp>
      <p:sp>
        <p:nvSpPr>
          <p:cNvPr id="18" name="AutoShape 10">
            <a:extLst>
              <a:ext uri="{FF2B5EF4-FFF2-40B4-BE49-F238E27FC236}">
                <a16:creationId xmlns:a16="http://schemas.microsoft.com/office/drawing/2014/main" id="{3C2F07E9-5341-DED2-FA95-9B3F8B7D4160}"/>
              </a:ext>
            </a:extLst>
          </p:cNvPr>
          <p:cNvSpPr>
            <a:spLocks noChangeArrowheads="1"/>
          </p:cNvSpPr>
          <p:nvPr/>
        </p:nvSpPr>
        <p:spPr bwMode="auto">
          <a:xfrm>
            <a:off x="8351075"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STIM_8B_SouthernWater_HH+NHH</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A1BA21F0-E43D-6810-A7D2-624EFAA3573F}"/>
              </a:ext>
            </a:extLst>
          </p:cNvPr>
          <p:cNvPicPr>
            <a:picLocks noChangeAspect="1"/>
          </p:cNvPicPr>
          <p:nvPr/>
        </p:nvPicPr>
        <p:blipFill>
          <a:blip r:embed="rId3"/>
          <a:stretch>
            <a:fillRect/>
          </a:stretch>
        </p:blipFill>
        <p:spPr>
          <a:xfrm>
            <a:off x="649432" y="1069931"/>
            <a:ext cx="3127040" cy="4852664"/>
          </a:xfrm>
          <a:prstGeom prst="rect">
            <a:avLst/>
          </a:prstGeom>
        </p:spPr>
      </p:pic>
      <p:pic>
        <p:nvPicPr>
          <p:cNvPr id="9" name="Picture 8">
            <a:extLst>
              <a:ext uri="{FF2B5EF4-FFF2-40B4-BE49-F238E27FC236}">
                <a16:creationId xmlns:a16="http://schemas.microsoft.com/office/drawing/2014/main" id="{9D226576-1B1E-18D7-48EF-DE36C5B9500D}"/>
              </a:ext>
            </a:extLst>
          </p:cNvPr>
          <p:cNvPicPr>
            <a:picLocks noChangeAspect="1"/>
          </p:cNvPicPr>
          <p:nvPr/>
        </p:nvPicPr>
        <p:blipFill>
          <a:blip r:embed="rId4"/>
          <a:stretch>
            <a:fillRect/>
          </a:stretch>
        </p:blipFill>
        <p:spPr>
          <a:xfrm>
            <a:off x="4566322" y="1069931"/>
            <a:ext cx="3127040" cy="4852664"/>
          </a:xfrm>
          <a:prstGeom prst="rect">
            <a:avLst/>
          </a:prstGeom>
        </p:spPr>
      </p:pic>
      <p:pic>
        <p:nvPicPr>
          <p:cNvPr id="11" name="Picture 10">
            <a:extLst>
              <a:ext uri="{FF2B5EF4-FFF2-40B4-BE49-F238E27FC236}">
                <a16:creationId xmlns:a16="http://schemas.microsoft.com/office/drawing/2014/main" id="{3DB8F152-27E1-3DB6-6FF2-05EBAC01BE8A}"/>
              </a:ext>
            </a:extLst>
          </p:cNvPr>
          <p:cNvPicPr>
            <a:picLocks noChangeAspect="1"/>
          </p:cNvPicPr>
          <p:nvPr/>
        </p:nvPicPr>
        <p:blipFill>
          <a:blip r:embed="rId5"/>
          <a:stretch>
            <a:fillRect/>
          </a:stretch>
        </p:blipFill>
        <p:spPr>
          <a:xfrm>
            <a:off x="8351076" y="1069931"/>
            <a:ext cx="3127040" cy="4855003"/>
          </a:xfrm>
          <a:prstGeom prst="rect">
            <a:avLst/>
          </a:prstGeom>
        </p:spPr>
      </p:pic>
    </p:spTree>
    <p:extLst>
      <p:ext uri="{BB962C8B-B14F-4D97-AF65-F5344CB8AC3E}">
        <p14:creationId xmlns:p14="http://schemas.microsoft.com/office/powerpoint/2010/main" val="3485151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7976DB-905D-B849-AD70-161167AA6CD6}"/>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34489A50-8EF3-6402-98A3-AC404B1EADE9}"/>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Pollution of rivers and bathing waters</a:t>
            </a:r>
          </a:p>
        </p:txBody>
      </p:sp>
      <p:sp>
        <p:nvSpPr>
          <p:cNvPr id="8" name="Slide Number Placeholder 3">
            <a:extLst>
              <a:ext uri="{FF2B5EF4-FFF2-40B4-BE49-F238E27FC236}">
                <a16:creationId xmlns:a16="http://schemas.microsoft.com/office/drawing/2014/main" id="{1C485878-3CB2-DC02-3433-7CF9A8CAD205}"/>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7B2B92F4-3859-F095-0A33-D200BB297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6CD026AE-35F5-8D00-EA15-6A32B3A75E8D}"/>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STIM_9A_SouthernWater_Households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EF7FD69D-E20E-F056-E18F-B1BEDB383DC4}"/>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STIM_9A_SouthernWater_NonHouseholds</a:t>
            </a:r>
            <a:endParaRPr lang="en-GB" sz="1100" b="1" i="0" dirty="0">
              <a:solidFill>
                <a:srgbClr val="000000"/>
              </a:solidFill>
              <a:latin typeface="Century Gothic" panose="020B0502020202020204" pitchFamily="34" charset="0"/>
            </a:endParaRPr>
          </a:p>
        </p:txBody>
      </p:sp>
      <p:sp>
        <p:nvSpPr>
          <p:cNvPr id="18" name="AutoShape 10">
            <a:extLst>
              <a:ext uri="{FF2B5EF4-FFF2-40B4-BE49-F238E27FC236}">
                <a16:creationId xmlns:a16="http://schemas.microsoft.com/office/drawing/2014/main" id="{B34F3CFB-A4C4-FF8E-8E7A-B2627579610C}"/>
              </a:ext>
            </a:extLst>
          </p:cNvPr>
          <p:cNvSpPr>
            <a:spLocks noChangeArrowheads="1"/>
          </p:cNvSpPr>
          <p:nvPr/>
        </p:nvSpPr>
        <p:spPr bwMode="auto">
          <a:xfrm>
            <a:off x="8351075"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STIM_9B_SouthernWater_HH+NHH</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6EB72F40-9D23-A8BF-A66D-0FAB75F796D3}"/>
              </a:ext>
            </a:extLst>
          </p:cNvPr>
          <p:cNvPicPr>
            <a:picLocks noChangeAspect="1"/>
          </p:cNvPicPr>
          <p:nvPr/>
        </p:nvPicPr>
        <p:blipFill>
          <a:blip r:embed="rId3"/>
          <a:stretch>
            <a:fillRect/>
          </a:stretch>
        </p:blipFill>
        <p:spPr>
          <a:xfrm>
            <a:off x="658573" y="1069931"/>
            <a:ext cx="3188916" cy="4956975"/>
          </a:xfrm>
          <a:prstGeom prst="rect">
            <a:avLst/>
          </a:prstGeom>
        </p:spPr>
      </p:pic>
      <p:pic>
        <p:nvPicPr>
          <p:cNvPr id="9" name="Picture 8">
            <a:extLst>
              <a:ext uri="{FF2B5EF4-FFF2-40B4-BE49-F238E27FC236}">
                <a16:creationId xmlns:a16="http://schemas.microsoft.com/office/drawing/2014/main" id="{658D5AAC-8224-1168-23A3-B6794F4F3EEF}"/>
              </a:ext>
            </a:extLst>
          </p:cNvPr>
          <p:cNvPicPr>
            <a:picLocks noChangeAspect="1"/>
          </p:cNvPicPr>
          <p:nvPr/>
        </p:nvPicPr>
        <p:blipFill>
          <a:blip r:embed="rId4"/>
          <a:stretch>
            <a:fillRect/>
          </a:stretch>
        </p:blipFill>
        <p:spPr>
          <a:xfrm>
            <a:off x="4504446" y="1069795"/>
            <a:ext cx="3198057" cy="4962871"/>
          </a:xfrm>
          <a:prstGeom prst="rect">
            <a:avLst/>
          </a:prstGeom>
        </p:spPr>
      </p:pic>
      <p:pic>
        <p:nvPicPr>
          <p:cNvPr id="11" name="Picture 10">
            <a:extLst>
              <a:ext uri="{FF2B5EF4-FFF2-40B4-BE49-F238E27FC236}">
                <a16:creationId xmlns:a16="http://schemas.microsoft.com/office/drawing/2014/main" id="{68857DF6-7D31-5E8F-03FF-978C03A147B6}"/>
              </a:ext>
            </a:extLst>
          </p:cNvPr>
          <p:cNvPicPr>
            <a:picLocks noChangeAspect="1"/>
          </p:cNvPicPr>
          <p:nvPr/>
        </p:nvPicPr>
        <p:blipFill>
          <a:blip r:embed="rId5"/>
          <a:stretch>
            <a:fillRect/>
          </a:stretch>
        </p:blipFill>
        <p:spPr>
          <a:xfrm>
            <a:off x="8359460" y="1069796"/>
            <a:ext cx="3189672" cy="4960526"/>
          </a:xfrm>
          <a:prstGeom prst="rect">
            <a:avLst/>
          </a:prstGeom>
        </p:spPr>
      </p:pic>
    </p:spTree>
    <p:extLst>
      <p:ext uri="{BB962C8B-B14F-4D97-AF65-F5344CB8AC3E}">
        <p14:creationId xmlns:p14="http://schemas.microsoft.com/office/powerpoint/2010/main" val="2815893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ADCDB0-E779-C208-07DF-56B052CFAAC3}"/>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DDC98777-73F9-FB2B-16D5-A63D57C93A5B}"/>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Improving river quality to restore habitats</a:t>
            </a:r>
          </a:p>
        </p:txBody>
      </p:sp>
      <p:sp>
        <p:nvSpPr>
          <p:cNvPr id="8" name="Slide Number Placeholder 3">
            <a:extLst>
              <a:ext uri="{FF2B5EF4-FFF2-40B4-BE49-F238E27FC236}">
                <a16:creationId xmlns:a16="http://schemas.microsoft.com/office/drawing/2014/main" id="{71FA6BE8-AF9E-DC4E-F007-732E45FBEEDC}"/>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BE4CF707-77AD-259A-A155-49E65C069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5B6E006B-92A0-3F1C-9CCC-F17C09F48CAF}"/>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STIM_10_SouthernWater_Households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A78126C1-C4FF-6B21-F56F-0219DBE2EF10}"/>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STIM_10_SouthernWater_NonHouseholds</a:t>
            </a:r>
            <a:endParaRPr lang="en-GB" sz="1100" b="1" i="0" dirty="0">
              <a:solidFill>
                <a:srgbClr val="000000"/>
              </a:solidFill>
              <a:latin typeface="Century Gothic" panose="020B0502020202020204"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2D228201-6042-0530-86CA-E858C90C2D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305" y="1227115"/>
            <a:ext cx="3063442" cy="4758359"/>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6862CE6-FA71-6652-EEA9-907B4CBF2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99" y="1227116"/>
            <a:ext cx="3063442" cy="4758359"/>
          </a:xfrm>
          <a:prstGeom prst="rect">
            <a:avLst/>
          </a:prstGeom>
        </p:spPr>
      </p:pic>
    </p:spTree>
    <p:extLst>
      <p:ext uri="{BB962C8B-B14F-4D97-AF65-F5344CB8AC3E}">
        <p14:creationId xmlns:p14="http://schemas.microsoft.com/office/powerpoint/2010/main" val="2287535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6AD760-C8DB-5D25-9594-F9350E79AA1C}"/>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27FF2F88-1D73-8898-1B75-2913EE89F28B}"/>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Increasing resilience to improve reliability of the service</a:t>
            </a:r>
          </a:p>
        </p:txBody>
      </p:sp>
      <p:sp>
        <p:nvSpPr>
          <p:cNvPr id="8" name="Slide Number Placeholder 3">
            <a:extLst>
              <a:ext uri="{FF2B5EF4-FFF2-40B4-BE49-F238E27FC236}">
                <a16:creationId xmlns:a16="http://schemas.microsoft.com/office/drawing/2014/main" id="{C2315931-D1D9-F1A8-89E9-E3067E1AD298}"/>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7DC2856C-0084-0431-4271-50EF799CD0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C31A6B90-9889-9898-CDB9-23C8F4229F13}"/>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STIM_11_SouthernWater_Households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2CFC8267-5D21-CAC4-C844-FE35C166C36E}"/>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STIM_11_SouthernWater_NonHouseholds</a:t>
            </a:r>
            <a:endParaRPr lang="en-GB" sz="1100" b="1" i="0" dirty="0">
              <a:solidFill>
                <a:srgbClr val="000000"/>
              </a:solidFill>
              <a:latin typeface="Century Gothic" panose="020B0502020202020204" pitchFamily="34" charset="0"/>
            </a:endParaRPr>
          </a:p>
        </p:txBody>
      </p:sp>
      <p:pic>
        <p:nvPicPr>
          <p:cNvPr id="3" name="Picture 2">
            <a:extLst>
              <a:ext uri="{FF2B5EF4-FFF2-40B4-BE49-F238E27FC236}">
                <a16:creationId xmlns:a16="http://schemas.microsoft.com/office/drawing/2014/main" id="{1ED7E56A-DE21-9398-1FC4-0FA41BF411AF}"/>
              </a:ext>
            </a:extLst>
          </p:cNvPr>
          <p:cNvPicPr>
            <a:picLocks noChangeAspect="1"/>
          </p:cNvPicPr>
          <p:nvPr/>
        </p:nvPicPr>
        <p:blipFill>
          <a:blip r:embed="rId3"/>
          <a:stretch>
            <a:fillRect/>
          </a:stretch>
        </p:blipFill>
        <p:spPr>
          <a:xfrm>
            <a:off x="649432" y="1227115"/>
            <a:ext cx="3090464" cy="4795904"/>
          </a:xfrm>
          <a:prstGeom prst="rect">
            <a:avLst/>
          </a:prstGeom>
        </p:spPr>
      </p:pic>
      <p:pic>
        <p:nvPicPr>
          <p:cNvPr id="4" name="Picture 3">
            <a:extLst>
              <a:ext uri="{FF2B5EF4-FFF2-40B4-BE49-F238E27FC236}">
                <a16:creationId xmlns:a16="http://schemas.microsoft.com/office/drawing/2014/main" id="{28145F28-37A9-6113-622F-A3707E496A26}"/>
              </a:ext>
            </a:extLst>
          </p:cNvPr>
          <p:cNvPicPr>
            <a:picLocks noChangeAspect="1"/>
          </p:cNvPicPr>
          <p:nvPr/>
        </p:nvPicPr>
        <p:blipFill>
          <a:blip r:embed="rId4"/>
          <a:stretch>
            <a:fillRect/>
          </a:stretch>
        </p:blipFill>
        <p:spPr>
          <a:xfrm>
            <a:off x="4550768" y="1227115"/>
            <a:ext cx="3090464" cy="4795904"/>
          </a:xfrm>
          <a:prstGeom prst="rect">
            <a:avLst/>
          </a:prstGeom>
        </p:spPr>
      </p:pic>
    </p:spTree>
    <p:extLst>
      <p:ext uri="{BB962C8B-B14F-4D97-AF65-F5344CB8AC3E}">
        <p14:creationId xmlns:p14="http://schemas.microsoft.com/office/powerpoint/2010/main" val="3371864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C1D171-F8E8-8BE5-21AE-428D8E8349A5}"/>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2A42AA79-FDDD-42F1-2DBD-D06E4FC84650}"/>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Reducing storm overflow spills</a:t>
            </a:r>
          </a:p>
        </p:txBody>
      </p:sp>
      <p:sp>
        <p:nvSpPr>
          <p:cNvPr id="8" name="Slide Number Placeholder 3">
            <a:extLst>
              <a:ext uri="{FF2B5EF4-FFF2-40B4-BE49-F238E27FC236}">
                <a16:creationId xmlns:a16="http://schemas.microsoft.com/office/drawing/2014/main" id="{EFA42836-28D7-2AFE-9A7C-96EC4B538B3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AC0EEE19-75BE-1597-8E9C-EC4251D539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360DEFD3-7C92-CD05-4007-449A9666732D}"/>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STIM_12_SouthernWater_Households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B269F701-81C8-76E0-E6C3-BF4C09A449CC}"/>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STIM_12_SouthernWater_NonHouseholds</a:t>
            </a:r>
            <a:endParaRPr lang="en-GB" sz="1100" b="1" i="0" dirty="0">
              <a:solidFill>
                <a:srgbClr val="000000"/>
              </a:solidFill>
              <a:latin typeface="Century Gothic" panose="020B0502020202020204" pitchFamily="34" charset="0"/>
            </a:endParaRPr>
          </a:p>
        </p:txBody>
      </p:sp>
      <p:pic>
        <p:nvPicPr>
          <p:cNvPr id="4" name="Picture 3" descr="A screenshot of a phone&#10;&#10;Description automatically generated">
            <a:extLst>
              <a:ext uri="{FF2B5EF4-FFF2-40B4-BE49-F238E27FC236}">
                <a16:creationId xmlns:a16="http://schemas.microsoft.com/office/drawing/2014/main" id="{F4E3EC83-371A-0213-9831-5A33F61BF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426" y="1227115"/>
            <a:ext cx="3088070" cy="479661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C88A7E5E-0CF9-F63A-5858-4B151BEB5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170" y="1227115"/>
            <a:ext cx="3088070" cy="4796613"/>
          </a:xfrm>
          <a:prstGeom prst="rect">
            <a:avLst/>
          </a:prstGeom>
        </p:spPr>
      </p:pic>
    </p:spTree>
    <p:extLst>
      <p:ext uri="{BB962C8B-B14F-4D97-AF65-F5344CB8AC3E}">
        <p14:creationId xmlns:p14="http://schemas.microsoft.com/office/powerpoint/2010/main" val="282431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933C9A-E5EB-7C78-5CDC-238E794A4EB4}"/>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32638728-AFC5-CAF7-D776-B1735073E60E}"/>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Summary of overall plans (Portsmouth Water and Southern Water)</a:t>
            </a:r>
          </a:p>
        </p:txBody>
      </p:sp>
      <p:sp>
        <p:nvSpPr>
          <p:cNvPr id="8" name="Slide Number Placeholder 3">
            <a:extLst>
              <a:ext uri="{FF2B5EF4-FFF2-40B4-BE49-F238E27FC236}">
                <a16:creationId xmlns:a16="http://schemas.microsoft.com/office/drawing/2014/main" id="{86515839-DE70-0329-4A84-7305634A2D73}"/>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063340DF-109C-BA11-171F-01106AF2D1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4B7396B7-0EE4-BE95-4D91-93F75F0926B1}"/>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STIM_13_PortsmouthWaterSouthernWater_Households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B636FD2B-557C-7986-81C8-5C2E0C2C7A5F}"/>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STIM_13_PortsmouthWaterSouthernWater_NonHouseholds</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5A57C61E-3A6B-8045-1933-D5F940952522}"/>
              </a:ext>
            </a:extLst>
          </p:cNvPr>
          <p:cNvPicPr>
            <a:picLocks noChangeAspect="1"/>
          </p:cNvPicPr>
          <p:nvPr/>
        </p:nvPicPr>
        <p:blipFill>
          <a:blip r:embed="rId3"/>
          <a:stretch>
            <a:fillRect/>
          </a:stretch>
        </p:blipFill>
        <p:spPr>
          <a:xfrm>
            <a:off x="649432" y="1227116"/>
            <a:ext cx="3117896" cy="4844334"/>
          </a:xfrm>
          <a:prstGeom prst="rect">
            <a:avLst/>
          </a:prstGeom>
        </p:spPr>
      </p:pic>
      <p:pic>
        <p:nvPicPr>
          <p:cNvPr id="7" name="Picture 6">
            <a:extLst>
              <a:ext uri="{FF2B5EF4-FFF2-40B4-BE49-F238E27FC236}">
                <a16:creationId xmlns:a16="http://schemas.microsoft.com/office/drawing/2014/main" id="{0D5CB885-1879-B598-198A-06306A810B27}"/>
              </a:ext>
            </a:extLst>
          </p:cNvPr>
          <p:cNvPicPr>
            <a:picLocks noChangeAspect="1"/>
          </p:cNvPicPr>
          <p:nvPr/>
        </p:nvPicPr>
        <p:blipFill>
          <a:blip r:embed="rId4"/>
          <a:stretch>
            <a:fillRect/>
          </a:stretch>
        </p:blipFill>
        <p:spPr>
          <a:xfrm>
            <a:off x="4537051" y="1235139"/>
            <a:ext cx="3117897" cy="4852357"/>
          </a:xfrm>
          <a:prstGeom prst="rect">
            <a:avLst/>
          </a:prstGeom>
        </p:spPr>
      </p:pic>
    </p:spTree>
    <p:extLst>
      <p:ext uri="{BB962C8B-B14F-4D97-AF65-F5344CB8AC3E}">
        <p14:creationId xmlns:p14="http://schemas.microsoft.com/office/powerpoint/2010/main" val="2510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89F73DA-E8A8-CCBA-F296-1D866DD8AA7E}"/>
              </a:ext>
            </a:extLst>
          </p:cNvPr>
          <p:cNvSpPr/>
          <p:nvPr/>
        </p:nvSpPr>
        <p:spPr>
          <a:xfrm>
            <a:off x="-9131" y="1218201"/>
            <a:ext cx="12201130" cy="36702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lide Number Placeholder 3">
            <a:extLst>
              <a:ext uri="{FF2B5EF4-FFF2-40B4-BE49-F238E27FC236}">
                <a16:creationId xmlns:a16="http://schemas.microsoft.com/office/drawing/2014/main" id="{8AF68065-5332-48C5-32F4-6D626E6138D0}"/>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425B2B8F-B213-F2F5-225C-86C52466D90F}"/>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Method – Qualitative Research Phase (April - June 2023)</a:t>
            </a:r>
          </a:p>
        </p:txBody>
      </p:sp>
      <p:sp>
        <p:nvSpPr>
          <p:cNvPr id="6" name="Rectangle 5">
            <a:extLst>
              <a:ext uri="{FF2B5EF4-FFF2-40B4-BE49-F238E27FC236}">
                <a16:creationId xmlns:a16="http://schemas.microsoft.com/office/drawing/2014/main" id="{5309ED28-A5B0-3572-5B81-8F6409AEB4AD}"/>
              </a:ext>
            </a:extLst>
          </p:cNvPr>
          <p:cNvSpPr/>
          <p:nvPr/>
        </p:nvSpPr>
        <p:spPr>
          <a:xfrm>
            <a:off x="4847743" y="4347427"/>
            <a:ext cx="6936270" cy="1674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0D0107CD-2E1A-29B0-B63E-186350FA8495}"/>
              </a:ext>
            </a:extLst>
          </p:cNvPr>
          <p:cNvPicPr>
            <a:picLocks noChangeAspect="1"/>
          </p:cNvPicPr>
          <p:nvPr/>
        </p:nvPicPr>
        <p:blipFill>
          <a:blip r:embed="rId3"/>
          <a:stretch>
            <a:fillRect/>
          </a:stretch>
        </p:blipFill>
        <p:spPr>
          <a:xfrm>
            <a:off x="1933831" y="1540487"/>
            <a:ext cx="1103884" cy="1078597"/>
          </a:xfrm>
          <a:prstGeom prst="rect">
            <a:avLst/>
          </a:prstGeom>
        </p:spPr>
      </p:pic>
      <p:pic>
        <p:nvPicPr>
          <p:cNvPr id="9" name="Picture 8">
            <a:extLst>
              <a:ext uri="{FF2B5EF4-FFF2-40B4-BE49-F238E27FC236}">
                <a16:creationId xmlns:a16="http://schemas.microsoft.com/office/drawing/2014/main" id="{41A96F51-CF5B-AF8F-1D2A-A526F0F6ACCC}"/>
              </a:ext>
            </a:extLst>
          </p:cNvPr>
          <p:cNvPicPr>
            <a:picLocks noChangeAspect="1"/>
          </p:cNvPicPr>
          <p:nvPr/>
        </p:nvPicPr>
        <p:blipFill>
          <a:blip r:embed="rId4"/>
          <a:stretch>
            <a:fillRect/>
          </a:stretch>
        </p:blipFill>
        <p:spPr>
          <a:xfrm>
            <a:off x="5004681" y="1167729"/>
            <a:ext cx="1077980" cy="1081358"/>
          </a:xfrm>
          <a:prstGeom prst="rect">
            <a:avLst/>
          </a:prstGeom>
        </p:spPr>
      </p:pic>
      <p:pic>
        <p:nvPicPr>
          <p:cNvPr id="15" name="Picture 14">
            <a:extLst>
              <a:ext uri="{FF2B5EF4-FFF2-40B4-BE49-F238E27FC236}">
                <a16:creationId xmlns:a16="http://schemas.microsoft.com/office/drawing/2014/main" id="{F17E6D7F-9556-3CDE-9882-7014F4655604}"/>
              </a:ext>
            </a:extLst>
          </p:cNvPr>
          <p:cNvPicPr>
            <a:picLocks noChangeAspect="1"/>
          </p:cNvPicPr>
          <p:nvPr/>
        </p:nvPicPr>
        <p:blipFill>
          <a:blip r:embed="rId5"/>
          <a:stretch>
            <a:fillRect/>
          </a:stretch>
        </p:blipFill>
        <p:spPr>
          <a:xfrm>
            <a:off x="640939" y="1540488"/>
            <a:ext cx="1081358" cy="1081358"/>
          </a:xfrm>
          <a:prstGeom prst="rect">
            <a:avLst/>
          </a:prstGeom>
        </p:spPr>
      </p:pic>
      <p:pic>
        <p:nvPicPr>
          <p:cNvPr id="18" name="Picture 17">
            <a:extLst>
              <a:ext uri="{FF2B5EF4-FFF2-40B4-BE49-F238E27FC236}">
                <a16:creationId xmlns:a16="http://schemas.microsoft.com/office/drawing/2014/main" id="{6C74A9E0-0E4E-7E28-E2A7-280F0A2F2780}"/>
              </a:ext>
            </a:extLst>
          </p:cNvPr>
          <p:cNvPicPr>
            <a:picLocks noChangeAspect="1"/>
          </p:cNvPicPr>
          <p:nvPr/>
        </p:nvPicPr>
        <p:blipFill>
          <a:blip r:embed="rId6"/>
          <a:stretch>
            <a:fillRect/>
          </a:stretch>
        </p:blipFill>
        <p:spPr>
          <a:xfrm>
            <a:off x="5043636" y="4655387"/>
            <a:ext cx="1058665" cy="1058665"/>
          </a:xfrm>
          <a:prstGeom prst="rect">
            <a:avLst/>
          </a:prstGeom>
        </p:spPr>
      </p:pic>
      <p:pic>
        <p:nvPicPr>
          <p:cNvPr id="19" name="Picture 18">
            <a:extLst>
              <a:ext uri="{FF2B5EF4-FFF2-40B4-BE49-F238E27FC236}">
                <a16:creationId xmlns:a16="http://schemas.microsoft.com/office/drawing/2014/main" id="{CFFFA52C-F30A-2724-9447-5565256F68B0}"/>
              </a:ext>
            </a:extLst>
          </p:cNvPr>
          <p:cNvPicPr>
            <a:picLocks noChangeAspect="1"/>
          </p:cNvPicPr>
          <p:nvPr/>
        </p:nvPicPr>
        <p:blipFill>
          <a:blip r:embed="rId7"/>
          <a:stretch>
            <a:fillRect/>
          </a:stretch>
        </p:blipFill>
        <p:spPr>
          <a:xfrm>
            <a:off x="3246606" y="1543453"/>
            <a:ext cx="1111771" cy="1081358"/>
          </a:xfrm>
          <a:prstGeom prst="rect">
            <a:avLst/>
          </a:prstGeom>
        </p:spPr>
      </p:pic>
      <p:sp>
        <p:nvSpPr>
          <p:cNvPr id="20" name="Rectangle 19">
            <a:extLst>
              <a:ext uri="{FF2B5EF4-FFF2-40B4-BE49-F238E27FC236}">
                <a16:creationId xmlns:a16="http://schemas.microsoft.com/office/drawing/2014/main" id="{69FC54B3-FCEE-FC81-18AD-E88BA383BC22}"/>
              </a:ext>
            </a:extLst>
          </p:cNvPr>
          <p:cNvSpPr/>
          <p:nvPr/>
        </p:nvSpPr>
        <p:spPr>
          <a:xfrm>
            <a:off x="407986" y="989603"/>
            <a:ext cx="4193511" cy="50324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A9F8318D-CAB8-19B0-FB4A-580D8F908363}"/>
              </a:ext>
            </a:extLst>
          </p:cNvPr>
          <p:cNvSpPr/>
          <p:nvPr/>
        </p:nvSpPr>
        <p:spPr>
          <a:xfrm>
            <a:off x="4847743" y="992715"/>
            <a:ext cx="6936270" cy="16745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D63D632-B407-B486-4141-D7C52C89579D}"/>
              </a:ext>
            </a:extLst>
          </p:cNvPr>
          <p:cNvSpPr txBox="1"/>
          <p:nvPr/>
        </p:nvSpPr>
        <p:spPr>
          <a:xfrm>
            <a:off x="647388" y="2907174"/>
            <a:ext cx="3837377" cy="3016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3 x 3hr face-to-face deliberative events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rPr>
              <a:t>Stage 1: </a:t>
            </a:r>
            <a:r>
              <a:rPr kumimoji="0" lang="en-GB" sz="14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go through pre-read pack and fill out pre-task survey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rPr>
              <a:t>Stage 2: </a:t>
            </a:r>
            <a:r>
              <a:rPr kumimoji="0" lang="en-GB" sz="14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attend 1 x 3hr event each in person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rPr>
              <a:t>Stage 3: </a:t>
            </a:r>
            <a:r>
              <a:rPr kumimoji="0" lang="en-GB" sz="14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complete post-task survey and answer questions based on their personal bill projections</a:t>
            </a:r>
            <a:endPar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97D7A912-1995-6400-7E84-4B88D1DE3976}"/>
              </a:ext>
            </a:extLst>
          </p:cNvPr>
          <p:cNvSpPr txBox="1"/>
          <p:nvPr/>
        </p:nvSpPr>
        <p:spPr>
          <a:xfrm>
            <a:off x="6304754" y="1122122"/>
            <a:ext cx="5371680"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2 x 90min reconvened online focus groups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1: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attend first 90 min focus group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2: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attend second 90 min focus group</a:t>
            </a:r>
            <a:endPar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3: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complete post-task survey and answer questions based on their personal bill projections</a:t>
            </a:r>
            <a:endPar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FA56EE7F-096D-5C5F-A53B-2DDEF2299C4D}"/>
              </a:ext>
            </a:extLst>
          </p:cNvPr>
          <p:cNvSpPr/>
          <p:nvPr/>
        </p:nvSpPr>
        <p:spPr>
          <a:xfrm>
            <a:off x="4847743" y="2615206"/>
            <a:ext cx="6936270" cy="16745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 name="Picture 24">
            <a:extLst>
              <a:ext uri="{FF2B5EF4-FFF2-40B4-BE49-F238E27FC236}">
                <a16:creationId xmlns:a16="http://schemas.microsoft.com/office/drawing/2014/main" id="{2D6AABF3-6F01-A953-17DC-995E382B2D95}"/>
              </a:ext>
            </a:extLst>
          </p:cNvPr>
          <p:cNvPicPr>
            <a:picLocks noChangeAspect="1"/>
          </p:cNvPicPr>
          <p:nvPr/>
        </p:nvPicPr>
        <p:blipFill>
          <a:blip r:embed="rId4"/>
          <a:stretch>
            <a:fillRect/>
          </a:stretch>
        </p:blipFill>
        <p:spPr>
          <a:xfrm>
            <a:off x="5033979" y="2790994"/>
            <a:ext cx="1077980" cy="1081358"/>
          </a:xfrm>
          <a:prstGeom prst="rect">
            <a:avLst/>
          </a:prstGeom>
        </p:spPr>
      </p:pic>
      <p:sp>
        <p:nvSpPr>
          <p:cNvPr id="26" name="TextBox 25">
            <a:extLst>
              <a:ext uri="{FF2B5EF4-FFF2-40B4-BE49-F238E27FC236}">
                <a16:creationId xmlns:a16="http://schemas.microsoft.com/office/drawing/2014/main" id="{5881E3B5-E35D-BEA2-AB0F-CB24960535B1}"/>
              </a:ext>
            </a:extLst>
          </p:cNvPr>
          <p:cNvSpPr txBox="1"/>
          <p:nvPr/>
        </p:nvSpPr>
        <p:spPr>
          <a:xfrm>
            <a:off x="4944348" y="2301032"/>
            <a:ext cx="126401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C6E42"/>
                </a:solidFill>
                <a:effectLst/>
                <a:uLnTx/>
                <a:uFillTx/>
                <a:latin typeface="Century Gothic" panose="020F0302020204030204"/>
                <a:ea typeface="+mn-ea"/>
                <a:cs typeface="+mn-cs"/>
              </a:rPr>
              <a:t>Micro NHH</a:t>
            </a:r>
            <a:endParaRPr kumimoji="0" lang="en-GB" sz="1100" b="1" i="0" u="none" strike="noStrike" kern="1200" cap="none" spc="0" normalizeH="0" baseline="0" noProof="0" dirty="0">
              <a:ln>
                <a:noFill/>
              </a:ln>
              <a:solidFill>
                <a:srgbClr val="FC6E42"/>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363C1648-537D-6495-C163-C070D702C822}"/>
              </a:ext>
            </a:extLst>
          </p:cNvPr>
          <p:cNvSpPr txBox="1"/>
          <p:nvPr/>
        </p:nvSpPr>
        <p:spPr>
          <a:xfrm>
            <a:off x="4911662" y="3909640"/>
            <a:ext cx="126401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C6E42"/>
                </a:solidFill>
                <a:effectLst/>
                <a:uLnTx/>
                <a:uFillTx/>
                <a:latin typeface="Century Gothic" panose="020F0302020204030204"/>
                <a:ea typeface="+mn-ea"/>
                <a:cs typeface="+mn-cs"/>
              </a:rPr>
              <a:t>Larger NHH</a:t>
            </a:r>
            <a:endParaRPr kumimoji="0" lang="en-GB" sz="1100" b="1" i="0" u="none" strike="noStrike" kern="1200" cap="none" spc="0" normalizeH="0" baseline="0" noProof="0" dirty="0">
              <a:ln>
                <a:noFill/>
              </a:ln>
              <a:solidFill>
                <a:srgbClr val="FC6E42"/>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6D7B09A3-1451-A3E3-4131-F1644282F2BE}"/>
              </a:ext>
            </a:extLst>
          </p:cNvPr>
          <p:cNvSpPr txBox="1"/>
          <p:nvPr/>
        </p:nvSpPr>
        <p:spPr>
          <a:xfrm>
            <a:off x="6304754" y="2744613"/>
            <a:ext cx="537168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8 x 1hr online video depth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1: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go through pre-read pack and fill out pre-task survey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2: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attend 1 x 1hr online depth</a:t>
            </a:r>
            <a:endPar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3: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complete post-task survey and answer questions based on their personal bill projections</a:t>
            </a:r>
            <a:endPar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CA5BB23-90C6-AB42-CB04-37EA9031CC32}"/>
              </a:ext>
            </a:extLst>
          </p:cNvPr>
          <p:cNvSpPr txBox="1"/>
          <p:nvPr/>
        </p:nvSpPr>
        <p:spPr>
          <a:xfrm>
            <a:off x="6328907" y="4446056"/>
            <a:ext cx="537168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8 x 1hr online video depth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1: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go through pre-read pack and fill out pre-task survey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2: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attend 1 x 1hr online depth</a:t>
            </a:r>
            <a:endPar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Stage 3: </a:t>
            </a:r>
            <a:r>
              <a:rPr kumimoji="0" lang="en-GB" sz="1200" b="0" i="0" u="none" strike="noStrike" kern="1200" cap="none" spc="0" normalizeH="0" baseline="0" noProof="0" dirty="0">
                <a:ln>
                  <a:noFill/>
                </a:ln>
                <a:solidFill>
                  <a:srgbClr val="000000"/>
                </a:solidFill>
                <a:effectLst/>
                <a:uLnTx/>
                <a:uFillTx/>
                <a:latin typeface="Century Gothic" panose="020F0302020204030204"/>
                <a:ea typeface="+mn-ea"/>
                <a:cs typeface="+mn-cs"/>
              </a:rPr>
              <a:t>Participants to complete post-task survey and answer questions based on their personal bill projections</a:t>
            </a:r>
            <a:endPar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263504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016FE9-B86D-005C-576E-05DE5E2A10E8}"/>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D4782B0B-539C-E134-535B-B04786BCBA6A}"/>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Summary of plans for water service (Portsmouth Water)</a:t>
            </a:r>
          </a:p>
        </p:txBody>
      </p:sp>
      <p:sp>
        <p:nvSpPr>
          <p:cNvPr id="8" name="Slide Number Placeholder 3">
            <a:extLst>
              <a:ext uri="{FF2B5EF4-FFF2-40B4-BE49-F238E27FC236}">
                <a16:creationId xmlns:a16="http://schemas.microsoft.com/office/drawing/2014/main" id="{E231D365-2AA0-4142-0A40-C17A16F715EE}"/>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D7B0A879-1E07-6EE2-26F3-0038473869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65CD6102-7ED8-51C9-1D5D-61B2539DD7DE}"/>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STIM_14_PortsmouthWater_Households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6A674C62-C9CA-E985-ECF1-B4E494C8F46D}"/>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STIM_14_PortsmouthWater_NonHouseholds</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A400AC75-1B8B-72DC-2664-8B924DC7AAC1}"/>
              </a:ext>
            </a:extLst>
          </p:cNvPr>
          <p:cNvPicPr>
            <a:picLocks noChangeAspect="1"/>
          </p:cNvPicPr>
          <p:nvPr/>
        </p:nvPicPr>
        <p:blipFill>
          <a:blip r:embed="rId3"/>
          <a:stretch>
            <a:fillRect/>
          </a:stretch>
        </p:blipFill>
        <p:spPr>
          <a:xfrm>
            <a:off x="638546" y="1211443"/>
            <a:ext cx="3198057" cy="4918464"/>
          </a:xfrm>
          <a:prstGeom prst="rect">
            <a:avLst/>
          </a:prstGeom>
        </p:spPr>
      </p:pic>
      <p:pic>
        <p:nvPicPr>
          <p:cNvPr id="7" name="Picture 6">
            <a:extLst>
              <a:ext uri="{FF2B5EF4-FFF2-40B4-BE49-F238E27FC236}">
                <a16:creationId xmlns:a16="http://schemas.microsoft.com/office/drawing/2014/main" id="{5A34D2EE-D09E-73BB-BD3A-13612EE15622}"/>
              </a:ext>
            </a:extLst>
          </p:cNvPr>
          <p:cNvPicPr>
            <a:picLocks noChangeAspect="1"/>
          </p:cNvPicPr>
          <p:nvPr/>
        </p:nvPicPr>
        <p:blipFill>
          <a:blip r:embed="rId4"/>
          <a:stretch>
            <a:fillRect/>
          </a:stretch>
        </p:blipFill>
        <p:spPr>
          <a:xfrm>
            <a:off x="4570098" y="1211443"/>
            <a:ext cx="3198057" cy="4942451"/>
          </a:xfrm>
          <a:prstGeom prst="rect">
            <a:avLst/>
          </a:prstGeom>
        </p:spPr>
      </p:pic>
    </p:spTree>
    <p:extLst>
      <p:ext uri="{BB962C8B-B14F-4D97-AF65-F5344CB8AC3E}">
        <p14:creationId xmlns:p14="http://schemas.microsoft.com/office/powerpoint/2010/main" val="50442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A331D9-1247-513D-58B7-78275B4EDD93}"/>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AutoShape 10">
            <a:extLst>
              <a:ext uri="{FF2B5EF4-FFF2-40B4-BE49-F238E27FC236}">
                <a16:creationId xmlns:a16="http://schemas.microsoft.com/office/drawing/2014/main" id="{5A610CD4-EEAC-4342-A69F-C4E32AC43803}"/>
              </a:ext>
            </a:extLst>
          </p:cNvPr>
          <p:cNvSpPr>
            <a:spLocks noChangeArrowheads="1"/>
          </p:cNvSpPr>
          <p:nvPr/>
        </p:nvSpPr>
        <p:spPr bwMode="auto">
          <a:xfrm>
            <a:off x="0" y="0"/>
            <a:ext cx="12193615" cy="505854"/>
          </a:xfrm>
          <a:prstGeom prst="rect">
            <a:avLst/>
          </a:prstGeom>
          <a:solidFill>
            <a:schemeClr val="accent5"/>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2000" b="1" i="0" dirty="0">
                <a:solidFill>
                  <a:schemeClr val="bg1"/>
                </a:solidFill>
                <a:latin typeface="Century Gothic"/>
                <a:cs typeface="Arial"/>
              </a:rPr>
              <a:t>Summary of plans for sewerage service (Southern Water)</a:t>
            </a:r>
          </a:p>
        </p:txBody>
      </p:sp>
      <p:sp>
        <p:nvSpPr>
          <p:cNvPr id="8" name="Slide Number Placeholder 3">
            <a:extLst>
              <a:ext uri="{FF2B5EF4-FFF2-40B4-BE49-F238E27FC236}">
                <a16:creationId xmlns:a16="http://schemas.microsoft.com/office/drawing/2014/main" id="{302DA6A0-E7D4-4D22-9EDB-B7BDACD53CEC}"/>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87916384-1C1C-621B-E325-43F59F5EEE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sp>
        <p:nvSpPr>
          <p:cNvPr id="14" name="AutoShape 10">
            <a:extLst>
              <a:ext uri="{FF2B5EF4-FFF2-40B4-BE49-F238E27FC236}">
                <a16:creationId xmlns:a16="http://schemas.microsoft.com/office/drawing/2014/main" id="{43EE7B7E-B3FF-A95D-3381-60BFDC518351}"/>
              </a:ext>
            </a:extLst>
          </p:cNvPr>
          <p:cNvSpPr>
            <a:spLocks noChangeArrowheads="1"/>
          </p:cNvSpPr>
          <p:nvPr/>
        </p:nvSpPr>
        <p:spPr bwMode="auto">
          <a:xfrm>
            <a:off x="649432" y="663038"/>
            <a:ext cx="3198057" cy="406893"/>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STIM_15_SouthernWater_Households</a:t>
            </a:r>
            <a:endParaRPr lang="en-GB" sz="1100" b="1" i="0" dirty="0">
              <a:solidFill>
                <a:srgbClr val="000000"/>
              </a:solidFill>
              <a:latin typeface="Century Gothic" panose="020B0502020202020204" pitchFamily="34" charset="0"/>
            </a:endParaRPr>
          </a:p>
        </p:txBody>
      </p:sp>
      <p:sp>
        <p:nvSpPr>
          <p:cNvPr id="16" name="AutoShape 10">
            <a:extLst>
              <a:ext uri="{FF2B5EF4-FFF2-40B4-BE49-F238E27FC236}">
                <a16:creationId xmlns:a16="http://schemas.microsoft.com/office/drawing/2014/main" id="{50FCCB87-F519-32C9-2893-799F4D30D2AB}"/>
              </a:ext>
            </a:extLst>
          </p:cNvPr>
          <p:cNvSpPr>
            <a:spLocks noChangeArrowheads="1"/>
          </p:cNvSpPr>
          <p:nvPr/>
        </p:nvSpPr>
        <p:spPr bwMode="auto">
          <a:xfrm>
            <a:off x="4495305" y="663575"/>
            <a:ext cx="3198813" cy="406400"/>
          </a:xfrm>
          <a:prstGeom prst="rect">
            <a:avLst/>
          </a:prstGeom>
          <a:solidFill>
            <a:schemeClr val="bg1"/>
          </a:solidFill>
          <a:ln>
            <a:noFill/>
          </a:ln>
        </p:spPr>
        <p:txBody>
          <a:bodyPr wrap="none" lIns="91440" tIns="45720" rIns="91440" bIns="45720"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spcBef>
                <a:spcPct val="0"/>
              </a:spcBef>
              <a:defRPr/>
            </a:pPr>
            <a:r>
              <a:rPr lang="en-US" sz="1100" b="1" i="0" dirty="0">
                <a:solidFill>
                  <a:srgbClr val="000000"/>
                </a:solidFill>
                <a:latin typeface="Century Gothic"/>
                <a:cs typeface="Arial"/>
              </a:rPr>
              <a:t>STIM_15_SouthernWater_NonHouseholds</a:t>
            </a:r>
            <a:endParaRPr lang="en-GB" sz="1100" b="1" i="0" dirty="0">
              <a:solidFill>
                <a:srgbClr val="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C6EEF62A-5362-7C99-FFB6-BEFBF74B07B3}"/>
              </a:ext>
            </a:extLst>
          </p:cNvPr>
          <p:cNvPicPr>
            <a:picLocks noChangeAspect="1"/>
          </p:cNvPicPr>
          <p:nvPr/>
        </p:nvPicPr>
        <p:blipFill>
          <a:blip r:embed="rId3"/>
          <a:stretch>
            <a:fillRect/>
          </a:stretch>
        </p:blipFill>
        <p:spPr>
          <a:xfrm>
            <a:off x="649432" y="1227115"/>
            <a:ext cx="3068903" cy="4707341"/>
          </a:xfrm>
          <a:prstGeom prst="rect">
            <a:avLst/>
          </a:prstGeom>
        </p:spPr>
      </p:pic>
      <p:pic>
        <p:nvPicPr>
          <p:cNvPr id="7" name="Picture 6">
            <a:extLst>
              <a:ext uri="{FF2B5EF4-FFF2-40B4-BE49-F238E27FC236}">
                <a16:creationId xmlns:a16="http://schemas.microsoft.com/office/drawing/2014/main" id="{7404ED37-A8F1-6500-83CB-E0990E165EE1}"/>
              </a:ext>
            </a:extLst>
          </p:cNvPr>
          <p:cNvPicPr>
            <a:picLocks noChangeAspect="1"/>
          </p:cNvPicPr>
          <p:nvPr/>
        </p:nvPicPr>
        <p:blipFill>
          <a:blip r:embed="rId4"/>
          <a:stretch>
            <a:fillRect/>
          </a:stretch>
        </p:blipFill>
        <p:spPr>
          <a:xfrm>
            <a:off x="4495305" y="1227115"/>
            <a:ext cx="3068903" cy="4717487"/>
          </a:xfrm>
          <a:prstGeom prst="rect">
            <a:avLst/>
          </a:prstGeom>
        </p:spPr>
      </p:pic>
    </p:spTree>
    <p:extLst>
      <p:ext uri="{BB962C8B-B14F-4D97-AF65-F5344CB8AC3E}">
        <p14:creationId xmlns:p14="http://schemas.microsoft.com/office/powerpoint/2010/main" val="24088450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culator and pen on a graph&#10;&#10;Description automatically generated">
            <a:extLst>
              <a:ext uri="{FF2B5EF4-FFF2-40B4-BE49-F238E27FC236}">
                <a16:creationId xmlns:a16="http://schemas.microsoft.com/office/drawing/2014/main" id="{F1028151-1F76-E696-17A1-88D031675BD5}"/>
              </a:ext>
            </a:extLst>
          </p:cNvPr>
          <p:cNvPicPr>
            <a:picLocks noChangeAspect="1"/>
          </p:cNvPicPr>
          <p:nvPr/>
        </p:nvPicPr>
        <p:blipFill rotWithShape="1">
          <a:blip r:embed="rId3">
            <a:extLst>
              <a:ext uri="{28A0092B-C50C-407E-A947-70E740481C1C}">
                <a14:useLocalDpi xmlns:a14="http://schemas.microsoft.com/office/drawing/2010/main" val="0"/>
              </a:ext>
            </a:extLst>
          </a:blip>
          <a:srcRect l="3770" b="18822"/>
          <a:stretch/>
        </p:blipFill>
        <p:spPr>
          <a:xfrm>
            <a:off x="0" y="-1"/>
            <a:ext cx="12192000" cy="6858001"/>
          </a:xfrm>
          <a:prstGeom prst="rect">
            <a:avLst/>
          </a:prstGeom>
        </p:spPr>
      </p:pic>
      <p:pic>
        <p:nvPicPr>
          <p:cNvPr id="4" name="Picture 3" descr="A group of people looking at papers&#10;&#10;Description automatically generated">
            <a:extLst>
              <a:ext uri="{FF2B5EF4-FFF2-40B4-BE49-F238E27FC236}">
                <a16:creationId xmlns:a16="http://schemas.microsoft.com/office/drawing/2014/main" id="{F963725C-258C-CF96-CA7C-825893E50A19}"/>
              </a:ext>
            </a:extLst>
          </p:cNvPr>
          <p:cNvPicPr>
            <a:picLocks noChangeAspect="1"/>
          </p:cNvPicPr>
          <p:nvPr/>
        </p:nvPicPr>
        <p:blipFill>
          <a:blip r:embed="rId4"/>
          <a:stretch>
            <a:fillRect/>
          </a:stretch>
        </p:blipFill>
        <p:spPr>
          <a:xfrm>
            <a:off x="-5750" y="-685612"/>
            <a:ext cx="12203500" cy="8186093"/>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Appendix 3 – Technical and assurance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45768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178B7140-4C80-0B4B-7CA5-376437F53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6" name="AutoShape 10">
            <a:extLst>
              <a:ext uri="{FF2B5EF4-FFF2-40B4-BE49-F238E27FC236}">
                <a16:creationId xmlns:a16="http://schemas.microsoft.com/office/drawing/2014/main" id="{CBD4F498-58EB-A287-735B-B0CC97AFA576}"/>
              </a:ext>
            </a:extLst>
          </p:cNvPr>
          <p:cNvSpPr>
            <a:spLocks noChangeArrowheads="1"/>
          </p:cNvSpPr>
          <p:nvPr/>
        </p:nvSpPr>
        <p:spPr bwMode="auto">
          <a:xfrm>
            <a:off x="0" y="-1"/>
            <a:ext cx="12192000" cy="439001"/>
          </a:xfrm>
          <a:prstGeom prst="rect">
            <a:avLst/>
          </a:prstGeom>
          <a:solidFill>
            <a:schemeClr val="tx2"/>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panose="020B0604020202020204" pitchFamily="34" charset="0"/>
              </a:rPr>
              <a:t>Addressing Ofwat’s research principles</a:t>
            </a:r>
          </a:p>
        </p:txBody>
      </p:sp>
      <p:sp>
        <p:nvSpPr>
          <p:cNvPr id="10" name="TextBox 1">
            <a:extLst>
              <a:ext uri="{FF2B5EF4-FFF2-40B4-BE49-F238E27FC236}">
                <a16:creationId xmlns:a16="http://schemas.microsoft.com/office/drawing/2014/main" id="{BE4B051D-1D97-9773-2BF5-3C4C419E5C84}"/>
              </a:ext>
            </a:extLst>
          </p:cNvPr>
          <p:cNvSpPr txBox="1"/>
          <p:nvPr/>
        </p:nvSpPr>
        <p:spPr>
          <a:xfrm>
            <a:off x="159775" y="6651535"/>
            <a:ext cx="7480168"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sng"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https://www.ofwat.gov.uk/wp-content/uploads/2022/02/PR24-customer-engagement-policy.pdf</a:t>
            </a:r>
            <a:r>
              <a:rPr kumimoji="0" lang="en-GB" sz="8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mn-cs"/>
              </a:rPr>
              <a:t> </a:t>
            </a:r>
            <a:endParaRPr kumimoji="0" lang="en-GB" sz="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Slide Number Placeholder 3">
            <a:extLst>
              <a:ext uri="{FF2B5EF4-FFF2-40B4-BE49-F238E27FC236}">
                <a16:creationId xmlns:a16="http://schemas.microsoft.com/office/drawing/2014/main" id="{0DD75347-3EBA-64BB-0F0A-5D04693A7B23}"/>
              </a:ext>
            </a:extLst>
          </p:cNvPr>
          <p:cNvSpPr txBox="1">
            <a:spLocks/>
          </p:cNvSpPr>
          <p:nvPr/>
        </p:nvSpPr>
        <p:spPr>
          <a:xfrm>
            <a:off x="11280100" y="27565"/>
            <a:ext cx="794631" cy="41143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FA4929F5-6F7B-54D4-6C8B-6B5F8CE678A4}"/>
              </a:ext>
            </a:extLst>
          </p:cNvPr>
          <p:cNvSpPr txBox="1"/>
          <p:nvPr/>
        </p:nvSpPr>
        <p:spPr>
          <a:xfrm>
            <a:off x="159773" y="462235"/>
            <a:ext cx="11872451" cy="276999"/>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76. QuantAAT_PortsmouthWater_FULLreport_v1.0</a:t>
            </a:r>
          </a:p>
        </p:txBody>
      </p:sp>
      <p:graphicFrame>
        <p:nvGraphicFramePr>
          <p:cNvPr id="7" name="Table 6">
            <a:extLst>
              <a:ext uri="{FF2B5EF4-FFF2-40B4-BE49-F238E27FC236}">
                <a16:creationId xmlns:a16="http://schemas.microsoft.com/office/drawing/2014/main" id="{85E81FD8-F590-7C3D-4121-0999C9F85730}"/>
              </a:ext>
            </a:extLst>
          </p:cNvPr>
          <p:cNvGraphicFramePr>
            <a:graphicFrameLocks noGrp="1"/>
          </p:cNvGraphicFramePr>
          <p:nvPr/>
        </p:nvGraphicFramePr>
        <p:xfrm>
          <a:off x="159772" y="776558"/>
          <a:ext cx="11872451" cy="5730277"/>
        </p:xfrm>
        <a:graphic>
          <a:graphicData uri="http://schemas.openxmlformats.org/drawingml/2006/table">
            <a:tbl>
              <a:tblPr firstRow="1" firstCol="1" bandRow="1">
                <a:tableStyleId>{912C8C85-51F0-491E-9774-3900AFEF0FD7}</a:tableStyleId>
              </a:tblPr>
              <a:tblGrid>
                <a:gridCol w="1700659">
                  <a:extLst>
                    <a:ext uri="{9D8B030D-6E8A-4147-A177-3AD203B41FA5}">
                      <a16:colId xmlns:a16="http://schemas.microsoft.com/office/drawing/2014/main" val="2643166195"/>
                    </a:ext>
                  </a:extLst>
                </a:gridCol>
                <a:gridCol w="10171792">
                  <a:extLst>
                    <a:ext uri="{9D8B030D-6E8A-4147-A177-3AD203B41FA5}">
                      <a16:colId xmlns:a16="http://schemas.microsoft.com/office/drawing/2014/main" val="347063954"/>
                    </a:ext>
                  </a:extLst>
                </a:gridCol>
              </a:tblGrid>
              <a:tr h="220753">
                <a:tc>
                  <a:txBody>
                    <a:bodyPr/>
                    <a:lstStyle/>
                    <a:p>
                      <a:pPr>
                        <a:lnSpc>
                          <a:spcPct val="105000"/>
                        </a:lnSpc>
                      </a:pPr>
                      <a:r>
                        <a:rPr lang="en-GB" sz="1100" b="1">
                          <a:solidFill>
                            <a:schemeClr val="bg1"/>
                          </a:solidFill>
                          <a:effectLst/>
                          <a:latin typeface="Century Gothic"/>
                        </a:rPr>
                        <a:t>Standards for high-quality research:</a:t>
                      </a:r>
                      <a:endParaRPr lang="en-GB" sz="1100">
                        <a:solidFill>
                          <a:schemeClr val="bg1"/>
                        </a:solidFill>
                        <a:effectLst/>
                        <a:latin typeface="Century Gothic"/>
                        <a:ea typeface="Calibri" panose="020F0502020204030204" pitchFamily="34" charset="0"/>
                      </a:endParaRPr>
                    </a:p>
                  </a:txBody>
                  <a:tcPr marL="63039" marR="63039" marT="31519" marB="31519"/>
                </a:tc>
                <a:tc>
                  <a:txBody>
                    <a:bodyPr/>
                    <a:lstStyle/>
                    <a:p>
                      <a:pPr>
                        <a:lnSpc>
                          <a:spcPct val="105000"/>
                        </a:lnSpc>
                      </a:pPr>
                      <a:r>
                        <a:rPr lang="en-GB" sz="1100" b="1" dirty="0">
                          <a:solidFill>
                            <a:schemeClr val="bg1"/>
                          </a:solidFill>
                          <a:effectLst/>
                          <a:latin typeface="Century Gothic"/>
                        </a:rPr>
                        <a:t>How addressed in this project:</a:t>
                      </a:r>
                      <a:endParaRPr lang="en-GB" sz="1100" dirty="0">
                        <a:solidFill>
                          <a:schemeClr val="bg1"/>
                        </a:solidFill>
                        <a:effectLst/>
                        <a:latin typeface="Century Gothic"/>
                        <a:ea typeface="Calibri" panose="020F0502020204030204" pitchFamily="34" charset="0"/>
                      </a:endParaRPr>
                    </a:p>
                  </a:txBody>
                  <a:tcPr marL="63039" marR="63039" marT="31519" marB="31519"/>
                </a:tc>
                <a:extLst>
                  <a:ext uri="{0D108BD9-81ED-4DB2-BD59-A6C34878D82A}">
                    <a16:rowId xmlns:a16="http://schemas.microsoft.com/office/drawing/2014/main" val="847525853"/>
                  </a:ext>
                </a:extLst>
              </a:tr>
              <a:tr h="414633">
                <a:tc>
                  <a:txBody>
                    <a:bodyPr/>
                    <a:lstStyle/>
                    <a:p>
                      <a:pPr>
                        <a:lnSpc>
                          <a:spcPct val="105000"/>
                        </a:lnSpc>
                      </a:pPr>
                      <a:r>
                        <a:rPr lang="en-GB" sz="1100" dirty="0">
                          <a:solidFill>
                            <a:srgbClr val="000000"/>
                          </a:solidFill>
                          <a:effectLst/>
                          <a:latin typeface="Century Gothic" panose="020B0502020202020204" pitchFamily="34" charset="0"/>
                        </a:rPr>
                        <a:t>Useful and contextualised</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tc>
                  <a:txBody>
                    <a:bodyPr/>
                    <a:lstStyle/>
                    <a:p>
                      <a:pPr>
                        <a:lnSpc>
                          <a:spcPct val="105000"/>
                        </a:lnSpc>
                      </a:pPr>
                      <a:r>
                        <a:rPr lang="en-GB" sz="1100" dirty="0">
                          <a:effectLst/>
                          <a:latin typeface="Century Gothic" panose="020B0502020202020204" pitchFamily="34" charset="0"/>
                          <a:ea typeface="Calibri" panose="020F0502020204030204" pitchFamily="34" charset="0"/>
                        </a:rPr>
                        <a:t>This research forms part of the PR24 research requirement, and the Ofwat guidance was followed to ensure it is useful and contextualised, and to the required quality. Household respondents were recruited via both email and letter which explained why the research was being undertaken. Invitations contained a link to the online survey and provisions were made to ensure that those who preferred to complete the survey on paper could easily apply to do so.  </a:t>
                      </a:r>
                    </a:p>
                  </a:txBody>
                  <a:tcPr marL="63039" marR="63039" marT="31519" marB="31519" anchor="ctr"/>
                </a:tc>
                <a:extLst>
                  <a:ext uri="{0D108BD9-81ED-4DB2-BD59-A6C34878D82A}">
                    <a16:rowId xmlns:a16="http://schemas.microsoft.com/office/drawing/2014/main" val="253548205"/>
                  </a:ext>
                </a:extLst>
              </a:tr>
              <a:tr h="1188892">
                <a:tc>
                  <a:txBody>
                    <a:bodyPr/>
                    <a:lstStyle/>
                    <a:p>
                      <a:pPr>
                        <a:lnSpc>
                          <a:spcPct val="105000"/>
                        </a:lnSpc>
                      </a:pPr>
                      <a:r>
                        <a:rPr lang="en-GB" sz="1100" dirty="0">
                          <a:solidFill>
                            <a:srgbClr val="000000"/>
                          </a:solidFill>
                          <a:effectLst/>
                          <a:latin typeface="Century Gothic" panose="020B0502020202020204" pitchFamily="34" charset="0"/>
                        </a:rPr>
                        <a:t>Fit for purpose</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tc>
                  <a:txBody>
                    <a:bodyPr/>
                    <a:lstStyle/>
                    <a:p>
                      <a:pPr marL="171450" indent="-171450">
                        <a:lnSpc>
                          <a:spcPct val="105000"/>
                        </a:lnSpc>
                        <a:buFont typeface="Arial" panose="020B0604020202020204" pitchFamily="34" charset="0"/>
                        <a:buChar char="•"/>
                      </a:pPr>
                      <a:r>
                        <a:rPr lang="en-GB" sz="1100" dirty="0">
                          <a:solidFill>
                            <a:srgbClr val="000000"/>
                          </a:solidFill>
                          <a:effectLst/>
                          <a:latin typeface="Century Gothic" panose="020B0502020202020204" pitchFamily="34" charset="0"/>
                        </a:rPr>
                        <a:t>Ofwat guidance was followed to ensure both the research sample and methodology were fit for purpose. Blue Marble challenged some elements of the guidance directly with Ofwat where it was felt improvements could be made, and several of these were approved and implemented. </a:t>
                      </a:r>
                    </a:p>
                    <a:p>
                      <a:pPr marL="171450" indent="-171450">
                        <a:lnSpc>
                          <a:spcPct val="105000"/>
                        </a:lnSpc>
                        <a:buFont typeface="Arial" panose="020B0604020202020204" pitchFamily="34" charset="0"/>
                        <a:buChar char="•"/>
                      </a:pPr>
                      <a:r>
                        <a:rPr lang="en-GB" sz="1100" b="0" dirty="0">
                          <a:solidFill>
                            <a:srgbClr val="000000"/>
                          </a:solidFill>
                          <a:effectLst/>
                          <a:latin typeface="Century Gothic" panose="020B0502020202020204" pitchFamily="34" charset="0"/>
                        </a:rPr>
                        <a:t>The questionnaire followed the Ofwat guidance with only minimal changes reflecting that the research was being conducted for two water companies (Portsmouth Water and Southern Water) and to ensure it was clear which plan(s) were being referred to in certain questions.</a:t>
                      </a:r>
                    </a:p>
                    <a:p>
                      <a:pPr marL="171450" indent="-171450">
                        <a:lnSpc>
                          <a:spcPct val="105000"/>
                        </a:lnSpc>
                        <a:buFont typeface="Arial" panose="020B0604020202020204" pitchFamily="34" charset="0"/>
                        <a:buChar char="•"/>
                      </a:pPr>
                      <a:r>
                        <a:rPr lang="en-GB" sz="1100" b="0" dirty="0">
                          <a:solidFill>
                            <a:srgbClr val="000000"/>
                          </a:solidFill>
                          <a:effectLst/>
                          <a:latin typeface="Century Gothic" panose="020B0502020202020204" pitchFamily="34" charset="0"/>
                        </a:rPr>
                        <a:t>The survey was run and managed by QRS, an independent market research agency. Individual responses are confidential and not identifiable to Portsmouth/Southern Water. </a:t>
                      </a:r>
                    </a:p>
                    <a:p>
                      <a:pPr marL="171450" indent="-171450">
                        <a:lnSpc>
                          <a:spcPct val="105000"/>
                        </a:lnSpc>
                        <a:buFont typeface="Arial" panose="020B0604020202020204" pitchFamily="34" charset="0"/>
                        <a:buChar char="•"/>
                      </a:pPr>
                      <a:r>
                        <a:rPr lang="en-GB" sz="1100" b="0" dirty="0">
                          <a:solidFill>
                            <a:srgbClr val="000000"/>
                          </a:solidFill>
                          <a:effectLst/>
                          <a:latin typeface="Century Gothic" panose="020B0502020202020204" pitchFamily="34" charset="0"/>
                        </a:rPr>
                        <a:t>The invitations were sent to a randomly drawn selection of customers from Portsmouth Water’s overall customer database with minimal exclusions. Southern Water’s sewerage bill data was appended at the outset to enable total combined water supply and sewerage bill profiles to be shown. </a:t>
                      </a:r>
                    </a:p>
                    <a:p>
                      <a:pPr marL="171450" indent="-171450">
                        <a:lnSpc>
                          <a:spcPct val="105000"/>
                        </a:lnSpc>
                        <a:buFont typeface="Arial" panose="020B0604020202020204" pitchFamily="34" charset="0"/>
                        <a:buChar char="•"/>
                      </a:pPr>
                      <a:r>
                        <a:rPr lang="en-GB" sz="1100" b="0" dirty="0">
                          <a:solidFill>
                            <a:srgbClr val="000000"/>
                          </a:solidFill>
                          <a:effectLst/>
                          <a:latin typeface="Century Gothic" panose="020B0502020202020204" pitchFamily="34" charset="0"/>
                        </a:rPr>
                        <a:t>The response rate was high, resulting in a robust base size of 582 household customers, enabling robust analysis of the key subgroups of interest. While we recognise that the sample was self-selecting, with no quotas imposed, good subsamples of all demographic groups were achieved, and weighting was applied to the data to compensate for the demographic skew in the unweighted total (see page 4 for details).</a:t>
                      </a:r>
                    </a:p>
                  </a:txBody>
                  <a:tcPr marL="63039" marR="63039" marT="31519" marB="31519" anchor="ctr"/>
                </a:tc>
                <a:extLst>
                  <a:ext uri="{0D108BD9-81ED-4DB2-BD59-A6C34878D82A}">
                    <a16:rowId xmlns:a16="http://schemas.microsoft.com/office/drawing/2014/main" val="3646100493"/>
                  </a:ext>
                </a:extLst>
              </a:tr>
              <a:tr h="221068">
                <a:tc>
                  <a:txBody>
                    <a:bodyPr/>
                    <a:lstStyle/>
                    <a:p>
                      <a:pPr>
                        <a:lnSpc>
                          <a:spcPct val="105000"/>
                        </a:lnSpc>
                      </a:pPr>
                      <a:r>
                        <a:rPr lang="en-GB" sz="1100" dirty="0">
                          <a:solidFill>
                            <a:srgbClr val="000000"/>
                          </a:solidFill>
                          <a:effectLst/>
                          <a:latin typeface="Century Gothic" panose="020B0502020202020204" pitchFamily="34" charset="0"/>
                        </a:rPr>
                        <a:t>Neutrally designed </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tc>
                  <a:txBody>
                    <a:bodyPr/>
                    <a:lstStyle/>
                    <a:p>
                      <a:pPr>
                        <a:lnSpc>
                          <a:spcPct val="105000"/>
                        </a:lnSpc>
                      </a:pPr>
                      <a:r>
                        <a:rPr lang="en-GB" sz="1100" dirty="0">
                          <a:solidFill>
                            <a:srgbClr val="000000"/>
                          </a:solidFill>
                          <a:effectLst/>
                          <a:latin typeface="Century Gothic" panose="020B0502020202020204" pitchFamily="34" charset="0"/>
                        </a:rPr>
                        <a:t>Blue Marble followed Ofwat’s prescribed questionnaire design as per Appendix F of the Ofwat guidance. The quantitative survey used balanced answer lists, randomised answer lists and gave options to say ‘don’t know’ as prescribed by Ofwat’s guidance.</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extLst>
                  <a:ext uri="{0D108BD9-81ED-4DB2-BD59-A6C34878D82A}">
                    <a16:rowId xmlns:a16="http://schemas.microsoft.com/office/drawing/2014/main" val="2482632962"/>
                  </a:ext>
                </a:extLst>
              </a:tr>
              <a:tr h="511415">
                <a:tc>
                  <a:txBody>
                    <a:bodyPr/>
                    <a:lstStyle/>
                    <a:p>
                      <a:pPr>
                        <a:lnSpc>
                          <a:spcPct val="105000"/>
                        </a:lnSpc>
                      </a:pPr>
                      <a:r>
                        <a:rPr lang="en-GB" sz="1100" dirty="0">
                          <a:solidFill>
                            <a:srgbClr val="000000"/>
                          </a:solidFill>
                          <a:effectLst/>
                          <a:latin typeface="Century Gothic" panose="020B0502020202020204" pitchFamily="34" charset="0"/>
                        </a:rPr>
                        <a:t>Inclusive</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tc>
                  <a:txBody>
                    <a:bodyPr/>
                    <a:lstStyle/>
                    <a:p>
                      <a:pPr>
                        <a:lnSpc>
                          <a:spcPct val="105000"/>
                        </a:lnSpc>
                      </a:pPr>
                      <a:r>
                        <a:rPr lang="en-GB" sz="1100" dirty="0">
                          <a:solidFill>
                            <a:srgbClr val="000000"/>
                          </a:solidFill>
                          <a:effectLst/>
                          <a:latin typeface="Century Gothic" panose="020B0502020202020204" pitchFamily="34" charset="0"/>
                        </a:rPr>
                        <a:t>The report reflects a wide range of perspectives by including the views of household and non-household customers. The survey was sent to a random sample of 8,800 household customers, of which 6.6% elected to respond (without the need for a reminder to be sent). Robust subsamples of a range of customer types were achieved, including younger and older age groups, all social grades and customers with vulnerabilities. A mix of telephone invitations to NHH customers, recruitment via online NHH panels and email invitations via retailers were used to maximise response from NHH customers </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extLst>
                  <a:ext uri="{0D108BD9-81ED-4DB2-BD59-A6C34878D82A}">
                    <a16:rowId xmlns:a16="http://schemas.microsoft.com/office/drawing/2014/main" val="1163191632"/>
                  </a:ext>
                </a:extLst>
              </a:tr>
              <a:tr h="221068">
                <a:tc>
                  <a:txBody>
                    <a:bodyPr/>
                    <a:lstStyle/>
                    <a:p>
                      <a:pPr>
                        <a:lnSpc>
                          <a:spcPct val="105000"/>
                        </a:lnSpc>
                      </a:pPr>
                      <a:r>
                        <a:rPr lang="en-GB" sz="1100" dirty="0">
                          <a:solidFill>
                            <a:srgbClr val="000000"/>
                          </a:solidFill>
                          <a:effectLst/>
                          <a:latin typeface="Century Gothic" panose="020B0502020202020204" pitchFamily="34" charset="0"/>
                        </a:rPr>
                        <a:t>Continual</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GB" sz="1100" dirty="0">
                          <a:solidFill>
                            <a:srgbClr val="000000"/>
                          </a:solidFill>
                          <a:effectLst/>
                          <a:latin typeface="Century Gothic" panose="020B0502020202020204" pitchFamily="34" charset="0"/>
                        </a:rPr>
                        <a:t>While this was a one-off project, required by the regulator, it forms part of an ongoing commitment to engage with customers.</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extLst>
                  <a:ext uri="{0D108BD9-81ED-4DB2-BD59-A6C34878D82A}">
                    <a16:rowId xmlns:a16="http://schemas.microsoft.com/office/drawing/2014/main" val="149065873"/>
                  </a:ext>
                </a:extLst>
              </a:tr>
              <a:tr h="124285">
                <a:tc>
                  <a:txBody>
                    <a:bodyPr/>
                    <a:lstStyle/>
                    <a:p>
                      <a:pPr>
                        <a:lnSpc>
                          <a:spcPct val="105000"/>
                        </a:lnSpc>
                      </a:pPr>
                      <a:r>
                        <a:rPr lang="en-GB" sz="1100" dirty="0">
                          <a:solidFill>
                            <a:srgbClr val="000000"/>
                          </a:solidFill>
                          <a:effectLst/>
                          <a:latin typeface="Century Gothic" panose="020B0502020202020204" pitchFamily="34" charset="0"/>
                        </a:rPr>
                        <a:t>Shared in full</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tc>
                  <a:txBody>
                    <a:bodyPr/>
                    <a:lstStyle/>
                    <a:p>
                      <a:pPr>
                        <a:lnSpc>
                          <a:spcPct val="105000"/>
                        </a:lnSpc>
                      </a:pPr>
                      <a:r>
                        <a:rPr lang="en-GB" sz="1100" dirty="0">
                          <a:solidFill>
                            <a:srgbClr val="000000"/>
                          </a:solidFill>
                          <a:effectLst/>
                          <a:latin typeface="Century Gothic" panose="020B0502020202020204" pitchFamily="34" charset="0"/>
                        </a:rPr>
                        <a:t>Portsmouth Water to publish this report and supporting appendices on its website.</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extLst>
                  <a:ext uri="{0D108BD9-81ED-4DB2-BD59-A6C34878D82A}">
                    <a16:rowId xmlns:a16="http://schemas.microsoft.com/office/drawing/2014/main" val="4227592090"/>
                  </a:ext>
                </a:extLst>
              </a:tr>
              <a:tr h="221068">
                <a:tc>
                  <a:txBody>
                    <a:bodyPr/>
                    <a:lstStyle/>
                    <a:p>
                      <a:pPr>
                        <a:lnSpc>
                          <a:spcPct val="105000"/>
                        </a:lnSpc>
                      </a:pPr>
                      <a:r>
                        <a:rPr lang="en-GB" sz="1100" dirty="0">
                          <a:solidFill>
                            <a:srgbClr val="000000"/>
                          </a:solidFill>
                          <a:effectLst/>
                          <a:latin typeface="Century Gothic" panose="020B0502020202020204" pitchFamily="34" charset="0"/>
                        </a:rPr>
                        <a:t>Ethical</a:t>
                      </a:r>
                      <a:endParaRPr lang="en-GB" sz="1100" dirty="0">
                        <a:effectLst/>
                        <a:latin typeface="Century Gothic" panose="020B0502020202020204" pitchFamily="34" charset="0"/>
                        <a:ea typeface="Calibri" panose="020F0502020204030204" pitchFamily="34" charset="0"/>
                      </a:endParaRPr>
                    </a:p>
                  </a:txBody>
                  <a:tcPr marL="63039" marR="63039" marT="31519" marB="31519" anchor="ctr"/>
                </a:tc>
                <a:tc>
                  <a:txBody>
                    <a:bodyPr/>
                    <a:lstStyle/>
                    <a:p>
                      <a:pPr>
                        <a:lnSpc>
                          <a:spcPct val="105000"/>
                        </a:lnSpc>
                      </a:pPr>
                      <a:r>
                        <a:rPr lang="en-GB" sz="1100" dirty="0">
                          <a:effectLst/>
                          <a:latin typeface="Century Gothic" panose="020B0502020202020204" pitchFamily="34" charset="0"/>
                          <a:ea typeface="Calibri" panose="020F0502020204030204" pitchFamily="34" charset="0"/>
                        </a:rPr>
                        <a:t>Blue Marble is a company partner of the MRS, senior team members are all Members of the MRS and/or SRA. All Blue Marble’s employees abide by the MRS Code of Conduct and as such all our research is in line with their ethical standards. </a:t>
                      </a:r>
                    </a:p>
                  </a:txBody>
                  <a:tcPr marL="63039" marR="63039" marT="31519" marB="31519" anchor="ctr"/>
                </a:tc>
                <a:extLst>
                  <a:ext uri="{0D108BD9-81ED-4DB2-BD59-A6C34878D82A}">
                    <a16:rowId xmlns:a16="http://schemas.microsoft.com/office/drawing/2014/main" val="556873625"/>
                  </a:ext>
                </a:extLst>
              </a:tr>
              <a:tr h="159076">
                <a:tc>
                  <a:txBody>
                    <a:bodyPr/>
                    <a:lstStyle/>
                    <a:p>
                      <a:pPr>
                        <a:lnSpc>
                          <a:spcPct val="105000"/>
                        </a:lnSpc>
                      </a:pPr>
                      <a:r>
                        <a:rPr lang="en-GB" sz="1100" b="1" kern="1200" dirty="0">
                          <a:solidFill>
                            <a:srgbClr val="000000"/>
                          </a:solidFill>
                          <a:effectLst/>
                          <a:latin typeface="Century Gothic" panose="020B0502020202020204" pitchFamily="34" charset="0"/>
                          <a:ea typeface="+mn-ea"/>
                          <a:cs typeface="+mn-cs"/>
                        </a:rPr>
                        <a:t>Independently assured</a:t>
                      </a:r>
                    </a:p>
                  </a:txBody>
                  <a:tcPr marL="63039" marR="63039" marT="31519" marB="31519" anchor="ctr"/>
                </a:tc>
                <a:tc>
                  <a:txBody>
                    <a:bodyPr/>
                    <a:lstStyle/>
                    <a:p>
                      <a:pPr>
                        <a:lnSpc>
                          <a:spcPct val="105000"/>
                        </a:lnSpc>
                      </a:pPr>
                      <a:r>
                        <a:rPr lang="en-GB" sz="1100" dirty="0">
                          <a:effectLst/>
                          <a:latin typeface="Century Gothic" panose="020B0502020202020204" pitchFamily="34" charset="0"/>
                          <a:ea typeface="Calibri" panose="020F0502020204030204" pitchFamily="34" charset="0"/>
                        </a:rPr>
                        <a:t>Sia Partners audit</a:t>
                      </a:r>
                    </a:p>
                  </a:txBody>
                  <a:tcPr marL="63039" marR="63039" marT="31519" marB="31519" anchor="ctr"/>
                </a:tc>
                <a:extLst>
                  <a:ext uri="{0D108BD9-81ED-4DB2-BD59-A6C34878D82A}">
                    <a16:rowId xmlns:a16="http://schemas.microsoft.com/office/drawing/2014/main" val="414122978"/>
                  </a:ext>
                </a:extLst>
              </a:tr>
            </a:tbl>
          </a:graphicData>
        </a:graphic>
      </p:graphicFrame>
    </p:spTree>
    <p:extLst>
      <p:ext uri="{BB962C8B-B14F-4D97-AF65-F5344CB8AC3E}">
        <p14:creationId xmlns:p14="http://schemas.microsoft.com/office/powerpoint/2010/main" val="1159995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auto">
          <a:xfrm>
            <a:off x="0" y="0"/>
            <a:ext cx="12192000" cy="6858000"/>
          </a:xfrm>
          <a:prstGeom prst="rect">
            <a:avLst/>
          </a:prstGeom>
          <a:solidFill>
            <a:schemeClr val="tx1"/>
          </a:solidFill>
          <a:ln w="9525">
            <a:noFill/>
            <a:round/>
            <a:headEnd/>
            <a:tailEnd/>
          </a:ln>
        </p:spPr>
        <p:txBody>
          <a:bodyPr/>
          <a:lstStyle/>
          <a:p>
            <a:pPr algn="ctr">
              <a:defRPr/>
            </a:pPr>
            <a:endParaRPr lang="en-GB" sz="1400" b="1" dirty="0">
              <a:solidFill>
                <a:prstClr val="black">
                  <a:lumMod val="65000"/>
                  <a:lumOff val="35000"/>
                </a:prstClr>
              </a:solidFill>
              <a:latin typeface="Calibri"/>
            </a:endParaRPr>
          </a:p>
        </p:txBody>
      </p:sp>
      <p:pic>
        <p:nvPicPr>
          <p:cNvPr id="43" name="Picture 2" descr="File:The Earth seen from Apollo 17.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5520" y="1988840"/>
            <a:ext cx="3141848" cy="314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0">
            <a:extLst>
              <a:ext uri="{FF2B5EF4-FFF2-40B4-BE49-F238E27FC236}">
                <a16:creationId xmlns:a16="http://schemas.microsoft.com/office/drawing/2014/main" id="{8C4F1B92-52DD-4B26-9F50-1C63718C4869}"/>
              </a:ext>
            </a:extLst>
          </p:cNvPr>
          <p:cNvSpPr>
            <a:spLocks noChangeArrowheads="1"/>
          </p:cNvSpPr>
          <p:nvPr/>
        </p:nvSpPr>
        <p:spPr bwMode="auto">
          <a:xfrm>
            <a:off x="6600056" y="5867554"/>
            <a:ext cx="2880320" cy="505854"/>
          </a:xfrm>
          <a:prstGeom prst="rect">
            <a:avLst/>
          </a:prstGeom>
          <a:no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defRPr/>
            </a:pPr>
            <a:r>
              <a:rPr lang="en-US" altLang="en-US" sz="2400" b="1" i="0" dirty="0">
                <a:solidFill>
                  <a:prstClr val="white"/>
                </a:solidFill>
                <a:latin typeface="Century Gothic" panose="020B0502020202020204" pitchFamily="34" charset="0"/>
              </a:rPr>
              <a:t>Blue Marble Research Ltd</a:t>
            </a:r>
            <a:endParaRPr lang="en-US" altLang="en-US" b="1" i="0" dirty="0">
              <a:solidFill>
                <a:prstClr val="white"/>
              </a:solidFill>
              <a:latin typeface="Century Gothic" panose="020B0502020202020204" pitchFamily="34" charset="0"/>
            </a:endParaRPr>
          </a:p>
          <a:p>
            <a:pPr>
              <a:defRPr/>
            </a:pPr>
            <a:r>
              <a:rPr lang="en-US" altLang="en-US" b="1" i="0" dirty="0">
                <a:solidFill>
                  <a:prstClr val="white"/>
                </a:solidFill>
                <a:latin typeface="Century Gothic" panose="020B0502020202020204" pitchFamily="34" charset="0"/>
                <a:hlinkClick r:id="rId5"/>
              </a:rPr>
              <a:t>www.bluemarbleresearch.co.uk</a:t>
            </a:r>
            <a:endParaRPr lang="en-US" altLang="en-US" b="1" i="0" dirty="0">
              <a:solidFill>
                <a:prstClr val="white"/>
              </a:solidFill>
              <a:latin typeface="Century Gothic" panose="020B0502020202020204" pitchFamily="34" charset="0"/>
            </a:endParaRPr>
          </a:p>
          <a:p>
            <a:pPr>
              <a:defRPr/>
            </a:pPr>
            <a:r>
              <a:rPr lang="en-US" altLang="en-US" b="1" i="0" dirty="0">
                <a:solidFill>
                  <a:prstClr val="white"/>
                </a:solidFill>
                <a:latin typeface="Century Gothic" panose="020B0502020202020204" pitchFamily="34" charset="0"/>
              </a:rPr>
              <a:t>01761 239329</a:t>
            </a:r>
          </a:p>
          <a:p>
            <a:pPr>
              <a:defRPr/>
            </a:pPr>
            <a:endParaRPr lang="en-US" altLang="en-US" sz="2800" b="1" i="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5539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Household customer profile – weighted data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8F9253A8-E9B5-4F6D-B1F2-CB539B114DF3}"/>
              </a:ext>
            </a:extLst>
          </p:cNvPr>
          <p:cNvSpPr txBox="1"/>
          <p:nvPr/>
        </p:nvSpPr>
        <p:spPr>
          <a:xfrm>
            <a:off x="4408" y="497361"/>
            <a:ext cx="12187592" cy="523220"/>
          </a:xfrm>
          <a:prstGeom prst="rect">
            <a:avLst/>
          </a:prstGeom>
          <a:solidFill>
            <a:srgbClr val="E6EE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entury Gothic" panose="020B0502020202020204" pitchFamily="34" charset="0"/>
              </a:rPr>
              <a:t>The data for household customers is weighted to age and gender based on ONS information, Index of Multiple Deprivation, and postal area. </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schemeClr val="bg1"/>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graphicFrame>
        <p:nvGraphicFramePr>
          <p:cNvPr id="8" name="Chart 7">
            <a:extLst>
              <a:ext uri="{FF2B5EF4-FFF2-40B4-BE49-F238E27FC236}">
                <a16:creationId xmlns:a16="http://schemas.microsoft.com/office/drawing/2014/main" id="{CAE05279-2C09-982F-93A8-50929BA2502A}"/>
              </a:ext>
            </a:extLst>
          </p:cNvPr>
          <p:cNvGraphicFramePr/>
          <p:nvPr>
            <p:extLst>
              <p:ext uri="{D42A27DB-BD31-4B8C-83A1-F6EECF244321}">
                <p14:modId xmlns:p14="http://schemas.microsoft.com/office/powerpoint/2010/main" val="1125789778"/>
              </p:ext>
            </p:extLst>
          </p:nvPr>
        </p:nvGraphicFramePr>
        <p:xfrm>
          <a:off x="819540" y="1200896"/>
          <a:ext cx="3152480" cy="23527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1E8FD3BD-E845-7314-7013-80E09D08536D}"/>
              </a:ext>
            </a:extLst>
          </p:cNvPr>
          <p:cNvGraphicFramePr/>
          <p:nvPr>
            <p:extLst>
              <p:ext uri="{D42A27DB-BD31-4B8C-83A1-F6EECF244321}">
                <p14:modId xmlns:p14="http://schemas.microsoft.com/office/powerpoint/2010/main" val="1664658303"/>
              </p:ext>
            </p:extLst>
          </p:nvPr>
        </p:nvGraphicFramePr>
        <p:xfrm>
          <a:off x="4595756" y="1201433"/>
          <a:ext cx="3031663" cy="271810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ED9C9ADD-2A67-9C6E-8873-D257F29260A5}"/>
              </a:ext>
            </a:extLst>
          </p:cNvPr>
          <p:cNvGraphicFramePr/>
          <p:nvPr>
            <p:extLst>
              <p:ext uri="{D42A27DB-BD31-4B8C-83A1-F6EECF244321}">
                <p14:modId xmlns:p14="http://schemas.microsoft.com/office/powerpoint/2010/main" val="2047120836"/>
              </p:ext>
            </p:extLst>
          </p:nvPr>
        </p:nvGraphicFramePr>
        <p:xfrm>
          <a:off x="8026710" y="1309665"/>
          <a:ext cx="3285522" cy="27181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036210E8-40DD-A6C0-D57B-3DA92332ABD9}"/>
              </a:ext>
            </a:extLst>
          </p:cNvPr>
          <p:cNvGraphicFramePr/>
          <p:nvPr>
            <p:extLst>
              <p:ext uri="{D42A27DB-BD31-4B8C-83A1-F6EECF244321}">
                <p14:modId xmlns:p14="http://schemas.microsoft.com/office/powerpoint/2010/main" val="2701525160"/>
              </p:ext>
            </p:extLst>
          </p:nvPr>
        </p:nvGraphicFramePr>
        <p:xfrm>
          <a:off x="819540" y="3779990"/>
          <a:ext cx="3152480" cy="228643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a:extLst>
              <a:ext uri="{FF2B5EF4-FFF2-40B4-BE49-F238E27FC236}">
                <a16:creationId xmlns:a16="http://schemas.microsoft.com/office/drawing/2014/main" id="{EA0EAB90-3D83-FBFB-C03E-B233A9103829}"/>
              </a:ext>
            </a:extLst>
          </p:cNvPr>
          <p:cNvGraphicFramePr/>
          <p:nvPr>
            <p:extLst>
              <p:ext uri="{D42A27DB-BD31-4B8C-83A1-F6EECF244321}">
                <p14:modId xmlns:p14="http://schemas.microsoft.com/office/powerpoint/2010/main" val="3756761400"/>
              </p:ext>
            </p:extLst>
          </p:nvPr>
        </p:nvGraphicFramePr>
        <p:xfrm>
          <a:off x="4460673" y="3783890"/>
          <a:ext cx="3031663" cy="26414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a:extLst>
              <a:ext uri="{FF2B5EF4-FFF2-40B4-BE49-F238E27FC236}">
                <a16:creationId xmlns:a16="http://schemas.microsoft.com/office/drawing/2014/main" id="{980664BC-03F5-1FA7-FD8F-62D6F20B8F20}"/>
              </a:ext>
            </a:extLst>
          </p:cNvPr>
          <p:cNvGraphicFramePr/>
          <p:nvPr>
            <p:extLst>
              <p:ext uri="{D42A27DB-BD31-4B8C-83A1-F6EECF244321}">
                <p14:modId xmlns:p14="http://schemas.microsoft.com/office/powerpoint/2010/main" val="1726870717"/>
              </p:ext>
            </p:extLst>
          </p:nvPr>
        </p:nvGraphicFramePr>
        <p:xfrm>
          <a:off x="8046533" y="3869512"/>
          <a:ext cx="3285522" cy="2641450"/>
        </p:xfrm>
        <a:graphic>
          <a:graphicData uri="http://schemas.openxmlformats.org/drawingml/2006/chart">
            <c:chart xmlns:c="http://schemas.openxmlformats.org/drawingml/2006/chart" xmlns:r="http://schemas.openxmlformats.org/officeDocument/2006/relationships" r:id="rId9"/>
          </a:graphicData>
        </a:graphic>
      </p:graphicFrame>
      <p:sp>
        <p:nvSpPr>
          <p:cNvPr id="20" name="TextBox 19">
            <a:extLst>
              <a:ext uri="{FF2B5EF4-FFF2-40B4-BE49-F238E27FC236}">
                <a16:creationId xmlns:a16="http://schemas.microsoft.com/office/drawing/2014/main" id="{FAED8307-0D94-997E-68DD-3E51292823A4}"/>
              </a:ext>
            </a:extLst>
          </p:cNvPr>
          <p:cNvSpPr txBox="1"/>
          <p:nvPr/>
        </p:nvSpPr>
        <p:spPr>
          <a:xfrm>
            <a:off x="819540" y="1259883"/>
            <a:ext cx="2566082" cy="307777"/>
          </a:xfrm>
          <a:prstGeom prst="rect">
            <a:avLst/>
          </a:prstGeom>
          <a:noFill/>
        </p:spPr>
        <p:txBody>
          <a:bodyPr wrap="square" rtlCol="0">
            <a:spAutoFit/>
          </a:bodyPr>
          <a:lstStyle/>
          <a:p>
            <a:r>
              <a:rPr lang="en-GB" sz="1400" b="1" dirty="0">
                <a:latin typeface="Century Gothic" panose="020B0502020202020204" pitchFamily="34" charset="0"/>
              </a:rPr>
              <a:t>Age</a:t>
            </a:r>
          </a:p>
        </p:txBody>
      </p:sp>
      <p:sp>
        <p:nvSpPr>
          <p:cNvPr id="21" name="TextBox 20">
            <a:extLst>
              <a:ext uri="{FF2B5EF4-FFF2-40B4-BE49-F238E27FC236}">
                <a16:creationId xmlns:a16="http://schemas.microsoft.com/office/drawing/2014/main" id="{BC3C245B-3D38-B79A-3C0C-7A7965E6929D}"/>
              </a:ext>
            </a:extLst>
          </p:cNvPr>
          <p:cNvSpPr txBox="1"/>
          <p:nvPr/>
        </p:nvSpPr>
        <p:spPr>
          <a:xfrm>
            <a:off x="4667115" y="1270641"/>
            <a:ext cx="2916162" cy="307777"/>
          </a:xfrm>
          <a:prstGeom prst="rect">
            <a:avLst/>
          </a:prstGeom>
          <a:noFill/>
        </p:spPr>
        <p:txBody>
          <a:bodyPr wrap="square" rtlCol="0">
            <a:spAutoFit/>
          </a:bodyPr>
          <a:lstStyle/>
          <a:p>
            <a:r>
              <a:rPr lang="en-GB" sz="1400" b="1" dirty="0">
                <a:latin typeface="Century Gothic" panose="020B0502020202020204" pitchFamily="34" charset="0"/>
              </a:rPr>
              <a:t>Gender</a:t>
            </a:r>
          </a:p>
        </p:txBody>
      </p:sp>
      <p:sp>
        <p:nvSpPr>
          <p:cNvPr id="22" name="TextBox 21">
            <a:extLst>
              <a:ext uri="{FF2B5EF4-FFF2-40B4-BE49-F238E27FC236}">
                <a16:creationId xmlns:a16="http://schemas.microsoft.com/office/drawing/2014/main" id="{7394B1BC-CC0C-FFBB-E70A-10A1C4719676}"/>
              </a:ext>
            </a:extLst>
          </p:cNvPr>
          <p:cNvSpPr txBox="1"/>
          <p:nvPr/>
        </p:nvSpPr>
        <p:spPr>
          <a:xfrm>
            <a:off x="8243689" y="1297663"/>
            <a:ext cx="2891210" cy="307777"/>
          </a:xfrm>
          <a:prstGeom prst="rect">
            <a:avLst/>
          </a:prstGeom>
          <a:noFill/>
        </p:spPr>
        <p:txBody>
          <a:bodyPr wrap="square" rtlCol="0">
            <a:spAutoFit/>
          </a:bodyPr>
          <a:lstStyle/>
          <a:p>
            <a:r>
              <a:rPr lang="en-GB" sz="1400" b="1" dirty="0">
                <a:latin typeface="Century Gothic" panose="020B0502020202020204" pitchFamily="34" charset="0"/>
              </a:rPr>
              <a:t>Ethnicity</a:t>
            </a:r>
          </a:p>
        </p:txBody>
      </p:sp>
      <p:sp>
        <p:nvSpPr>
          <p:cNvPr id="23" name="TextBox 22">
            <a:extLst>
              <a:ext uri="{FF2B5EF4-FFF2-40B4-BE49-F238E27FC236}">
                <a16:creationId xmlns:a16="http://schemas.microsoft.com/office/drawing/2014/main" id="{74F6C308-70C2-082C-8DCF-3D8BD2261E31}"/>
              </a:ext>
            </a:extLst>
          </p:cNvPr>
          <p:cNvSpPr txBox="1"/>
          <p:nvPr/>
        </p:nvSpPr>
        <p:spPr>
          <a:xfrm>
            <a:off x="911900" y="3785965"/>
            <a:ext cx="2778593" cy="307777"/>
          </a:xfrm>
          <a:prstGeom prst="rect">
            <a:avLst/>
          </a:prstGeom>
          <a:noFill/>
        </p:spPr>
        <p:txBody>
          <a:bodyPr wrap="square" rtlCol="0">
            <a:spAutoFit/>
          </a:bodyPr>
          <a:lstStyle/>
          <a:p>
            <a:r>
              <a:rPr lang="en-GB" sz="1400" b="1" dirty="0">
                <a:latin typeface="Century Gothic" panose="020B0502020202020204" pitchFamily="34" charset="0"/>
              </a:rPr>
              <a:t>Household Income (pre tax)</a:t>
            </a:r>
          </a:p>
        </p:txBody>
      </p:sp>
      <p:sp>
        <p:nvSpPr>
          <p:cNvPr id="24" name="TextBox 23">
            <a:extLst>
              <a:ext uri="{FF2B5EF4-FFF2-40B4-BE49-F238E27FC236}">
                <a16:creationId xmlns:a16="http://schemas.microsoft.com/office/drawing/2014/main" id="{A809A6B1-D1DD-21EC-2C48-FAA0AB8D9586}"/>
              </a:ext>
            </a:extLst>
          </p:cNvPr>
          <p:cNvSpPr txBox="1"/>
          <p:nvPr/>
        </p:nvSpPr>
        <p:spPr>
          <a:xfrm>
            <a:off x="4611489" y="3785965"/>
            <a:ext cx="2916162" cy="307777"/>
          </a:xfrm>
          <a:prstGeom prst="rect">
            <a:avLst/>
          </a:prstGeom>
          <a:noFill/>
        </p:spPr>
        <p:txBody>
          <a:bodyPr wrap="square" rtlCol="0">
            <a:spAutoFit/>
          </a:bodyPr>
          <a:lstStyle/>
          <a:p>
            <a:r>
              <a:rPr lang="en-GB" sz="1400" b="1" dirty="0">
                <a:latin typeface="Century Gothic" panose="020B0502020202020204" pitchFamily="34" charset="0"/>
              </a:rPr>
              <a:t>Social Grade</a:t>
            </a:r>
          </a:p>
        </p:txBody>
      </p:sp>
      <p:sp>
        <p:nvSpPr>
          <p:cNvPr id="25" name="TextBox 24">
            <a:extLst>
              <a:ext uri="{FF2B5EF4-FFF2-40B4-BE49-F238E27FC236}">
                <a16:creationId xmlns:a16="http://schemas.microsoft.com/office/drawing/2014/main" id="{70197060-78DB-901E-80DC-CDDBF0A035AE}"/>
              </a:ext>
            </a:extLst>
          </p:cNvPr>
          <p:cNvSpPr txBox="1"/>
          <p:nvPr/>
        </p:nvSpPr>
        <p:spPr>
          <a:xfrm>
            <a:off x="8134422" y="3785965"/>
            <a:ext cx="2891210" cy="307777"/>
          </a:xfrm>
          <a:prstGeom prst="rect">
            <a:avLst/>
          </a:prstGeom>
          <a:noFill/>
        </p:spPr>
        <p:txBody>
          <a:bodyPr wrap="square" rtlCol="0">
            <a:spAutoFit/>
          </a:bodyPr>
          <a:lstStyle/>
          <a:p>
            <a:r>
              <a:rPr lang="en-GB" sz="1400" b="1" dirty="0">
                <a:latin typeface="Century Gothic" panose="020B0502020202020204" pitchFamily="34" charset="0"/>
              </a:rPr>
              <a:t>Vulnerability</a:t>
            </a:r>
          </a:p>
        </p:txBody>
      </p:sp>
      <p:sp>
        <p:nvSpPr>
          <p:cNvPr id="13" name="TextBox 12">
            <a:extLst>
              <a:ext uri="{FF2B5EF4-FFF2-40B4-BE49-F238E27FC236}">
                <a16:creationId xmlns:a16="http://schemas.microsoft.com/office/drawing/2014/main" id="{255B2B94-52C7-2389-A879-3B80A99F5D2F}"/>
              </a:ext>
            </a:extLst>
          </p:cNvPr>
          <p:cNvSpPr txBox="1"/>
          <p:nvPr/>
        </p:nvSpPr>
        <p:spPr>
          <a:xfrm>
            <a:off x="1055914" y="6295761"/>
            <a:ext cx="9969719" cy="553998"/>
          </a:xfrm>
          <a:prstGeom prst="rect">
            <a:avLst/>
          </a:prstGeom>
          <a:noFill/>
          <a:ln>
            <a:noFill/>
          </a:ln>
        </p:spPr>
        <p:txBody>
          <a:bodyPr wrap="square" rtlCol="0">
            <a:spAutoFit/>
          </a:bodyPr>
          <a:lstStyle/>
          <a:p>
            <a:r>
              <a:rPr lang="en-GB" sz="1000" b="1" dirty="0">
                <a:latin typeface="Century Gothic" panose="020B0502020202020204" pitchFamily="34" charset="0"/>
              </a:rPr>
              <a:t>S1.</a:t>
            </a:r>
            <a:r>
              <a:rPr lang="en-GB" sz="1000" dirty="0">
                <a:latin typeface="Century Gothic" panose="020B0502020202020204" pitchFamily="34" charset="0"/>
              </a:rPr>
              <a:t> How old are you?. </a:t>
            </a:r>
            <a:r>
              <a:rPr lang="en-GB" sz="1000" b="1" dirty="0">
                <a:latin typeface="Century Gothic" panose="020B0502020202020204" pitchFamily="34" charset="0"/>
              </a:rPr>
              <a:t>Q11. </a:t>
            </a:r>
            <a:r>
              <a:rPr lang="en-GB" sz="1000" dirty="0">
                <a:latin typeface="Century Gothic" panose="020B0502020202020204" pitchFamily="34" charset="0"/>
              </a:rPr>
              <a:t>In which of the following ways do you identify? </a:t>
            </a:r>
            <a:r>
              <a:rPr lang="en-GB" sz="1000" b="1" dirty="0">
                <a:latin typeface="Century Gothic" panose="020B0502020202020204" pitchFamily="34" charset="0"/>
              </a:rPr>
              <a:t>Q15. </a:t>
            </a:r>
            <a:r>
              <a:rPr lang="en-GB" sz="1000" dirty="0">
                <a:latin typeface="Century Gothic" panose="020B0502020202020204" pitchFamily="34" charset="0"/>
              </a:rPr>
              <a:t>What is your ethnic group? </a:t>
            </a:r>
            <a:r>
              <a:rPr lang="en-GB" sz="1000" b="1" dirty="0">
                <a:latin typeface="Century Gothic" panose="020B0502020202020204" pitchFamily="34" charset="0"/>
              </a:rPr>
              <a:t>Q16.</a:t>
            </a:r>
            <a:r>
              <a:rPr lang="en-GB" sz="1000" dirty="0">
                <a:latin typeface="Century Gothic" panose="020B0502020202020204" pitchFamily="34" charset="0"/>
              </a:rPr>
              <a:t> Which of the following bands does your household income fall into from all sources before tax and other deductions? </a:t>
            </a:r>
            <a:r>
              <a:rPr lang="en-GB" sz="1000" b="1" dirty="0">
                <a:latin typeface="Century Gothic" panose="020B0502020202020204" pitchFamily="34" charset="0"/>
              </a:rPr>
              <a:t>D6. </a:t>
            </a:r>
            <a:r>
              <a:rPr lang="en-GB" sz="1000" dirty="0">
                <a:latin typeface="Century Gothic" panose="020B0502020202020204" pitchFamily="34" charset="0"/>
              </a:rPr>
              <a:t>Social Grade </a:t>
            </a:r>
            <a:r>
              <a:rPr lang="en-GB" sz="1000" b="1" dirty="0">
                <a:latin typeface="Century Gothic" panose="020B0502020202020204" pitchFamily="34" charset="0"/>
              </a:rPr>
              <a:t>D7. </a:t>
            </a:r>
            <a:r>
              <a:rPr lang="en-GB" sz="1000" dirty="0">
                <a:latin typeface="Century Gothic" panose="020B0502020202020204" pitchFamily="34" charset="0"/>
              </a:rPr>
              <a:t>VULNERABLE CUSTOMERS </a:t>
            </a:r>
            <a:r>
              <a:rPr lang="en-GB" sz="1000" b="1" dirty="0">
                <a:latin typeface="Century Gothic" panose="020B0502020202020204" pitchFamily="34" charset="0"/>
              </a:rPr>
              <a:t>Base</a:t>
            </a:r>
            <a:r>
              <a:rPr lang="en-GB" sz="1000" dirty="0">
                <a:latin typeface="Century Gothic" panose="020B0502020202020204" pitchFamily="34" charset="0"/>
              </a:rPr>
              <a:t> Household bill payers: Total (</a:t>
            </a:r>
            <a:r>
              <a:rPr lang="en-GB" sz="1000" b="1" dirty="0">
                <a:latin typeface="Century Gothic" panose="020B0502020202020204" pitchFamily="34" charset="0"/>
              </a:rPr>
              <a:t>582</a:t>
            </a:r>
            <a:r>
              <a:rPr lang="en-GB" sz="1000" dirty="0">
                <a:latin typeface="Century Gothic" panose="020B0502020202020204" pitchFamily="34" charset="0"/>
              </a:rPr>
              <a:t>) </a:t>
            </a:r>
            <a:r>
              <a:rPr lang="en-GB" sz="1000" b="1" dirty="0">
                <a:latin typeface="Century Gothic" panose="020B0502020202020204" pitchFamily="34" charset="0"/>
              </a:rPr>
              <a:t>WEIGHTED % FIGURES ARE DISPLAYED and UNWEIGHTED BASE SIZES</a:t>
            </a:r>
          </a:p>
        </p:txBody>
      </p:sp>
    </p:spTree>
    <p:extLst>
      <p:ext uri="{BB962C8B-B14F-4D97-AF65-F5344CB8AC3E}">
        <p14:creationId xmlns:p14="http://schemas.microsoft.com/office/powerpoint/2010/main" val="2280746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0">
            <a:extLst>
              <a:ext uri="{FF2B5EF4-FFF2-40B4-BE49-F238E27FC236}">
                <a16:creationId xmlns:a16="http://schemas.microsoft.com/office/drawing/2014/main" id="{18A14A74-ADF8-44F5-8B53-9E0D2BB375CC}"/>
              </a:ext>
            </a:extLst>
          </p:cNvPr>
          <p:cNvSpPr>
            <a:spLocks noChangeArrowheads="1"/>
          </p:cNvSpPr>
          <p:nvPr/>
        </p:nvSpPr>
        <p:spPr bwMode="auto">
          <a:xfrm>
            <a:off x="0" y="0"/>
            <a:ext cx="12193615" cy="505854"/>
          </a:xfrm>
          <a:prstGeom prst="rect">
            <a:avLst/>
          </a:prstGeom>
          <a:solidFill>
            <a:schemeClr val="accent5"/>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Non-household customer profile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8F9253A8-E9B5-4F6D-B1F2-CB539B114DF3}"/>
              </a:ext>
            </a:extLst>
          </p:cNvPr>
          <p:cNvSpPr txBox="1"/>
          <p:nvPr/>
        </p:nvSpPr>
        <p:spPr>
          <a:xfrm>
            <a:off x="4408" y="499001"/>
            <a:ext cx="12187592" cy="52322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majority of non-household customers surveyed are SMEs. NHH data has not had any weighting applied </a:t>
            </a:r>
            <a:r>
              <a:rPr lang="en-GB" sz="1400" dirty="0">
                <a:solidFill>
                  <a:prstClr val="black"/>
                </a:solidFill>
                <a:latin typeface="Century Gothic" panose="020B0502020202020204" pitchFamily="34" charset="0"/>
              </a:rPr>
              <a:t>given lack of known profile and small overall sample size,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but characteristics are broadly in line with expected profile of Standard Industrial Classification. </a:t>
            </a:r>
          </a:p>
        </p:txBody>
      </p:sp>
      <p:sp>
        <p:nvSpPr>
          <p:cNvPr id="12" name="Slide Number Placeholder 3">
            <a:extLst>
              <a:ext uri="{FF2B5EF4-FFF2-40B4-BE49-F238E27FC236}">
                <a16:creationId xmlns:a16="http://schemas.microsoft.com/office/drawing/2014/main" id="{39F2D8EA-89A6-4E9A-B0A0-834E0187A550}"/>
              </a:ext>
            </a:extLst>
          </p:cNvPr>
          <p:cNvSpPr>
            <a:spLocks noGrp="1"/>
          </p:cNvSpPr>
          <p:nvPr>
            <p:ph type="sldNum" sz="quarter" idx="12"/>
          </p:nvPr>
        </p:nvSpPr>
        <p:spPr>
          <a:xfrm>
            <a:off x="11280100" y="27565"/>
            <a:ext cx="794631" cy="41143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schemeClr val="bg1"/>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71A974E9-702A-49F8-07CC-8C81ED59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052" y="6351614"/>
            <a:ext cx="977846" cy="508801"/>
          </a:xfrm>
          <a:prstGeom prst="rect">
            <a:avLst/>
          </a:prstGeom>
        </p:spPr>
      </p:pic>
      <p:graphicFrame>
        <p:nvGraphicFramePr>
          <p:cNvPr id="6" name="Chart 5">
            <a:extLst>
              <a:ext uri="{FF2B5EF4-FFF2-40B4-BE49-F238E27FC236}">
                <a16:creationId xmlns:a16="http://schemas.microsoft.com/office/drawing/2014/main" id="{F64368F9-E967-C9DA-F643-A05083F15AB4}"/>
              </a:ext>
            </a:extLst>
          </p:cNvPr>
          <p:cNvGraphicFramePr/>
          <p:nvPr>
            <p:extLst>
              <p:ext uri="{D42A27DB-BD31-4B8C-83A1-F6EECF244321}">
                <p14:modId xmlns:p14="http://schemas.microsoft.com/office/powerpoint/2010/main" val="2087469026"/>
              </p:ext>
            </p:extLst>
          </p:nvPr>
        </p:nvGraphicFramePr>
        <p:xfrm>
          <a:off x="-121722" y="1606680"/>
          <a:ext cx="3145474" cy="48913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2D7D77BE-4121-8A81-AD74-E6A81E8EED85}"/>
              </a:ext>
            </a:extLst>
          </p:cNvPr>
          <p:cNvGraphicFramePr/>
          <p:nvPr>
            <p:extLst>
              <p:ext uri="{D42A27DB-BD31-4B8C-83A1-F6EECF244321}">
                <p14:modId xmlns:p14="http://schemas.microsoft.com/office/powerpoint/2010/main" val="4270954234"/>
              </p:ext>
            </p:extLst>
          </p:nvPr>
        </p:nvGraphicFramePr>
        <p:xfrm>
          <a:off x="2556162" y="1714617"/>
          <a:ext cx="3408862" cy="489139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042B20C4-0E04-2BE5-8BA7-F12CEDCA3777}"/>
              </a:ext>
            </a:extLst>
          </p:cNvPr>
          <p:cNvSpPr txBox="1"/>
          <p:nvPr/>
        </p:nvSpPr>
        <p:spPr>
          <a:xfrm>
            <a:off x="303815" y="1622970"/>
            <a:ext cx="2916162" cy="307777"/>
          </a:xfrm>
          <a:prstGeom prst="rect">
            <a:avLst/>
          </a:prstGeom>
          <a:noFill/>
        </p:spPr>
        <p:txBody>
          <a:bodyPr wrap="square" rtlCol="0">
            <a:spAutoFit/>
          </a:bodyPr>
          <a:lstStyle/>
          <a:p>
            <a:r>
              <a:rPr lang="en-GB" sz="1400" b="1" dirty="0">
                <a:latin typeface="Century Gothic" panose="020B0502020202020204" pitchFamily="34" charset="0"/>
              </a:rPr>
              <a:t>Number of UK sites</a:t>
            </a:r>
          </a:p>
        </p:txBody>
      </p:sp>
      <p:sp>
        <p:nvSpPr>
          <p:cNvPr id="5" name="TextBox 4">
            <a:extLst>
              <a:ext uri="{FF2B5EF4-FFF2-40B4-BE49-F238E27FC236}">
                <a16:creationId xmlns:a16="http://schemas.microsoft.com/office/drawing/2014/main" id="{38EE8928-3DCA-AB95-8DE9-0C039B4EA1B0}"/>
              </a:ext>
            </a:extLst>
          </p:cNvPr>
          <p:cNvSpPr txBox="1"/>
          <p:nvPr/>
        </p:nvSpPr>
        <p:spPr>
          <a:xfrm>
            <a:off x="3277789" y="1622970"/>
            <a:ext cx="2891210" cy="307777"/>
          </a:xfrm>
          <a:prstGeom prst="rect">
            <a:avLst/>
          </a:prstGeom>
          <a:noFill/>
        </p:spPr>
        <p:txBody>
          <a:bodyPr wrap="square" rtlCol="0">
            <a:spAutoFit/>
          </a:bodyPr>
          <a:lstStyle/>
          <a:p>
            <a:r>
              <a:rPr lang="en-GB" sz="1400" b="1" dirty="0">
                <a:latin typeface="Century Gothic" panose="020B0502020202020204" pitchFamily="34" charset="0"/>
              </a:rPr>
              <a:t>Number of UK employees</a:t>
            </a:r>
          </a:p>
        </p:txBody>
      </p:sp>
      <p:sp>
        <p:nvSpPr>
          <p:cNvPr id="13" name="TextBox 12">
            <a:extLst>
              <a:ext uri="{FF2B5EF4-FFF2-40B4-BE49-F238E27FC236}">
                <a16:creationId xmlns:a16="http://schemas.microsoft.com/office/drawing/2014/main" id="{255B2B94-52C7-2389-A879-3B80A99F5D2F}"/>
              </a:ext>
            </a:extLst>
          </p:cNvPr>
          <p:cNvSpPr txBox="1"/>
          <p:nvPr/>
        </p:nvSpPr>
        <p:spPr>
          <a:xfrm>
            <a:off x="1088571" y="6299703"/>
            <a:ext cx="9885362" cy="553998"/>
          </a:xfrm>
          <a:prstGeom prst="rect">
            <a:avLst/>
          </a:prstGeom>
          <a:noFill/>
          <a:ln>
            <a:noFill/>
          </a:ln>
        </p:spPr>
        <p:txBody>
          <a:bodyPr wrap="square" rtlCol="0">
            <a:spAutoFit/>
          </a:bodyPr>
          <a:lstStyle/>
          <a:p>
            <a:r>
              <a:rPr lang="en-GB" sz="1000" b="1" dirty="0">
                <a:latin typeface="Century Gothic" panose="020B0502020202020204" pitchFamily="34" charset="0"/>
              </a:rPr>
              <a:t>Q18. </a:t>
            </a:r>
            <a:r>
              <a:rPr lang="en-GB" sz="1000" dirty="0">
                <a:latin typeface="Century Gothic" panose="020B0502020202020204" pitchFamily="34" charset="0"/>
              </a:rPr>
              <a:t>How many sites in the UK does your organisation operate from?; </a:t>
            </a:r>
            <a:r>
              <a:rPr lang="en-GB" sz="1000" b="1" dirty="0">
                <a:latin typeface="Century Gothic" panose="020B0502020202020204" pitchFamily="34" charset="0"/>
              </a:rPr>
              <a:t>Q19</a:t>
            </a:r>
            <a:r>
              <a:rPr lang="en-GB" sz="1000" dirty="0">
                <a:latin typeface="Century Gothic" panose="020B0502020202020204" pitchFamily="34" charset="0"/>
              </a:rPr>
              <a:t> How many employees does your organisation have in the UK?; </a:t>
            </a:r>
            <a:r>
              <a:rPr lang="en-GB" sz="1000" b="1" dirty="0">
                <a:latin typeface="Century Gothic" panose="020B0502020202020204" pitchFamily="34" charset="0"/>
              </a:rPr>
              <a:t>Q20.</a:t>
            </a:r>
            <a:r>
              <a:rPr lang="en-GB" sz="1000" dirty="0">
                <a:latin typeface="Century Gothic" panose="020B0502020202020204" pitchFamily="34" charset="0"/>
              </a:rPr>
              <a:t> Which of the following best defines the core activity of your organisation? </a:t>
            </a:r>
            <a:r>
              <a:rPr lang="en-GB" sz="1000" b="1" dirty="0">
                <a:latin typeface="Century Gothic" panose="020B0502020202020204" pitchFamily="34" charset="0"/>
              </a:rPr>
              <a:t>Q17. </a:t>
            </a:r>
            <a:r>
              <a:rPr lang="en-GB" sz="1000" dirty="0">
                <a:latin typeface="Century Gothic" panose="020B0502020202020204" pitchFamily="34" charset="0"/>
              </a:rPr>
              <a:t>How does your organisation mainly use water at its premises? </a:t>
            </a:r>
            <a:r>
              <a:rPr lang="en-GB" sz="1000" b="1" dirty="0">
                <a:latin typeface="Century Gothic" panose="020B0502020202020204" pitchFamily="34" charset="0"/>
              </a:rPr>
              <a:t>Base</a:t>
            </a:r>
            <a:r>
              <a:rPr lang="en-GB" sz="1000" dirty="0">
                <a:latin typeface="Century Gothic" panose="020B0502020202020204" pitchFamily="34" charset="0"/>
              </a:rPr>
              <a:t> Non-household bill payers: Total (</a:t>
            </a:r>
            <a:r>
              <a:rPr lang="en-GB" sz="1000" b="1" dirty="0">
                <a:latin typeface="Century Gothic" panose="020B0502020202020204" pitchFamily="34" charset="0"/>
              </a:rPr>
              <a:t>133</a:t>
            </a:r>
            <a:r>
              <a:rPr lang="en-GB" sz="1000" dirty="0">
                <a:latin typeface="Century Gothic" panose="020B0502020202020204" pitchFamily="34" charset="0"/>
              </a:rPr>
              <a:t>) </a:t>
            </a:r>
            <a:r>
              <a:rPr lang="en-GB" sz="1000" b="1" dirty="0">
                <a:latin typeface="Century Gothic" panose="020B0502020202020204" pitchFamily="34" charset="0"/>
              </a:rPr>
              <a:t>WEIGHTED % FIGURES ARE DISPLAYED and UNWEIGHTED BASE SIZES</a:t>
            </a:r>
          </a:p>
        </p:txBody>
      </p:sp>
      <p:graphicFrame>
        <p:nvGraphicFramePr>
          <p:cNvPr id="7" name="Chart 6">
            <a:extLst>
              <a:ext uri="{FF2B5EF4-FFF2-40B4-BE49-F238E27FC236}">
                <a16:creationId xmlns:a16="http://schemas.microsoft.com/office/drawing/2014/main" id="{86DFE705-F277-4FC3-3410-DD837DE4234E}"/>
              </a:ext>
            </a:extLst>
          </p:cNvPr>
          <p:cNvGraphicFramePr/>
          <p:nvPr>
            <p:extLst>
              <p:ext uri="{D42A27DB-BD31-4B8C-83A1-F6EECF244321}">
                <p14:modId xmlns:p14="http://schemas.microsoft.com/office/powerpoint/2010/main" val="2820103860"/>
              </p:ext>
            </p:extLst>
          </p:nvPr>
        </p:nvGraphicFramePr>
        <p:xfrm>
          <a:off x="5654945" y="1619059"/>
          <a:ext cx="3270826" cy="4233991"/>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83327ADF-5B08-595D-73BB-0B5EF5BABE16}"/>
              </a:ext>
            </a:extLst>
          </p:cNvPr>
          <p:cNvSpPr txBox="1"/>
          <p:nvPr/>
        </p:nvSpPr>
        <p:spPr>
          <a:xfrm>
            <a:off x="6212781" y="1635887"/>
            <a:ext cx="2778593" cy="307777"/>
          </a:xfrm>
          <a:prstGeom prst="rect">
            <a:avLst/>
          </a:prstGeom>
          <a:noFill/>
        </p:spPr>
        <p:txBody>
          <a:bodyPr wrap="square" rtlCol="0">
            <a:spAutoFit/>
          </a:bodyPr>
          <a:lstStyle/>
          <a:p>
            <a:r>
              <a:rPr lang="en-GB" sz="1400" b="1" dirty="0">
                <a:latin typeface="Century Gothic" panose="020B0502020202020204" pitchFamily="34" charset="0"/>
              </a:rPr>
              <a:t>Sector</a:t>
            </a:r>
          </a:p>
        </p:txBody>
      </p:sp>
      <p:graphicFrame>
        <p:nvGraphicFramePr>
          <p:cNvPr id="10" name="Chart 9">
            <a:extLst>
              <a:ext uri="{FF2B5EF4-FFF2-40B4-BE49-F238E27FC236}">
                <a16:creationId xmlns:a16="http://schemas.microsoft.com/office/drawing/2014/main" id="{DE55658C-FE91-BA7E-A098-3A57E78819E0}"/>
              </a:ext>
            </a:extLst>
          </p:cNvPr>
          <p:cNvGraphicFramePr/>
          <p:nvPr>
            <p:extLst>
              <p:ext uri="{D42A27DB-BD31-4B8C-83A1-F6EECF244321}">
                <p14:modId xmlns:p14="http://schemas.microsoft.com/office/powerpoint/2010/main" val="3893222071"/>
              </p:ext>
            </p:extLst>
          </p:nvPr>
        </p:nvGraphicFramePr>
        <p:xfrm>
          <a:off x="7784735" y="1642781"/>
          <a:ext cx="4880345" cy="4891397"/>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a:extLst>
              <a:ext uri="{FF2B5EF4-FFF2-40B4-BE49-F238E27FC236}">
                <a16:creationId xmlns:a16="http://schemas.microsoft.com/office/drawing/2014/main" id="{2C70A538-7873-725B-0158-E3472C3A38C0}"/>
              </a:ext>
            </a:extLst>
          </p:cNvPr>
          <p:cNvSpPr txBox="1"/>
          <p:nvPr/>
        </p:nvSpPr>
        <p:spPr>
          <a:xfrm>
            <a:off x="9105247" y="1643945"/>
            <a:ext cx="2916162" cy="307777"/>
          </a:xfrm>
          <a:prstGeom prst="rect">
            <a:avLst/>
          </a:prstGeom>
          <a:noFill/>
        </p:spPr>
        <p:txBody>
          <a:bodyPr wrap="square" rtlCol="0">
            <a:spAutoFit/>
          </a:bodyPr>
          <a:lstStyle/>
          <a:p>
            <a:r>
              <a:rPr lang="en-GB" sz="1400" b="1" dirty="0">
                <a:latin typeface="Century Gothic" panose="020B0502020202020204" pitchFamily="34" charset="0"/>
              </a:rPr>
              <a:t>Service use</a:t>
            </a:r>
          </a:p>
        </p:txBody>
      </p:sp>
    </p:spTree>
    <p:extLst>
      <p:ext uri="{BB962C8B-B14F-4D97-AF65-F5344CB8AC3E}">
        <p14:creationId xmlns:p14="http://schemas.microsoft.com/office/powerpoint/2010/main" val="175318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jar of coins spilling out of it&#10;&#10;Description automatically generated">
            <a:extLst>
              <a:ext uri="{FF2B5EF4-FFF2-40B4-BE49-F238E27FC236}">
                <a16:creationId xmlns:a16="http://schemas.microsoft.com/office/drawing/2014/main" id="{9A07701A-5049-53D5-716B-206BCD828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 b="175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7E4D490-2011-4719-9585-20F75BB2F836}"/>
              </a:ext>
            </a:extLst>
          </p:cNvPr>
          <p:cNvSpPr/>
          <p:nvPr/>
        </p:nvSpPr>
        <p:spPr>
          <a:xfrm>
            <a:off x="0" y="3140969"/>
            <a:ext cx="12192000" cy="773181"/>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Context </a:t>
            </a:r>
          </a:p>
        </p:txBody>
      </p:sp>
      <p:sp>
        <p:nvSpPr>
          <p:cNvPr id="8" name="Rectangle 7">
            <a:extLst>
              <a:ext uri="{FF2B5EF4-FFF2-40B4-BE49-F238E27FC236}">
                <a16:creationId xmlns:a16="http://schemas.microsoft.com/office/drawing/2014/main" id="{953BDA67-34D5-169B-33FE-7DD7170E54D9}"/>
              </a:ext>
            </a:extLst>
          </p:cNvPr>
          <p:cNvSpPr/>
          <p:nvPr/>
        </p:nvSpPr>
        <p:spPr>
          <a:xfrm>
            <a:off x="66675" y="6515100"/>
            <a:ext cx="4600575" cy="257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n-US" altLang="en-US" sz="1000" b="0" i="0" u="none" strike="noStrike" cap="none" normalizeH="0" baseline="0" dirty="0">
                <a:ln>
                  <a:noFill/>
                </a:ln>
                <a:solidFill>
                  <a:schemeClr val="bg1"/>
                </a:solidFill>
                <a:effectLst/>
                <a:latin typeface="Century Gothic" panose="020B0502020202020204" pitchFamily="34" charset="0"/>
              </a:rPr>
              <a:t>Photo by </a:t>
            </a:r>
            <a:r>
              <a:rPr kumimoji="0" lang="en-US" altLang="en-US" sz="1000" b="0" i="0" u="none" strike="noStrike" cap="none" normalizeH="0" baseline="0" dirty="0">
                <a:ln>
                  <a:noFill/>
                </a:ln>
                <a:solidFill>
                  <a:schemeClr val="bg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Josh Appel</a:t>
            </a:r>
            <a:r>
              <a:rPr kumimoji="0" lang="en-US" altLang="en-US" sz="1000" b="0" i="0" u="none" strike="noStrike" cap="none" normalizeH="0" baseline="0" dirty="0">
                <a:ln>
                  <a:noFill/>
                </a:ln>
                <a:solidFill>
                  <a:schemeClr val="bg1"/>
                </a:solidFill>
                <a:effectLst/>
                <a:latin typeface="Century Gothic" panose="020B0502020202020204" pitchFamily="34" charset="0"/>
              </a:rPr>
              <a:t> on </a:t>
            </a:r>
            <a:r>
              <a:rPr kumimoji="0" lang="en-US" altLang="en-US" sz="1000" b="0" i="0" u="none" strike="noStrike" cap="none" normalizeH="0" baseline="0" dirty="0">
                <a:ln>
                  <a:noFill/>
                </a:ln>
                <a:solidFill>
                  <a:schemeClr val="bg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Unsplash</a:t>
            </a:r>
            <a:endParaRPr lang="en-GB" sz="1000" dirty="0"/>
          </a:p>
        </p:txBody>
      </p:sp>
    </p:spTree>
    <p:extLst>
      <p:ext uri="{BB962C8B-B14F-4D97-AF65-F5344CB8AC3E}">
        <p14:creationId xmlns:p14="http://schemas.microsoft.com/office/powerpoint/2010/main" val="1785277483"/>
      </p:ext>
    </p:extLst>
  </p:cSld>
  <p:clrMapOvr>
    <a:masterClrMapping/>
  </p:clrMapOvr>
</p:sld>
</file>

<file path=ppt/theme/theme1.xml><?xml version="1.0" encoding="utf-8"?>
<a:theme xmlns:a="http://schemas.openxmlformats.org/drawingml/2006/main" name="3_Office Theme">
  <a:themeElements>
    <a:clrScheme name="BLUE MARBLE">
      <a:dk1>
        <a:sysClr val="windowText" lastClr="000000"/>
      </a:dk1>
      <a:lt1>
        <a:sysClr val="window" lastClr="FFFFFF"/>
      </a:lt1>
      <a:dk2>
        <a:srgbClr val="373545"/>
      </a:dk2>
      <a:lt2>
        <a:srgbClr val="CEDBE6"/>
      </a:lt2>
      <a:accent1>
        <a:srgbClr val="3494BA"/>
      </a:accent1>
      <a:accent2>
        <a:srgbClr val="F1AE27"/>
      </a:accent2>
      <a:accent3>
        <a:srgbClr val="75BDA7"/>
      </a:accent3>
      <a:accent4>
        <a:srgbClr val="7A8C8E"/>
      </a:accent4>
      <a:accent5>
        <a:srgbClr val="84ACB6"/>
      </a:accent5>
      <a:accent6>
        <a:srgbClr val="D41833"/>
      </a:accent6>
      <a:hlink>
        <a:srgbClr val="6B9F25"/>
      </a:hlink>
      <a:folHlink>
        <a:srgbClr val="535F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MARBLE">
      <a:dk1>
        <a:srgbClr val="000000"/>
      </a:dk1>
      <a:lt1>
        <a:sysClr val="window" lastClr="FFFFFF"/>
      </a:lt1>
      <a:dk2>
        <a:srgbClr val="4BACC6"/>
      </a:dk2>
      <a:lt2>
        <a:srgbClr val="7F7F7F"/>
      </a:lt2>
      <a:accent1>
        <a:srgbClr val="59B3AA"/>
      </a:accent1>
      <a:accent2>
        <a:srgbClr val="448424"/>
      </a:accent2>
      <a:accent3>
        <a:srgbClr val="675D5F"/>
      </a:accent3>
      <a:accent4>
        <a:srgbClr val="314364"/>
      </a:accent4>
      <a:accent5>
        <a:srgbClr val="4BACC6"/>
      </a:accent5>
      <a:accent6>
        <a:srgbClr val="FC6E42"/>
      </a:accent6>
      <a:hlink>
        <a:srgbClr val="4BACC6"/>
      </a:hlink>
      <a:folHlink>
        <a:srgbClr val="C4E38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E06D667-D4A9-4078-AEA8-042C5649E818}" vid="{F4374142-B66D-4D1D-8EF1-B4112A3E0DBA}"/>
    </a:ext>
  </a:extLst>
</a:theme>
</file>

<file path=ppt/theme/theme3.xml><?xml version="1.0" encoding="utf-8"?>
<a:theme xmlns:a="http://schemas.openxmlformats.org/drawingml/2006/main" name="4_Office Theme">
  <a:themeElements>
    <a:clrScheme name="BLUE MARBLE">
      <a:dk1>
        <a:sysClr val="windowText" lastClr="000000"/>
      </a:dk1>
      <a:lt1>
        <a:sysClr val="window" lastClr="FFFFFF"/>
      </a:lt1>
      <a:dk2>
        <a:srgbClr val="373545"/>
      </a:dk2>
      <a:lt2>
        <a:srgbClr val="CEDBE6"/>
      </a:lt2>
      <a:accent1>
        <a:srgbClr val="3494BA"/>
      </a:accent1>
      <a:accent2>
        <a:srgbClr val="F1AE27"/>
      </a:accent2>
      <a:accent3>
        <a:srgbClr val="75BDA7"/>
      </a:accent3>
      <a:accent4>
        <a:srgbClr val="7A8C8E"/>
      </a:accent4>
      <a:accent5>
        <a:srgbClr val="84ACB6"/>
      </a:accent5>
      <a:accent6>
        <a:srgbClr val="D41833"/>
      </a:accent6>
      <a:hlink>
        <a:srgbClr val="6B9F25"/>
      </a:hlink>
      <a:folHlink>
        <a:srgbClr val="535F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BLUE MARBLE">
      <a:dk1>
        <a:sysClr val="windowText" lastClr="000000"/>
      </a:dk1>
      <a:lt1>
        <a:sysClr val="window" lastClr="FFFFFF"/>
      </a:lt1>
      <a:dk2>
        <a:srgbClr val="373545"/>
      </a:dk2>
      <a:lt2>
        <a:srgbClr val="CEDBE6"/>
      </a:lt2>
      <a:accent1>
        <a:srgbClr val="3494BA"/>
      </a:accent1>
      <a:accent2>
        <a:srgbClr val="F1AE27"/>
      </a:accent2>
      <a:accent3>
        <a:srgbClr val="75BDA7"/>
      </a:accent3>
      <a:accent4>
        <a:srgbClr val="7A8C8E"/>
      </a:accent4>
      <a:accent5>
        <a:srgbClr val="84ACB6"/>
      </a:accent5>
      <a:accent6>
        <a:srgbClr val="D41833"/>
      </a:accent6>
      <a:hlink>
        <a:srgbClr val="6B9F25"/>
      </a:hlink>
      <a:folHlink>
        <a:srgbClr val="535F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BLUE MARBLE">
      <a:dk1>
        <a:sysClr val="windowText" lastClr="000000"/>
      </a:dk1>
      <a:lt1>
        <a:sysClr val="window" lastClr="FFFFFF"/>
      </a:lt1>
      <a:dk2>
        <a:srgbClr val="373545"/>
      </a:dk2>
      <a:lt2>
        <a:srgbClr val="CEDBE6"/>
      </a:lt2>
      <a:accent1>
        <a:srgbClr val="3494BA"/>
      </a:accent1>
      <a:accent2>
        <a:srgbClr val="F1AE27"/>
      </a:accent2>
      <a:accent3>
        <a:srgbClr val="75BDA7"/>
      </a:accent3>
      <a:accent4>
        <a:srgbClr val="7A8C8E"/>
      </a:accent4>
      <a:accent5>
        <a:srgbClr val="84ACB6"/>
      </a:accent5>
      <a:accent6>
        <a:srgbClr val="D41833"/>
      </a:accent6>
      <a:hlink>
        <a:srgbClr val="6B9F25"/>
      </a:hlink>
      <a:folHlink>
        <a:srgbClr val="535F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BLUE MARBLE">
      <a:dk1>
        <a:srgbClr val="000000"/>
      </a:dk1>
      <a:lt1>
        <a:sysClr val="window" lastClr="FFFFFF"/>
      </a:lt1>
      <a:dk2>
        <a:srgbClr val="4BACC6"/>
      </a:dk2>
      <a:lt2>
        <a:srgbClr val="7F7F7F"/>
      </a:lt2>
      <a:accent1>
        <a:srgbClr val="59B3AA"/>
      </a:accent1>
      <a:accent2>
        <a:srgbClr val="448424"/>
      </a:accent2>
      <a:accent3>
        <a:srgbClr val="675D5F"/>
      </a:accent3>
      <a:accent4>
        <a:srgbClr val="314364"/>
      </a:accent4>
      <a:accent5>
        <a:srgbClr val="4BACC6"/>
      </a:accent5>
      <a:accent6>
        <a:srgbClr val="FC6E42"/>
      </a:accent6>
      <a:hlink>
        <a:srgbClr val="4BACC6"/>
      </a:hlink>
      <a:folHlink>
        <a:srgbClr val="C4E38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E06D667-D4A9-4078-AEA8-042C5649E818}" vid="{F4374142-B66D-4D1D-8EF1-B4112A3E0DBA}"/>
    </a:ext>
  </a:extLst>
</a:theme>
</file>

<file path=ppt/theme/theme7.xml><?xml version="1.0" encoding="utf-8"?>
<a:theme xmlns:a="http://schemas.openxmlformats.org/drawingml/2006/main" name="7_Office Theme">
  <a:themeElements>
    <a:clrScheme name="BLUE MARBLE">
      <a:dk1>
        <a:sysClr val="windowText" lastClr="000000"/>
      </a:dk1>
      <a:lt1>
        <a:sysClr val="window" lastClr="FFFFFF"/>
      </a:lt1>
      <a:dk2>
        <a:srgbClr val="373545"/>
      </a:dk2>
      <a:lt2>
        <a:srgbClr val="CEDBE6"/>
      </a:lt2>
      <a:accent1>
        <a:srgbClr val="3494BA"/>
      </a:accent1>
      <a:accent2>
        <a:srgbClr val="F1AE27"/>
      </a:accent2>
      <a:accent3>
        <a:srgbClr val="75BDA7"/>
      </a:accent3>
      <a:accent4>
        <a:srgbClr val="7A8C8E"/>
      </a:accent4>
      <a:accent5>
        <a:srgbClr val="84ACB6"/>
      </a:accent5>
      <a:accent6>
        <a:srgbClr val="D41833"/>
      </a:accent6>
      <a:hlink>
        <a:srgbClr val="6B9F25"/>
      </a:hlink>
      <a:folHlink>
        <a:srgbClr val="535F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BLUE MARBLE">
      <a:dk1>
        <a:srgbClr val="000000"/>
      </a:dk1>
      <a:lt1>
        <a:sysClr val="window" lastClr="FFFFFF"/>
      </a:lt1>
      <a:dk2>
        <a:srgbClr val="4BACC6"/>
      </a:dk2>
      <a:lt2>
        <a:srgbClr val="7F7F7F"/>
      </a:lt2>
      <a:accent1>
        <a:srgbClr val="59B3AA"/>
      </a:accent1>
      <a:accent2>
        <a:srgbClr val="448424"/>
      </a:accent2>
      <a:accent3>
        <a:srgbClr val="675D5F"/>
      </a:accent3>
      <a:accent4>
        <a:srgbClr val="314364"/>
      </a:accent4>
      <a:accent5>
        <a:srgbClr val="4BACC6"/>
      </a:accent5>
      <a:accent6>
        <a:srgbClr val="FC6E42"/>
      </a:accent6>
      <a:hlink>
        <a:srgbClr val="4BACC6"/>
      </a:hlink>
      <a:folHlink>
        <a:srgbClr val="C4E38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386CD7AC061B43A898D0D64EBD88AB" ma:contentTypeVersion="17" ma:contentTypeDescription="Create a new document." ma:contentTypeScope="" ma:versionID="b9e23a284d8f2c2b205cbcbf0085bc9a">
  <xsd:schema xmlns:xsd="http://www.w3.org/2001/XMLSchema" xmlns:xs="http://www.w3.org/2001/XMLSchema" xmlns:p="http://schemas.microsoft.com/office/2006/metadata/properties" xmlns:ns2="06fab4a6-80df-4a7c-bb3b-6c2b7d5de4ba" xmlns:ns3="3357c445-5d5f-49b3-a55e-4b852474d258" targetNamespace="http://schemas.microsoft.com/office/2006/metadata/properties" ma:root="true" ma:fieldsID="a187c4588d088b2abf901a161db4e767" ns2:_="" ns3:_="">
    <xsd:import namespace="06fab4a6-80df-4a7c-bb3b-6c2b7d5de4ba"/>
    <xsd:import namespace="3357c445-5d5f-49b3-a55e-4b852474d2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fab4a6-80df-4a7c-bb3b-6c2b7d5de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e87e8a4-2442-4162-8ee1-ac6050365e7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57c445-5d5f-49b3-a55e-4b852474d25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d5c29b9-a47f-484e-859a-0de28b51d26d}" ma:internalName="TaxCatchAll" ma:showField="CatchAllData" ma:web="3357c445-5d5f-49b3-a55e-4b852474d2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fab4a6-80df-4a7c-bb3b-6c2b7d5de4ba">
      <Terms xmlns="http://schemas.microsoft.com/office/infopath/2007/PartnerControls"/>
    </lcf76f155ced4ddcb4097134ff3c332f>
    <TaxCatchAll xmlns="3357c445-5d5f-49b3-a55e-4b852474d258" xsi:nil="true"/>
  </documentManagement>
</p:properties>
</file>

<file path=customXml/itemProps1.xml><?xml version="1.0" encoding="utf-8"?>
<ds:datastoreItem xmlns:ds="http://schemas.openxmlformats.org/officeDocument/2006/customXml" ds:itemID="{FB7A34AC-56AD-4706-A5DA-0FA71A8BBD4F}">
  <ds:schemaRefs>
    <ds:schemaRef ds:uri="http://schemas.microsoft.com/sharepoint/v3/contenttype/forms"/>
  </ds:schemaRefs>
</ds:datastoreItem>
</file>

<file path=customXml/itemProps2.xml><?xml version="1.0" encoding="utf-8"?>
<ds:datastoreItem xmlns:ds="http://schemas.openxmlformats.org/officeDocument/2006/customXml" ds:itemID="{31332FC7-A058-4C86-BA28-8FAD03D518F0}">
  <ds:schemaRefs>
    <ds:schemaRef ds:uri="06fab4a6-80df-4a7c-bb3b-6c2b7d5de4ba"/>
    <ds:schemaRef ds:uri="3357c445-5d5f-49b3-a55e-4b852474d2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4E1AD5-DB79-4F43-8B7F-B9B2226FF055}">
  <ds:schemaRefs>
    <ds:schemaRef ds:uri="06fab4a6-80df-4a7c-bb3b-6c2b7d5de4ba"/>
    <ds:schemaRef ds:uri="3357c445-5d5f-49b3-a55e-4b852474d2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4474</TotalTime>
  <Words>7513</Words>
  <Application>Microsoft Office PowerPoint</Application>
  <PresentationFormat>Widescreen</PresentationFormat>
  <Paragraphs>972</Paragraphs>
  <Slides>64</Slides>
  <Notes>43</Notes>
  <HiddenSlides>1</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64</vt:i4>
      </vt:variant>
    </vt:vector>
  </HeadingPairs>
  <TitlesOfParts>
    <vt:vector size="76" baseType="lpstr">
      <vt:lpstr>Arial</vt:lpstr>
      <vt:lpstr>Calibri</vt:lpstr>
      <vt:lpstr>Calibri Light</vt:lpstr>
      <vt:lpstr>Century Gothic</vt:lpstr>
      <vt:lpstr>3_Office Theme</vt:lpstr>
      <vt:lpstr>1_Office Theme</vt:lpstr>
      <vt:lpstr>4_Office Theme</vt:lpstr>
      <vt:lpstr>5_Office Theme</vt:lpstr>
      <vt:lpstr>6_Office Theme</vt:lpstr>
      <vt:lpstr>2_Office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Desk research: what do we already know? - published research on switching behaviour - TSB data (archive?) - competitor review</dc:title>
  <dc:creator>user-15766</dc:creator>
  <cp:lastModifiedBy>Emma Partridge</cp:lastModifiedBy>
  <cp:revision>2</cp:revision>
  <cp:lastPrinted>2021-01-12T09:00:55Z</cp:lastPrinted>
  <dcterms:created xsi:type="dcterms:W3CDTF">2013-11-06T18:29:14Z</dcterms:created>
  <dcterms:modified xsi:type="dcterms:W3CDTF">2023-09-24T17:05:45Z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0x0101006B386CD7AC061B43A898D0D64EBD88AB</vt:lpwstr>
  </property>
  <property fmtid="{D5CDD505-2E9C-101B-9397-08002B2CF9AE}" pid="3" name="Order">
    <vt:r8>8392600</vt:r8>
  </property>
  <property fmtid="{D5CDD505-2E9C-101B-9397-08002B2CF9AE}" pid="4" name="MediaServiceImageTags">
    <vt:lpwstr/>
  </property>
</Properties>
</file>