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4" r:id="rId4"/>
    <p:sldMasterId id="2147483769" r:id="rId5"/>
  </p:sldMasterIdLst>
  <p:notesMasterIdLst>
    <p:notesMasterId r:id="rId25"/>
  </p:notesMasterIdLst>
  <p:handoutMasterIdLst>
    <p:handoutMasterId r:id="rId26"/>
  </p:handoutMasterIdLst>
  <p:sldIdLst>
    <p:sldId id="2146850117" r:id="rId6"/>
    <p:sldId id="2146850118" r:id="rId7"/>
    <p:sldId id="2146850120" r:id="rId8"/>
    <p:sldId id="2146850121" r:id="rId9"/>
    <p:sldId id="2146850129" r:id="rId10"/>
    <p:sldId id="2146850122" r:id="rId11"/>
    <p:sldId id="2146850102" r:id="rId12"/>
    <p:sldId id="2146850106" r:id="rId13"/>
    <p:sldId id="2146850104" r:id="rId14"/>
    <p:sldId id="2146850107" r:id="rId15"/>
    <p:sldId id="2146850110" r:id="rId16"/>
    <p:sldId id="2146850112" r:id="rId17"/>
    <p:sldId id="2146850113" r:id="rId18"/>
    <p:sldId id="2146850131" r:id="rId19"/>
    <p:sldId id="2146850123" r:id="rId20"/>
    <p:sldId id="2146850125" r:id="rId21"/>
    <p:sldId id="2146850126" r:id="rId22"/>
    <p:sldId id="2146850127" r:id="rId23"/>
    <p:sldId id="2146850130" r:id="rId24"/>
  </p:sldIdLst>
  <p:sldSz cx="12192000" cy="6858000"/>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72" userDrawn="1">
          <p15:clr>
            <a:srgbClr val="A4A3A4"/>
          </p15:clr>
        </p15:guide>
        <p15:guide id="2" pos="75" userDrawn="1">
          <p15:clr>
            <a:srgbClr val="A4A3A4"/>
          </p15:clr>
        </p15:guide>
        <p15:guide id="3" orient="horz" pos="550" userDrawn="1">
          <p15:clr>
            <a:srgbClr val="A4A3A4"/>
          </p15:clr>
        </p15:guide>
        <p15:guide id="4" pos="7559" userDrawn="1">
          <p15:clr>
            <a:srgbClr val="A4A3A4"/>
          </p15:clr>
        </p15:guide>
      </p15:sldGuideLst>
    </p:ext>
    <p:ext uri="{2D200454-40CA-4A62-9FC3-DE9A4176ACB9}">
      <p15:notesGuideLst xmlns:p15="http://schemas.microsoft.com/office/powerpoint/2012/main">
        <p15:guide id="1" orient="horz" pos="2349" userDrawn="1">
          <p15:clr>
            <a:srgbClr val="A4A3A4"/>
          </p15:clr>
        </p15:guide>
        <p15:guide id="2" pos="2839" userDrawn="1">
          <p15:clr>
            <a:srgbClr val="A4A3A4"/>
          </p15:clr>
        </p15:guide>
        <p15:guide id="3" orient="horz" pos="3132" userDrawn="1">
          <p15:clr>
            <a:srgbClr val="A4A3A4"/>
          </p15:clr>
        </p15:guide>
        <p15:guide id="4" pos="213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11FF4C-3890-3245-7F58-141FD20926CD}" name="Nadia Chan" initials="NC" userId="S::nadia@bluemarbleresearch.co.uk::c41bfd07-9b12-4f46-ad3f-070e4f17d688" providerId="AD"/>
  <p188:author id="{DBF88E7B-C02E-102F-E332-20D9D4743E73}" name="Emma Partridge" initials="EP" userId="S::Emma@bluemarbleresearch.co.uk::770d8f20-3d67-47ae-9825-c640e8c74a37" providerId="AD"/>
  <p188:author id="{0B8F58D7-347F-D802-A7CF-DF14D6A9E329}" name="Ben Potts" initials="BP" userId="S::Ben@bluemarbleresearch.co.uk::54da01ff-ecbb-4737-9c63-bf615c93273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ynne tinsley" initials="LT" lastIdx="1" clrIdx="0"/>
  <p:cmAuthor id="2" name="Naomi Kent" initials="NK" lastIdx="14" clrIdx="1">
    <p:extLst>
      <p:ext uri="{19B8F6BF-5375-455C-9EA6-DF929625EA0E}">
        <p15:presenceInfo xmlns:p15="http://schemas.microsoft.com/office/powerpoint/2012/main" userId="S::Naomi@bluemarbleresearch.co.uk::3f9db866-d982-4308-9dc1-8f946ca338f1" providerId="AD"/>
      </p:ext>
    </p:extLst>
  </p:cmAuthor>
  <p:cmAuthor id="3" name="Ben Potts" initials="BP" lastIdx="1" clrIdx="2">
    <p:extLst>
      <p:ext uri="{19B8F6BF-5375-455C-9EA6-DF929625EA0E}">
        <p15:presenceInfo xmlns:p15="http://schemas.microsoft.com/office/powerpoint/2012/main" userId="S::Ben@bluemarbleresearch.co.uk::54da01ff-ecbb-4737-9c63-bf615c932733" providerId="AD"/>
      </p:ext>
    </p:extLst>
  </p:cmAuthor>
  <p:cmAuthor id="4" name="Ben Potts" initials="BP [2]" lastIdx="1" clrIdx="3">
    <p:extLst>
      <p:ext uri="{19B8F6BF-5375-455C-9EA6-DF929625EA0E}">
        <p15:presenceInfo xmlns:p15="http://schemas.microsoft.com/office/powerpoint/2012/main" userId="S-1-5-21-2326648386-1772474876-1036340894-11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24B"/>
    <a:srgbClr val="B4C6E7"/>
    <a:srgbClr val="D9E1F2"/>
    <a:srgbClr val="D41833"/>
    <a:srgbClr val="70AD47"/>
    <a:srgbClr val="DAEFC3"/>
    <a:srgbClr val="0F9DC3"/>
    <a:srgbClr val="D4EAF3"/>
    <a:srgbClr val="578537"/>
    <a:srgbClr val="A9D0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84" autoAdjust="0"/>
    <p:restoredTop sz="94660"/>
  </p:normalViewPr>
  <p:slideViewPr>
    <p:cSldViewPr snapToGrid="0">
      <p:cViewPr varScale="1">
        <p:scale>
          <a:sx n="58" d="100"/>
          <a:sy n="58" d="100"/>
        </p:scale>
        <p:origin x="245" y="58"/>
      </p:cViewPr>
      <p:guideLst>
        <p:guide orient="horz" pos="2772"/>
        <p:guide pos="75"/>
        <p:guide orient="horz" pos="550"/>
        <p:guide pos="7559"/>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349"/>
        <p:guide pos="2839"/>
        <p:guide orient="horz" pos="3132"/>
        <p:guide pos="21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Partridge" userId="770d8f20-3d67-47ae-9825-c640e8c74a37" providerId="ADAL" clId="{8B2605EA-E1E8-4ABB-B239-733BF5F8F5C5}"/>
    <pc:docChg chg="modSld">
      <pc:chgData name="Emma Partridge" userId="770d8f20-3d67-47ae-9825-c640e8c74a37" providerId="ADAL" clId="{8B2605EA-E1E8-4ABB-B239-733BF5F8F5C5}" dt="2023-09-25T15:05:18.972" v="52" actId="20577"/>
      <pc:docMkLst>
        <pc:docMk/>
      </pc:docMkLst>
      <pc:sldChg chg="modSp mod">
        <pc:chgData name="Emma Partridge" userId="770d8f20-3d67-47ae-9825-c640e8c74a37" providerId="ADAL" clId="{8B2605EA-E1E8-4ABB-B239-733BF5F8F5C5}" dt="2023-09-25T15:05:18.972" v="52" actId="20577"/>
        <pc:sldMkLst>
          <pc:docMk/>
          <pc:sldMk cId="1104631542" sldId="2146850129"/>
        </pc:sldMkLst>
        <pc:spChg chg="mod">
          <ac:chgData name="Emma Partridge" userId="770d8f20-3d67-47ae-9825-c640e8c74a37" providerId="ADAL" clId="{8B2605EA-E1E8-4ABB-B239-733BF5F8F5C5}" dt="2023-09-25T15:05:18.972" v="52" actId="20577"/>
          <ac:spMkLst>
            <pc:docMk/>
            <pc:sldMk cId="1104631542" sldId="2146850129"/>
            <ac:spMk id="4" creationId="{E3376FBA-3787-EEBD-BA30-16962D489948}"/>
          </ac:spMkLst>
        </pc:spChg>
      </pc:sldChg>
      <pc:sldChg chg="modSp mod">
        <pc:chgData name="Emma Partridge" userId="770d8f20-3d67-47ae-9825-c640e8c74a37" providerId="ADAL" clId="{8B2605EA-E1E8-4ABB-B239-733BF5F8F5C5}" dt="2023-09-25T15:04:37.184" v="49" actId="20577"/>
        <pc:sldMkLst>
          <pc:docMk/>
          <pc:sldMk cId="1794908854" sldId="2146850131"/>
        </pc:sldMkLst>
        <pc:spChg chg="mod">
          <ac:chgData name="Emma Partridge" userId="770d8f20-3d67-47ae-9825-c640e8c74a37" providerId="ADAL" clId="{8B2605EA-E1E8-4ABB-B239-733BF5F8F5C5}" dt="2023-09-25T14:58:37.106" v="5" actId="20577"/>
          <ac:spMkLst>
            <pc:docMk/>
            <pc:sldMk cId="1794908854" sldId="2146850131"/>
            <ac:spMk id="3" creationId="{D9B412DD-0E52-47C5-A224-BE712B9A3A3C}"/>
          </ac:spMkLst>
        </pc:spChg>
        <pc:spChg chg="mod">
          <ac:chgData name="Emma Partridge" userId="770d8f20-3d67-47ae-9825-c640e8c74a37" providerId="ADAL" clId="{8B2605EA-E1E8-4ABB-B239-733BF5F8F5C5}" dt="2023-09-25T15:02:03.915" v="26" actId="20577"/>
          <ac:spMkLst>
            <pc:docMk/>
            <pc:sldMk cId="1794908854" sldId="2146850131"/>
            <ac:spMk id="7" creationId="{507E8A02-20DB-DA21-DB64-5327811C105E}"/>
          </ac:spMkLst>
        </pc:spChg>
        <pc:spChg chg="mod">
          <ac:chgData name="Emma Partridge" userId="770d8f20-3d67-47ae-9825-c640e8c74a37" providerId="ADAL" clId="{8B2605EA-E1E8-4ABB-B239-733BF5F8F5C5}" dt="2023-09-25T15:04:25.859" v="42" actId="20577"/>
          <ac:spMkLst>
            <pc:docMk/>
            <pc:sldMk cId="1794908854" sldId="2146850131"/>
            <ac:spMk id="10" creationId="{F1A9458C-C74A-B46F-C453-4AD552CB96E3}"/>
          </ac:spMkLst>
        </pc:spChg>
        <pc:spChg chg="mod">
          <ac:chgData name="Emma Partridge" userId="770d8f20-3d67-47ae-9825-c640e8c74a37" providerId="ADAL" clId="{8B2605EA-E1E8-4ABB-B239-733BF5F8F5C5}" dt="2023-09-25T14:59:30.328" v="9" actId="20577"/>
          <ac:spMkLst>
            <pc:docMk/>
            <pc:sldMk cId="1794908854" sldId="2146850131"/>
            <ac:spMk id="14" creationId="{01C2037A-2A35-7CF8-5EE7-82F0E2685CF5}"/>
          </ac:spMkLst>
        </pc:spChg>
        <pc:spChg chg="mod">
          <ac:chgData name="Emma Partridge" userId="770d8f20-3d67-47ae-9825-c640e8c74a37" providerId="ADAL" clId="{8B2605EA-E1E8-4ABB-B239-733BF5F8F5C5}" dt="2023-09-25T14:59:32.928" v="10" actId="20577"/>
          <ac:spMkLst>
            <pc:docMk/>
            <pc:sldMk cId="1794908854" sldId="2146850131"/>
            <ac:spMk id="15" creationId="{B1F72C1D-AA93-2B8B-486B-7795D016C6B4}"/>
          </ac:spMkLst>
        </pc:spChg>
        <pc:spChg chg="mod">
          <ac:chgData name="Emma Partridge" userId="770d8f20-3d67-47ae-9825-c640e8c74a37" providerId="ADAL" clId="{8B2605EA-E1E8-4ABB-B239-733BF5F8F5C5}" dt="2023-09-25T15:04:33.219" v="48" actId="20577"/>
          <ac:spMkLst>
            <pc:docMk/>
            <pc:sldMk cId="1794908854" sldId="2146850131"/>
            <ac:spMk id="16" creationId="{37045EC0-3133-202A-80EE-C70F36D37C76}"/>
          </ac:spMkLst>
        </pc:spChg>
        <pc:spChg chg="mod">
          <ac:chgData name="Emma Partridge" userId="770d8f20-3d67-47ae-9825-c640e8c74a37" providerId="ADAL" clId="{8B2605EA-E1E8-4ABB-B239-733BF5F8F5C5}" dt="2023-09-25T15:02:53.248" v="27" actId="20577"/>
          <ac:spMkLst>
            <pc:docMk/>
            <pc:sldMk cId="1794908854" sldId="2146850131"/>
            <ac:spMk id="17" creationId="{19DCCF05-6B6B-3864-040D-B48695563FF0}"/>
          </ac:spMkLst>
        </pc:spChg>
        <pc:spChg chg="mod">
          <ac:chgData name="Emma Partridge" userId="770d8f20-3d67-47ae-9825-c640e8c74a37" providerId="ADAL" clId="{8B2605EA-E1E8-4ABB-B239-733BF5F8F5C5}" dt="2023-09-25T15:00:06.425" v="11" actId="20577"/>
          <ac:spMkLst>
            <pc:docMk/>
            <pc:sldMk cId="1794908854" sldId="2146850131"/>
            <ac:spMk id="24" creationId="{AD0CBD0C-2A74-CE8C-9E2A-2BF0CD198BAA}"/>
          </ac:spMkLst>
        </pc:spChg>
        <pc:spChg chg="mod">
          <ac:chgData name="Emma Partridge" userId="770d8f20-3d67-47ae-9825-c640e8c74a37" providerId="ADAL" clId="{8B2605EA-E1E8-4ABB-B239-733BF5F8F5C5}" dt="2023-09-25T15:00:09.329" v="12" actId="20577"/>
          <ac:spMkLst>
            <pc:docMk/>
            <pc:sldMk cId="1794908854" sldId="2146850131"/>
            <ac:spMk id="25" creationId="{A4BE7CD2-B2A4-33FE-1998-88B2F3C0BFF6}"/>
          </ac:spMkLst>
        </pc:spChg>
        <pc:spChg chg="mod">
          <ac:chgData name="Emma Partridge" userId="770d8f20-3d67-47ae-9825-c640e8c74a37" providerId="ADAL" clId="{8B2605EA-E1E8-4ABB-B239-733BF5F8F5C5}" dt="2023-09-25T15:02:59.157" v="29" actId="20577"/>
          <ac:spMkLst>
            <pc:docMk/>
            <pc:sldMk cId="1794908854" sldId="2146850131"/>
            <ac:spMk id="26" creationId="{A651A384-5FC9-A4C2-5805-D602E18A613D}"/>
          </ac:spMkLst>
        </pc:spChg>
        <pc:spChg chg="mod">
          <ac:chgData name="Emma Partridge" userId="770d8f20-3d67-47ae-9825-c640e8c74a37" providerId="ADAL" clId="{8B2605EA-E1E8-4ABB-B239-733BF5F8F5C5}" dt="2023-09-25T15:03:20.639" v="30" actId="20577"/>
          <ac:spMkLst>
            <pc:docMk/>
            <pc:sldMk cId="1794908854" sldId="2146850131"/>
            <ac:spMk id="27" creationId="{10C64428-F46B-17BB-8D98-16EC538C34EE}"/>
          </ac:spMkLst>
        </pc:spChg>
        <pc:spChg chg="mod">
          <ac:chgData name="Emma Partridge" userId="770d8f20-3d67-47ae-9825-c640e8c74a37" providerId="ADAL" clId="{8B2605EA-E1E8-4ABB-B239-733BF5F8F5C5}" dt="2023-09-25T15:04:37.184" v="49" actId="20577"/>
          <ac:spMkLst>
            <pc:docMk/>
            <pc:sldMk cId="1794908854" sldId="2146850131"/>
            <ac:spMk id="36" creationId="{5A535539-1BF4-2894-B41F-A8403872F8B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9B41DF03-8371-4F7B-A7A5-12E77431B7FA}" type="datetimeFigureOut">
              <a:rPr lang="en-GB" smtClean="0"/>
              <a:pPr/>
              <a:t>25/09/2023</a:t>
            </a:fld>
            <a:endParaRPr lang="en-GB"/>
          </a:p>
        </p:txBody>
      </p:sp>
      <p:sp>
        <p:nvSpPr>
          <p:cNvPr id="4" name="Footer Placeholder 3"/>
          <p:cNvSpPr>
            <a:spLocks noGrp="1"/>
          </p:cNvSpPr>
          <p:nvPr>
            <p:ph type="ftr" sz="quarter" idx="2"/>
          </p:nvPr>
        </p:nvSpPr>
        <p:spPr>
          <a:xfrm>
            <a:off x="0" y="9443661"/>
            <a:ext cx="2929837" cy="4971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29761" y="9443661"/>
            <a:ext cx="2929837" cy="497126"/>
          </a:xfrm>
          <a:prstGeom prst="rect">
            <a:avLst/>
          </a:prstGeom>
        </p:spPr>
        <p:txBody>
          <a:bodyPr vert="horz" lIns="91440" tIns="45720" rIns="91440" bIns="45720" rtlCol="0" anchor="b"/>
          <a:lstStyle>
            <a:lvl1pPr algn="r">
              <a:defRPr sz="1200"/>
            </a:lvl1pPr>
          </a:lstStyle>
          <a:p>
            <a:fld id="{C50995AA-0DE5-4062-8F3C-8570E8EED814}" type="slidenum">
              <a:rPr lang="en-GB" smtClean="0"/>
              <a:pPr/>
              <a:t>‹#›</a:t>
            </a:fld>
            <a:endParaRPr lang="en-GB"/>
          </a:p>
        </p:txBody>
      </p:sp>
    </p:spTree>
    <p:extLst>
      <p:ext uri="{BB962C8B-B14F-4D97-AF65-F5344CB8AC3E}">
        <p14:creationId xmlns:p14="http://schemas.microsoft.com/office/powerpoint/2010/main" val="1710678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ADED7C70-71C6-40E2-A8EE-F434C09B2AA0}" type="datetimeFigureOut">
              <a:rPr lang="en-GB" smtClean="0"/>
              <a:pPr/>
              <a:t>25/09/2023</a:t>
            </a:fld>
            <a:endParaRPr lang="en-GB"/>
          </a:p>
        </p:txBody>
      </p:sp>
      <p:sp>
        <p:nvSpPr>
          <p:cNvPr id="4" name="Slide Image Placeholder 3"/>
          <p:cNvSpPr>
            <a:spLocks noGrp="1" noRot="1" noChangeAspect="1"/>
          </p:cNvSpPr>
          <p:nvPr>
            <p:ph type="sldImg" idx="2"/>
          </p:nvPr>
        </p:nvSpPr>
        <p:spPr>
          <a:xfrm>
            <a:off x="66675" y="746125"/>
            <a:ext cx="6627813"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1"/>
            <a:ext cx="2929837"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29761" y="9443661"/>
            <a:ext cx="2929837" cy="497126"/>
          </a:xfrm>
          <a:prstGeom prst="rect">
            <a:avLst/>
          </a:prstGeom>
        </p:spPr>
        <p:txBody>
          <a:bodyPr vert="horz" lIns="91440" tIns="45720" rIns="91440" bIns="45720" rtlCol="0" anchor="b"/>
          <a:lstStyle>
            <a:lvl1pPr algn="r">
              <a:defRPr sz="1200"/>
            </a:lvl1pPr>
          </a:lstStyle>
          <a:p>
            <a:fld id="{2B0EA460-87A8-4EC4-9CF5-107A85B66D77}" type="slidenum">
              <a:rPr lang="en-GB" smtClean="0"/>
              <a:pPr/>
              <a:t>‹#›</a:t>
            </a:fld>
            <a:endParaRPr lang="en-GB"/>
          </a:p>
        </p:txBody>
      </p:sp>
    </p:spTree>
    <p:extLst>
      <p:ext uri="{BB962C8B-B14F-4D97-AF65-F5344CB8AC3E}">
        <p14:creationId xmlns:p14="http://schemas.microsoft.com/office/powerpoint/2010/main" val="3336371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01EB7-7692-44A3-B58B-170D0B5123F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0595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7A8D68-3077-4B52-B273-0BD2D84FA3D4}" type="slidenum">
              <a:rPr lang="en-GB" smtClean="0"/>
              <a:t>7</a:t>
            </a:fld>
            <a:endParaRPr lang="en-GB"/>
          </a:p>
        </p:txBody>
      </p:sp>
    </p:spTree>
    <p:extLst>
      <p:ext uri="{BB962C8B-B14F-4D97-AF65-F5344CB8AC3E}">
        <p14:creationId xmlns:p14="http://schemas.microsoft.com/office/powerpoint/2010/main" val="1190101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7A8D68-3077-4B52-B273-0BD2D84FA3D4}" type="slidenum">
              <a:rPr lang="en-GB" smtClean="0"/>
              <a:t>8</a:t>
            </a:fld>
            <a:endParaRPr lang="en-GB"/>
          </a:p>
        </p:txBody>
      </p:sp>
    </p:spTree>
    <p:extLst>
      <p:ext uri="{BB962C8B-B14F-4D97-AF65-F5344CB8AC3E}">
        <p14:creationId xmlns:p14="http://schemas.microsoft.com/office/powerpoint/2010/main" val="962340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7A8D68-3077-4B52-B273-0BD2D84FA3D4}" type="slidenum">
              <a:rPr lang="en-GB" smtClean="0"/>
              <a:t>9</a:t>
            </a:fld>
            <a:endParaRPr lang="en-GB"/>
          </a:p>
        </p:txBody>
      </p:sp>
    </p:spTree>
    <p:extLst>
      <p:ext uri="{BB962C8B-B14F-4D97-AF65-F5344CB8AC3E}">
        <p14:creationId xmlns:p14="http://schemas.microsoft.com/office/powerpoint/2010/main" val="538369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7A8D68-3077-4B52-B273-0BD2D84FA3D4}" type="slidenum">
              <a:rPr lang="en-GB" smtClean="0"/>
              <a:t>10</a:t>
            </a:fld>
            <a:endParaRPr lang="en-GB"/>
          </a:p>
        </p:txBody>
      </p:sp>
    </p:spTree>
    <p:extLst>
      <p:ext uri="{BB962C8B-B14F-4D97-AF65-F5344CB8AC3E}">
        <p14:creationId xmlns:p14="http://schemas.microsoft.com/office/powerpoint/2010/main" val="3144543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7A8D68-3077-4B52-B273-0BD2D84FA3D4}" type="slidenum">
              <a:rPr lang="en-GB" smtClean="0"/>
              <a:t>11</a:t>
            </a:fld>
            <a:endParaRPr lang="en-GB"/>
          </a:p>
        </p:txBody>
      </p:sp>
    </p:spTree>
    <p:extLst>
      <p:ext uri="{BB962C8B-B14F-4D97-AF65-F5344CB8AC3E}">
        <p14:creationId xmlns:p14="http://schemas.microsoft.com/office/powerpoint/2010/main" val="2450895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7A8D68-3077-4B52-B273-0BD2D84FA3D4}" type="slidenum">
              <a:rPr lang="en-GB" smtClean="0"/>
              <a:t>12</a:t>
            </a:fld>
            <a:endParaRPr lang="en-GB"/>
          </a:p>
        </p:txBody>
      </p:sp>
    </p:spTree>
    <p:extLst>
      <p:ext uri="{BB962C8B-B14F-4D97-AF65-F5344CB8AC3E}">
        <p14:creationId xmlns:p14="http://schemas.microsoft.com/office/powerpoint/2010/main" val="3991392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0EA460-87A8-4EC4-9CF5-107A85B66D77}" type="slidenum">
              <a:rPr lang="en-GB" smtClean="0"/>
              <a:pPr/>
              <a:t>16</a:t>
            </a:fld>
            <a:endParaRPr lang="en-GB"/>
          </a:p>
        </p:txBody>
      </p:sp>
    </p:spTree>
    <p:extLst>
      <p:ext uri="{BB962C8B-B14F-4D97-AF65-F5344CB8AC3E}">
        <p14:creationId xmlns:p14="http://schemas.microsoft.com/office/powerpoint/2010/main" val="2533083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upload.wikimedia.org/wikipedia/commons/9/97/The_Earth_seen_from_Apollo_17.jpg" TargetMode="External"/><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bluemarbleresearch.co.uk/"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66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F4A4AA-605D-42BB-AE0F-306864A0F86B}" type="datetime1">
              <a:rPr lang="en-GB" smtClean="0">
                <a:solidFill>
                  <a:prstClr val="black">
                    <a:tint val="75000"/>
                  </a:prstClr>
                </a:solidFill>
              </a:rPr>
              <a:pPr/>
              <a:t>25/09/2023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D8D841-10F4-40E8-A336-526569BA732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9423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74D8A4-8410-4017-BC31-A732F2DCDC47}" type="datetime1">
              <a:rPr lang="en-GB" smtClean="0">
                <a:solidFill>
                  <a:prstClr val="black">
                    <a:tint val="75000"/>
                  </a:prstClr>
                </a:solidFill>
              </a:rPr>
              <a:pPr/>
              <a:t>25/09/2023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D8D841-10F4-40E8-A336-526569BA732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0950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8" name="Content Placeholder 2"/>
          <p:cNvSpPr>
            <a:spLocks noGrp="1"/>
          </p:cNvSpPr>
          <p:nvPr>
            <p:ph idx="1"/>
          </p:nvPr>
        </p:nvSpPr>
        <p:spPr>
          <a:xfrm>
            <a:off x="609600" y="1600203"/>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0"/>
          </p:nvPr>
        </p:nvSpPr>
        <p:spPr>
          <a:xfrm>
            <a:off x="4662311" y="6347222"/>
            <a:ext cx="2844800" cy="365522"/>
          </a:xfrm>
          <a:prstGeom prst="rect">
            <a:avLst/>
          </a:prstGeom>
        </p:spPr>
        <p:txBody>
          <a:bodyPr/>
          <a:lstStyle>
            <a:lvl1pPr algn="ctr" fontAlgn="auto">
              <a:spcBef>
                <a:spcPts val="0"/>
              </a:spcBef>
              <a:spcAft>
                <a:spcPts val="0"/>
              </a:spcAft>
              <a:defRPr>
                <a:latin typeface="+mn-lt"/>
                <a:cs typeface="+mn-cs"/>
              </a:defRPr>
            </a:lvl1pPr>
          </a:lstStyle>
          <a:p>
            <a:pPr>
              <a:defRPr/>
            </a:pPr>
            <a:fld id="{41A38E25-AC8E-48A0-999D-541F19B88CF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91557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D28CB5-C03A-46BC-AD31-F64E7C5E2242}" type="slidenum">
              <a:rPr lang="en-GB" smtClean="0"/>
              <a:pPr/>
              <a:t>‹#›</a:t>
            </a:fld>
            <a:endParaRPr lang="en-GB"/>
          </a:p>
        </p:txBody>
      </p:sp>
    </p:spTree>
    <p:extLst>
      <p:ext uri="{BB962C8B-B14F-4D97-AF65-F5344CB8AC3E}">
        <p14:creationId xmlns:p14="http://schemas.microsoft.com/office/powerpoint/2010/main" val="1278064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407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7"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8" name="Content Placeholder 2"/>
          <p:cNvSpPr>
            <a:spLocks noGrp="1"/>
          </p:cNvSpPr>
          <p:nvPr>
            <p:ph idx="1"/>
          </p:nvPr>
        </p:nvSpPr>
        <p:spPr>
          <a:xfrm>
            <a:off x="609600" y="1600203"/>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0"/>
          </p:nvPr>
        </p:nvSpPr>
        <p:spPr>
          <a:xfrm>
            <a:off x="4662311" y="6347222"/>
            <a:ext cx="2844800" cy="365522"/>
          </a:xfrm>
          <a:prstGeom prst="rect">
            <a:avLst/>
          </a:prstGeom>
        </p:spPr>
        <p:txBody>
          <a:bodyPr/>
          <a:lstStyle>
            <a:lvl1pPr algn="ctr" fontAlgn="auto">
              <a:spcBef>
                <a:spcPts val="0"/>
              </a:spcBef>
              <a:spcAft>
                <a:spcPts val="0"/>
              </a:spcAft>
              <a:defRPr>
                <a:latin typeface="+mn-lt"/>
                <a:cs typeface="+mn-cs"/>
              </a:defRPr>
            </a:lvl1pPr>
          </a:lstStyle>
          <a:p>
            <a:pPr>
              <a:defRPr/>
            </a:pPr>
            <a:fld id="{41A38E25-AC8E-48A0-999D-541F19B88CF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30060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599CA-5B69-4955-931B-F77D0C11A437}"/>
              </a:ext>
            </a:extLst>
          </p:cNvPr>
          <p:cNvSpPr>
            <a:spLocks noGrp="1"/>
          </p:cNvSpPr>
          <p:nvPr>
            <p:ph type="ctrTitle"/>
          </p:nvPr>
        </p:nvSpPr>
        <p:spPr>
          <a:xfrm>
            <a:off x="1524000" y="1122363"/>
            <a:ext cx="9144000" cy="2387600"/>
          </a:xfrm>
        </p:spPr>
        <p:txBody>
          <a:bodyPr anchor="b">
            <a:noAutofit/>
          </a:bodyPr>
          <a:lstStyle>
            <a:lvl1pPr algn="ctr">
              <a:defRPr sz="6000">
                <a:latin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73B68537-D96C-4460-A9D3-D376AC39A489}"/>
              </a:ext>
            </a:extLst>
          </p:cNvPr>
          <p:cNvSpPr>
            <a:spLocks noGrp="1"/>
          </p:cNvSpPr>
          <p:nvPr>
            <p:ph type="subTitle" idx="1"/>
          </p:nvPr>
        </p:nvSpPr>
        <p:spPr>
          <a:xfrm>
            <a:off x="1524000" y="3602038"/>
            <a:ext cx="9144000" cy="1655762"/>
          </a:xfrm>
        </p:spPr>
        <p:txBody>
          <a:bodyPr>
            <a:noAutofit/>
          </a:bodyPr>
          <a:lstStyle>
            <a:lvl1pPr marL="0" indent="0" algn="ctr">
              <a:buNone/>
              <a:defRPr sz="240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475420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207C424-49F5-4136-804A-FEFC43E529C7}"/>
              </a:ext>
            </a:extLst>
          </p:cNvPr>
          <p:cNvSpPr>
            <a:spLocks noGrp="1"/>
          </p:cNvSpPr>
          <p:nvPr>
            <p:ph type="pic" sz="quarter" idx="14"/>
          </p:nvPr>
        </p:nvSpPr>
        <p:spPr>
          <a:xfrm>
            <a:off x="0" y="0"/>
            <a:ext cx="12192000" cy="6858000"/>
          </a:xfrm>
        </p:spPr>
        <p:txBody>
          <a:bodyPr/>
          <a:lstStyle/>
          <a:p>
            <a:r>
              <a:rPr lang="en-US"/>
              <a:t>Click icon to add picture</a:t>
            </a:r>
            <a:endParaRPr lang="en-GB"/>
          </a:p>
        </p:txBody>
      </p:sp>
      <p:sp>
        <p:nvSpPr>
          <p:cNvPr id="10" name="Slide Number Placeholder 3">
            <a:extLst>
              <a:ext uri="{FF2B5EF4-FFF2-40B4-BE49-F238E27FC236}">
                <a16:creationId xmlns:a16="http://schemas.microsoft.com/office/drawing/2014/main" id="{DC410D03-2B60-4BC1-BCF0-1A5DA73457F5}"/>
              </a:ext>
            </a:extLst>
          </p:cNvPr>
          <p:cNvSpPr txBox="1">
            <a:spLocks/>
          </p:cNvSpPr>
          <p:nvPr userDrawn="1"/>
        </p:nvSpPr>
        <p:spPr>
          <a:xfrm>
            <a:off x="11280100" y="27565"/>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Arial" panose="020B0604020202020204" pitchFamily="34" charset="0"/>
              </a:rPr>
              <a:pPr/>
              <a:t>‹#›</a:t>
            </a:fld>
            <a:endParaRPr lang="en-GB" b="1">
              <a:solidFill>
                <a:schemeClr val="bg1"/>
              </a:solidFill>
              <a:latin typeface="Arial" panose="020B0604020202020204" pitchFamily="34" charset="0"/>
            </a:endParaRPr>
          </a:p>
        </p:txBody>
      </p:sp>
      <p:sp>
        <p:nvSpPr>
          <p:cNvPr id="9" name="Text Placeholder 3">
            <a:extLst>
              <a:ext uri="{FF2B5EF4-FFF2-40B4-BE49-F238E27FC236}">
                <a16:creationId xmlns:a16="http://schemas.microsoft.com/office/drawing/2014/main" id="{A858E36F-843C-4BCC-9A42-9EAD8AC44F3B}"/>
              </a:ext>
            </a:extLst>
          </p:cNvPr>
          <p:cNvSpPr>
            <a:spLocks noGrp="1"/>
          </p:cNvSpPr>
          <p:nvPr>
            <p:ph type="body" sz="quarter" idx="13" hasCustomPrompt="1"/>
          </p:nvPr>
        </p:nvSpPr>
        <p:spPr>
          <a:xfrm>
            <a:off x="0" y="1978424"/>
            <a:ext cx="12192000" cy="989217"/>
          </a:xfrm>
          <a:solidFill>
            <a:srgbClr val="4BACC6">
              <a:alpha val="69020"/>
            </a:srgbClr>
          </a:solidFill>
        </p:spPr>
        <p:txBody>
          <a:bodyPr anchor="ctr">
            <a:noAutofit/>
          </a:bodyPr>
          <a:lstStyle>
            <a:lvl1pPr marL="0" indent="0">
              <a:buNone/>
              <a:defRPr sz="4000" b="1">
                <a:solidFill>
                  <a:schemeClr val="bg1"/>
                </a:solidFill>
              </a:defRPr>
            </a:lvl1pPr>
          </a:lstStyle>
          <a:p>
            <a:pPr lvl="0"/>
            <a:r>
              <a:rPr lang="en-US"/>
              <a:t>Subsection heading</a:t>
            </a:r>
            <a:endParaRPr lang="en-GB"/>
          </a:p>
        </p:txBody>
      </p:sp>
    </p:spTree>
    <p:extLst>
      <p:ext uri="{BB962C8B-B14F-4D97-AF65-F5344CB8AC3E}">
        <p14:creationId xmlns:p14="http://schemas.microsoft.com/office/powerpoint/2010/main" val="2401737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3C7E4B0-D688-4E4A-9392-6BD38D910E07}"/>
              </a:ext>
            </a:extLst>
          </p:cNvPr>
          <p:cNvSpPr>
            <a:spLocks noGrp="1"/>
          </p:cNvSpPr>
          <p:nvPr>
            <p:ph type="pic" sz="quarter" idx="11"/>
          </p:nvPr>
        </p:nvSpPr>
        <p:spPr>
          <a:xfrm>
            <a:off x="0" y="0"/>
            <a:ext cx="7694613" cy="6858000"/>
          </a:xfrm>
        </p:spPr>
        <p:txBody>
          <a:bodyPr>
            <a:noAutofit/>
          </a:bodyPr>
          <a:lstStyle/>
          <a:p>
            <a:r>
              <a:rPr lang="en-US"/>
              <a:t>Click icon to add picture</a:t>
            </a:r>
            <a:endParaRPr lang="en-GB"/>
          </a:p>
        </p:txBody>
      </p:sp>
      <p:sp>
        <p:nvSpPr>
          <p:cNvPr id="8" name="Rectangle 7">
            <a:extLst>
              <a:ext uri="{FF2B5EF4-FFF2-40B4-BE49-F238E27FC236}">
                <a16:creationId xmlns:a16="http://schemas.microsoft.com/office/drawing/2014/main" id="{CF80B7F7-BF06-4EB2-9749-8F6DBFD2C0BC}"/>
              </a:ext>
            </a:extLst>
          </p:cNvPr>
          <p:cNvSpPr/>
          <p:nvPr userDrawn="1"/>
        </p:nvSpPr>
        <p:spPr>
          <a:xfrm>
            <a:off x="7693890" y="0"/>
            <a:ext cx="4498109" cy="6857999"/>
          </a:xfrm>
          <a:prstGeom prst="rect">
            <a:avLst/>
          </a:prstGeom>
          <a:solidFill>
            <a:srgbClr val="314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Text Placeholder 3">
            <a:extLst>
              <a:ext uri="{FF2B5EF4-FFF2-40B4-BE49-F238E27FC236}">
                <a16:creationId xmlns:a16="http://schemas.microsoft.com/office/drawing/2014/main" id="{1B60A7B9-540D-47B2-8F00-97D551519D44}"/>
              </a:ext>
            </a:extLst>
          </p:cNvPr>
          <p:cNvSpPr>
            <a:spLocks noGrp="1"/>
          </p:cNvSpPr>
          <p:nvPr>
            <p:ph type="body" sz="quarter" idx="10"/>
          </p:nvPr>
        </p:nvSpPr>
        <p:spPr>
          <a:xfrm>
            <a:off x="7693891" y="1974272"/>
            <a:ext cx="4498109" cy="2909454"/>
          </a:xfrm>
        </p:spPr>
        <p:txBody>
          <a:bodyPr anchor="ctr">
            <a:noAutofit/>
          </a:bodyPr>
          <a:lstStyle>
            <a:lvl1pPr marL="0" indent="0" algn="ctr">
              <a:buNone/>
              <a:defRPr sz="5400" b="1">
                <a:solidFill>
                  <a:schemeClr val="bg1"/>
                </a:solidFill>
                <a:latin typeface="Arial" panose="020B0604020202020204" pitchFamily="34" charset="0"/>
              </a:defRPr>
            </a:lvl1pPr>
            <a:lvl2pPr>
              <a:defRPr sz="1800">
                <a:solidFill>
                  <a:schemeClr val="bg1"/>
                </a:solidFill>
                <a:latin typeface="Century Gothic" panose="020B0502020202020204" pitchFamily="34" charset="0"/>
              </a:defRPr>
            </a:lvl2pPr>
            <a:lvl3pPr>
              <a:defRPr sz="1600">
                <a:solidFill>
                  <a:schemeClr val="bg1"/>
                </a:solidFill>
                <a:latin typeface="Century Gothic" panose="020B0502020202020204" pitchFamily="34" charset="0"/>
              </a:defRPr>
            </a:lvl3pPr>
            <a:lvl4pPr>
              <a:defRPr sz="1400">
                <a:solidFill>
                  <a:schemeClr val="bg1"/>
                </a:solidFill>
                <a:latin typeface="Century Gothic" panose="020B0502020202020204" pitchFamily="34" charset="0"/>
              </a:defRPr>
            </a:lvl4pPr>
            <a:lvl5pPr>
              <a:defRPr sz="1400">
                <a:solidFill>
                  <a:schemeClr val="bg1"/>
                </a:solidFill>
                <a:latin typeface="Century Gothic" panose="020B0502020202020204" pitchFamily="34" charset="0"/>
              </a:defRPr>
            </a:lvl5pPr>
          </a:lstStyle>
          <a:p>
            <a:pPr lvl="0"/>
            <a:r>
              <a:rPr lang="en-US"/>
              <a:t>Click to edit Master text styles</a:t>
            </a:r>
          </a:p>
        </p:txBody>
      </p:sp>
      <p:sp>
        <p:nvSpPr>
          <p:cNvPr id="10" name="Text Placeholder 10">
            <a:extLst>
              <a:ext uri="{FF2B5EF4-FFF2-40B4-BE49-F238E27FC236}">
                <a16:creationId xmlns:a16="http://schemas.microsoft.com/office/drawing/2014/main" id="{89DC6C8E-4E40-4F47-9A18-5DB55462CEC1}"/>
              </a:ext>
            </a:extLst>
          </p:cNvPr>
          <p:cNvSpPr>
            <a:spLocks noGrp="1"/>
          </p:cNvSpPr>
          <p:nvPr>
            <p:ph type="body" sz="quarter" idx="14" hasCustomPrompt="1"/>
          </p:nvPr>
        </p:nvSpPr>
        <p:spPr>
          <a:xfrm>
            <a:off x="190500" y="6365875"/>
            <a:ext cx="2776538" cy="257175"/>
          </a:xfrm>
        </p:spPr>
        <p:txBody>
          <a:bodyPr>
            <a:noAutofit/>
          </a:bodyPr>
          <a:lstStyle>
            <a:lvl1pPr marL="0" indent="0">
              <a:buNone/>
              <a:defRPr sz="1100">
                <a:solidFill>
                  <a:schemeClr val="bg1"/>
                </a:solidFill>
              </a:defRPr>
            </a:lvl1pPr>
            <a:lvl2pPr marL="457200" indent="0">
              <a:buNone/>
              <a:defRPr sz="1050">
                <a:solidFill>
                  <a:schemeClr val="bg1"/>
                </a:solidFill>
              </a:defRPr>
            </a:lvl2pPr>
            <a:lvl3pPr marL="914400" indent="0">
              <a:buNone/>
              <a:defRPr sz="1000">
                <a:solidFill>
                  <a:schemeClr val="bg1"/>
                </a:solidFill>
              </a:defRPr>
            </a:lvl3pPr>
            <a:lvl4pPr marL="1371600" indent="0">
              <a:buNone/>
              <a:defRPr sz="900">
                <a:solidFill>
                  <a:schemeClr val="bg1"/>
                </a:solidFill>
              </a:defRPr>
            </a:lvl4pPr>
            <a:lvl5pPr marL="1828800" indent="0">
              <a:buNone/>
              <a:defRPr sz="9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Photo by xxx on </a:t>
            </a:r>
            <a:r>
              <a:rPr lang="en-US" err="1"/>
              <a:t>yyyy</a:t>
            </a:r>
            <a:endParaRPr lang="en-US"/>
          </a:p>
        </p:txBody>
      </p:sp>
    </p:spTree>
    <p:extLst>
      <p:ext uri="{BB962C8B-B14F-4D97-AF65-F5344CB8AC3E}">
        <p14:creationId xmlns:p14="http://schemas.microsoft.com/office/powerpoint/2010/main" val="17259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plus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87F16AC-D0C9-40AE-AB47-3985377D459D}"/>
              </a:ext>
            </a:extLst>
          </p:cNvPr>
          <p:cNvSpPr>
            <a:spLocks noGrp="1"/>
          </p:cNvSpPr>
          <p:nvPr>
            <p:ph type="pic" sz="quarter" idx="10"/>
          </p:nvPr>
        </p:nvSpPr>
        <p:spPr>
          <a:xfrm>
            <a:off x="9036" y="505750"/>
            <a:ext cx="4125912" cy="6352249"/>
          </a:xfrm>
        </p:spPr>
        <p:txBody>
          <a:bodyPr>
            <a:noAutofit/>
          </a:bodyPr>
          <a:lstStyle/>
          <a:p>
            <a:r>
              <a:rPr lang="en-US"/>
              <a:t>Click icon to add picture</a:t>
            </a:r>
            <a:endParaRPr lang="en-GB"/>
          </a:p>
        </p:txBody>
      </p:sp>
      <p:sp>
        <p:nvSpPr>
          <p:cNvPr id="8" name="Content Placeholder 7">
            <a:extLst>
              <a:ext uri="{FF2B5EF4-FFF2-40B4-BE49-F238E27FC236}">
                <a16:creationId xmlns:a16="http://schemas.microsoft.com/office/drawing/2014/main" id="{AA23BA4B-B026-4B91-80F2-EB1D8B8E0993}"/>
              </a:ext>
            </a:extLst>
          </p:cNvPr>
          <p:cNvSpPr>
            <a:spLocks noGrp="1"/>
          </p:cNvSpPr>
          <p:nvPr>
            <p:ph sz="quarter" idx="11"/>
          </p:nvPr>
        </p:nvSpPr>
        <p:spPr>
          <a:xfrm>
            <a:off x="4356100" y="828675"/>
            <a:ext cx="7566025" cy="5267325"/>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3">
            <a:extLst>
              <a:ext uri="{FF2B5EF4-FFF2-40B4-BE49-F238E27FC236}">
                <a16:creationId xmlns:a16="http://schemas.microsoft.com/office/drawing/2014/main" id="{DC410D03-2B60-4BC1-BCF0-1A5DA73457F5}"/>
              </a:ext>
            </a:extLst>
          </p:cNvPr>
          <p:cNvSpPr txBox="1">
            <a:spLocks/>
          </p:cNvSpPr>
          <p:nvPr userDrawn="1"/>
        </p:nvSpPr>
        <p:spPr>
          <a:xfrm>
            <a:off x="11280100" y="27565"/>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Arial" panose="020B0604020202020204" pitchFamily="34" charset="0"/>
              </a:rPr>
              <a:pPr/>
              <a:t>‹#›</a:t>
            </a:fld>
            <a:endParaRPr lang="en-GB" b="1">
              <a:solidFill>
                <a:schemeClr val="bg1"/>
              </a:solidFill>
              <a:latin typeface="Arial" panose="020B0604020202020204" pitchFamily="34" charset="0"/>
            </a:endParaRPr>
          </a:p>
        </p:txBody>
      </p:sp>
      <p:sp>
        <p:nvSpPr>
          <p:cNvPr id="11" name="Text Placeholder 3">
            <a:extLst>
              <a:ext uri="{FF2B5EF4-FFF2-40B4-BE49-F238E27FC236}">
                <a16:creationId xmlns:a16="http://schemas.microsoft.com/office/drawing/2014/main" id="{C04D328D-AD90-4C7D-A0A9-71B8C99950B5}"/>
              </a:ext>
            </a:extLst>
          </p:cNvPr>
          <p:cNvSpPr>
            <a:spLocks noGrp="1"/>
          </p:cNvSpPr>
          <p:nvPr>
            <p:ph type="body" sz="quarter" idx="12" hasCustomPrompt="1"/>
          </p:nvPr>
        </p:nvSpPr>
        <p:spPr>
          <a:xfrm>
            <a:off x="-1" y="-102"/>
            <a:ext cx="12192000" cy="505853"/>
          </a:xfrm>
          <a:solidFill>
            <a:schemeClr val="tx2"/>
          </a:solidFill>
        </p:spPr>
        <p:txBody>
          <a:bodyPr anchor="ctr">
            <a:noAutofit/>
          </a:bodyPr>
          <a:lstStyle>
            <a:lvl1pPr marL="0" indent="0">
              <a:buNone/>
              <a:defRPr sz="2000" b="1">
                <a:solidFill>
                  <a:schemeClr val="bg1"/>
                </a:solidFill>
              </a:defRPr>
            </a:lvl1pPr>
          </a:lstStyle>
          <a:p>
            <a:pPr lvl="0"/>
            <a:r>
              <a:rPr lang="en-US"/>
              <a:t>Slide heading</a:t>
            </a:r>
            <a:endParaRPr lang="en-GB"/>
          </a:p>
        </p:txBody>
      </p:sp>
      <p:sp>
        <p:nvSpPr>
          <p:cNvPr id="12" name="Text Placeholder 10">
            <a:extLst>
              <a:ext uri="{FF2B5EF4-FFF2-40B4-BE49-F238E27FC236}">
                <a16:creationId xmlns:a16="http://schemas.microsoft.com/office/drawing/2014/main" id="{EAE2503F-3BA2-4CCA-A417-8EC1F9A8E9DC}"/>
              </a:ext>
            </a:extLst>
          </p:cNvPr>
          <p:cNvSpPr>
            <a:spLocks noGrp="1"/>
          </p:cNvSpPr>
          <p:nvPr>
            <p:ph type="body" sz="quarter" idx="14" hasCustomPrompt="1"/>
          </p:nvPr>
        </p:nvSpPr>
        <p:spPr>
          <a:xfrm>
            <a:off x="104238" y="6417632"/>
            <a:ext cx="2776538" cy="257175"/>
          </a:xfrm>
        </p:spPr>
        <p:txBody>
          <a:bodyPr>
            <a:noAutofit/>
          </a:bodyPr>
          <a:lstStyle>
            <a:lvl1pPr marL="0" indent="0">
              <a:buNone/>
              <a:defRPr sz="1100">
                <a:solidFill>
                  <a:schemeClr val="bg1"/>
                </a:solidFill>
              </a:defRPr>
            </a:lvl1pPr>
            <a:lvl2pPr marL="457200" indent="0">
              <a:buNone/>
              <a:defRPr sz="1050">
                <a:solidFill>
                  <a:schemeClr val="bg1"/>
                </a:solidFill>
              </a:defRPr>
            </a:lvl2pPr>
            <a:lvl3pPr marL="914400" indent="0">
              <a:buNone/>
              <a:defRPr sz="1000">
                <a:solidFill>
                  <a:schemeClr val="bg1"/>
                </a:solidFill>
              </a:defRPr>
            </a:lvl3pPr>
            <a:lvl4pPr marL="1371600" indent="0">
              <a:buNone/>
              <a:defRPr sz="900">
                <a:solidFill>
                  <a:schemeClr val="bg1"/>
                </a:solidFill>
              </a:defRPr>
            </a:lvl4pPr>
            <a:lvl5pPr marL="1828800" indent="0">
              <a:buNone/>
              <a:defRPr sz="9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Photo by xxx on </a:t>
            </a:r>
            <a:r>
              <a:rPr lang="en-US" err="1"/>
              <a:t>yyyy</a:t>
            </a:r>
            <a:endParaRPr lang="en-US"/>
          </a:p>
        </p:txBody>
      </p:sp>
      <p:sp>
        <p:nvSpPr>
          <p:cNvPr id="2" name="TextBox 1">
            <a:extLst>
              <a:ext uri="{FF2B5EF4-FFF2-40B4-BE49-F238E27FC236}">
                <a16:creationId xmlns:a16="http://schemas.microsoft.com/office/drawing/2014/main" id="{1AAAB81B-C27E-873C-0F0F-449A1C06A2E2}"/>
              </a:ext>
            </a:extLst>
          </p:cNvPr>
          <p:cNvSpPr txBox="1"/>
          <p:nvPr userDrawn="1"/>
        </p:nvSpPr>
        <p:spPr>
          <a:xfrm>
            <a:off x="11700587" y="121298"/>
            <a:ext cx="419877" cy="276999"/>
          </a:xfrm>
          <a:prstGeom prst="rect">
            <a:avLst/>
          </a:prstGeom>
          <a:noFill/>
        </p:spPr>
        <p:txBody>
          <a:bodyPr wrap="square" rtlCol="0">
            <a:spAutoFit/>
          </a:bodyPr>
          <a:lstStyle/>
          <a:p>
            <a:pPr algn="ctr"/>
            <a:fld id="{978BE415-1460-4FE1-A103-6FC1262E53FD}" type="slidenum">
              <a:rPr lang="en-GB" sz="1200" smtClean="0">
                <a:solidFill>
                  <a:schemeClr val="bg1"/>
                </a:solidFill>
                <a:latin typeface="Arial" panose="020B0604020202020204" pitchFamily="34" charset="0"/>
              </a:rPr>
              <a:pPr algn="ctr"/>
              <a:t>‹#›</a:t>
            </a:fld>
            <a:endParaRPr lang="en-GB" sz="1200">
              <a:solidFill>
                <a:schemeClr val="bg1"/>
              </a:solidFill>
              <a:latin typeface="Arial" panose="020B0604020202020204" pitchFamily="34" charset="0"/>
            </a:endParaRPr>
          </a:p>
        </p:txBody>
      </p:sp>
    </p:spTree>
    <p:extLst>
      <p:ext uri="{BB962C8B-B14F-4D97-AF65-F5344CB8AC3E}">
        <p14:creationId xmlns:p14="http://schemas.microsoft.com/office/powerpoint/2010/main" val="1657636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A223CAD-4DC2-4020-84BD-7083824C225F}" type="datetime1">
              <a:rPr lang="en-GB" smtClean="0">
                <a:solidFill>
                  <a:prstClr val="black">
                    <a:tint val="75000"/>
                  </a:prstClr>
                </a:solidFill>
              </a:rPr>
              <a:pPr/>
              <a:t>25/09/2023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D8D841-10F4-40E8-A336-526569BA732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6730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plus image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87F16AC-D0C9-40AE-AB47-3985377D459D}"/>
              </a:ext>
            </a:extLst>
          </p:cNvPr>
          <p:cNvSpPr>
            <a:spLocks noGrp="1"/>
          </p:cNvSpPr>
          <p:nvPr>
            <p:ph type="pic" sz="quarter" idx="10"/>
          </p:nvPr>
        </p:nvSpPr>
        <p:spPr>
          <a:xfrm>
            <a:off x="8066098" y="505750"/>
            <a:ext cx="4125912" cy="6352249"/>
          </a:xfrm>
        </p:spPr>
        <p:txBody>
          <a:bodyPr>
            <a:noAutofit/>
          </a:bodyPr>
          <a:lstStyle/>
          <a:p>
            <a:r>
              <a:rPr lang="en-US"/>
              <a:t>Click icon to add picture</a:t>
            </a:r>
            <a:endParaRPr lang="en-GB"/>
          </a:p>
        </p:txBody>
      </p:sp>
      <p:sp>
        <p:nvSpPr>
          <p:cNvPr id="8" name="Content Placeholder 7">
            <a:extLst>
              <a:ext uri="{FF2B5EF4-FFF2-40B4-BE49-F238E27FC236}">
                <a16:creationId xmlns:a16="http://schemas.microsoft.com/office/drawing/2014/main" id="{AA23BA4B-B026-4B91-80F2-EB1D8B8E0993}"/>
              </a:ext>
            </a:extLst>
          </p:cNvPr>
          <p:cNvSpPr>
            <a:spLocks noGrp="1"/>
          </p:cNvSpPr>
          <p:nvPr>
            <p:ph sz="quarter" idx="11"/>
          </p:nvPr>
        </p:nvSpPr>
        <p:spPr>
          <a:xfrm>
            <a:off x="249933" y="828675"/>
            <a:ext cx="7566025" cy="5267325"/>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3">
            <a:extLst>
              <a:ext uri="{FF2B5EF4-FFF2-40B4-BE49-F238E27FC236}">
                <a16:creationId xmlns:a16="http://schemas.microsoft.com/office/drawing/2014/main" id="{DC410D03-2B60-4BC1-BCF0-1A5DA73457F5}"/>
              </a:ext>
            </a:extLst>
          </p:cNvPr>
          <p:cNvSpPr txBox="1">
            <a:spLocks/>
          </p:cNvSpPr>
          <p:nvPr userDrawn="1"/>
        </p:nvSpPr>
        <p:spPr>
          <a:xfrm>
            <a:off x="11280100" y="27565"/>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Arial" panose="020B0604020202020204" pitchFamily="34" charset="0"/>
              </a:rPr>
              <a:pPr/>
              <a:t>‹#›</a:t>
            </a:fld>
            <a:endParaRPr lang="en-GB" b="1">
              <a:solidFill>
                <a:schemeClr val="bg1"/>
              </a:solidFill>
              <a:latin typeface="Arial" panose="020B0604020202020204" pitchFamily="34" charset="0"/>
            </a:endParaRPr>
          </a:p>
        </p:txBody>
      </p:sp>
      <p:sp>
        <p:nvSpPr>
          <p:cNvPr id="11" name="Text Placeholder 3">
            <a:extLst>
              <a:ext uri="{FF2B5EF4-FFF2-40B4-BE49-F238E27FC236}">
                <a16:creationId xmlns:a16="http://schemas.microsoft.com/office/drawing/2014/main" id="{5922FA7F-D7DD-4FD8-BA88-34EC0321CBCF}"/>
              </a:ext>
            </a:extLst>
          </p:cNvPr>
          <p:cNvSpPr>
            <a:spLocks noGrp="1"/>
          </p:cNvSpPr>
          <p:nvPr>
            <p:ph type="body" sz="quarter" idx="12" hasCustomPrompt="1"/>
          </p:nvPr>
        </p:nvSpPr>
        <p:spPr>
          <a:xfrm>
            <a:off x="-1" y="-102"/>
            <a:ext cx="12192000" cy="505853"/>
          </a:xfrm>
          <a:solidFill>
            <a:schemeClr val="tx2"/>
          </a:solidFill>
        </p:spPr>
        <p:txBody>
          <a:bodyPr anchor="ctr">
            <a:noAutofit/>
          </a:bodyPr>
          <a:lstStyle>
            <a:lvl1pPr marL="0" indent="0">
              <a:buNone/>
              <a:defRPr sz="2000" b="1">
                <a:solidFill>
                  <a:schemeClr val="bg1"/>
                </a:solidFill>
              </a:defRPr>
            </a:lvl1pPr>
          </a:lstStyle>
          <a:p>
            <a:pPr lvl="0"/>
            <a:r>
              <a:rPr lang="en-US"/>
              <a:t>Slide heading</a:t>
            </a:r>
            <a:endParaRPr lang="en-GB"/>
          </a:p>
        </p:txBody>
      </p:sp>
      <p:sp>
        <p:nvSpPr>
          <p:cNvPr id="12" name="Text Placeholder 10">
            <a:extLst>
              <a:ext uri="{FF2B5EF4-FFF2-40B4-BE49-F238E27FC236}">
                <a16:creationId xmlns:a16="http://schemas.microsoft.com/office/drawing/2014/main" id="{174F7D77-E828-4C82-AA77-D421FB800B7C}"/>
              </a:ext>
            </a:extLst>
          </p:cNvPr>
          <p:cNvSpPr>
            <a:spLocks noGrp="1"/>
          </p:cNvSpPr>
          <p:nvPr>
            <p:ph type="body" sz="quarter" idx="14" hasCustomPrompt="1"/>
          </p:nvPr>
        </p:nvSpPr>
        <p:spPr>
          <a:xfrm>
            <a:off x="8169922" y="6417632"/>
            <a:ext cx="2776538" cy="257175"/>
          </a:xfrm>
        </p:spPr>
        <p:txBody>
          <a:bodyPr>
            <a:noAutofit/>
          </a:bodyPr>
          <a:lstStyle>
            <a:lvl1pPr marL="0" indent="0">
              <a:buNone/>
              <a:defRPr sz="1100">
                <a:solidFill>
                  <a:schemeClr val="bg1"/>
                </a:solidFill>
              </a:defRPr>
            </a:lvl1pPr>
            <a:lvl2pPr marL="457200" indent="0">
              <a:buNone/>
              <a:defRPr sz="1050">
                <a:solidFill>
                  <a:schemeClr val="bg1"/>
                </a:solidFill>
              </a:defRPr>
            </a:lvl2pPr>
            <a:lvl3pPr marL="914400" indent="0">
              <a:buNone/>
              <a:defRPr sz="1000">
                <a:solidFill>
                  <a:schemeClr val="bg1"/>
                </a:solidFill>
              </a:defRPr>
            </a:lvl3pPr>
            <a:lvl4pPr marL="1371600" indent="0">
              <a:buNone/>
              <a:defRPr sz="900">
                <a:solidFill>
                  <a:schemeClr val="bg1"/>
                </a:solidFill>
              </a:defRPr>
            </a:lvl4pPr>
            <a:lvl5pPr marL="1828800" indent="0">
              <a:buNone/>
              <a:defRPr sz="9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Photo by xxx on </a:t>
            </a:r>
            <a:r>
              <a:rPr lang="en-US" err="1"/>
              <a:t>yyyy</a:t>
            </a:r>
            <a:endParaRPr lang="en-US"/>
          </a:p>
        </p:txBody>
      </p:sp>
      <p:sp>
        <p:nvSpPr>
          <p:cNvPr id="2" name="TextBox 1">
            <a:extLst>
              <a:ext uri="{FF2B5EF4-FFF2-40B4-BE49-F238E27FC236}">
                <a16:creationId xmlns:a16="http://schemas.microsoft.com/office/drawing/2014/main" id="{7EC61F2D-7F67-1F60-CEA2-57ABD5FE4AB4}"/>
              </a:ext>
            </a:extLst>
          </p:cNvPr>
          <p:cNvSpPr txBox="1"/>
          <p:nvPr userDrawn="1"/>
        </p:nvSpPr>
        <p:spPr>
          <a:xfrm>
            <a:off x="11700587" y="121298"/>
            <a:ext cx="419877" cy="276999"/>
          </a:xfrm>
          <a:prstGeom prst="rect">
            <a:avLst/>
          </a:prstGeom>
          <a:noFill/>
        </p:spPr>
        <p:txBody>
          <a:bodyPr wrap="square" rtlCol="0">
            <a:spAutoFit/>
          </a:bodyPr>
          <a:lstStyle/>
          <a:p>
            <a:pPr algn="ctr"/>
            <a:fld id="{978BE415-1460-4FE1-A103-6FC1262E53FD}" type="slidenum">
              <a:rPr lang="en-GB" sz="1200" smtClean="0">
                <a:solidFill>
                  <a:schemeClr val="bg1"/>
                </a:solidFill>
                <a:latin typeface="Arial" panose="020B0604020202020204" pitchFamily="34" charset="0"/>
              </a:rPr>
              <a:pPr algn="ctr"/>
              <a:t>‹#›</a:t>
            </a:fld>
            <a:endParaRPr lang="en-GB" sz="1200">
              <a:solidFill>
                <a:schemeClr val="bg1"/>
              </a:solidFill>
              <a:latin typeface="Arial" panose="020B0604020202020204" pitchFamily="34" charset="0"/>
            </a:endParaRPr>
          </a:p>
        </p:txBody>
      </p:sp>
    </p:spTree>
    <p:extLst>
      <p:ext uri="{BB962C8B-B14F-4D97-AF65-F5344CB8AC3E}">
        <p14:creationId xmlns:p14="http://schemas.microsoft.com/office/powerpoint/2010/main" val="22192953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heading">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DC410D03-2B60-4BC1-BCF0-1A5DA73457F5}"/>
              </a:ext>
            </a:extLst>
          </p:cNvPr>
          <p:cNvSpPr txBox="1">
            <a:spLocks/>
          </p:cNvSpPr>
          <p:nvPr userDrawn="1"/>
        </p:nvSpPr>
        <p:spPr>
          <a:xfrm>
            <a:off x="11280100" y="27565"/>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Arial" panose="020B0604020202020204" pitchFamily="34" charset="0"/>
              </a:rPr>
              <a:pPr/>
              <a:t>‹#›</a:t>
            </a:fld>
            <a:endParaRPr lang="en-GB" b="1">
              <a:solidFill>
                <a:schemeClr val="bg1"/>
              </a:solidFill>
              <a:latin typeface="Arial" panose="020B0604020202020204" pitchFamily="34" charset="0"/>
            </a:endParaRPr>
          </a:p>
        </p:txBody>
      </p:sp>
      <p:sp>
        <p:nvSpPr>
          <p:cNvPr id="11" name="Content Placeholder 7">
            <a:extLst>
              <a:ext uri="{FF2B5EF4-FFF2-40B4-BE49-F238E27FC236}">
                <a16:creationId xmlns:a16="http://schemas.microsoft.com/office/drawing/2014/main" id="{37B29946-4C91-4BEC-B184-2B8830BBA787}"/>
              </a:ext>
            </a:extLst>
          </p:cNvPr>
          <p:cNvSpPr>
            <a:spLocks noGrp="1"/>
          </p:cNvSpPr>
          <p:nvPr>
            <p:ph sz="quarter" idx="12"/>
          </p:nvPr>
        </p:nvSpPr>
        <p:spPr>
          <a:xfrm>
            <a:off x="175403" y="1259457"/>
            <a:ext cx="11780808" cy="4836543"/>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3">
            <a:extLst>
              <a:ext uri="{FF2B5EF4-FFF2-40B4-BE49-F238E27FC236}">
                <a16:creationId xmlns:a16="http://schemas.microsoft.com/office/drawing/2014/main" id="{A858E36F-843C-4BCC-9A42-9EAD8AC44F3B}"/>
              </a:ext>
            </a:extLst>
          </p:cNvPr>
          <p:cNvSpPr>
            <a:spLocks noGrp="1"/>
          </p:cNvSpPr>
          <p:nvPr>
            <p:ph type="body" sz="quarter" idx="13" hasCustomPrompt="1"/>
          </p:nvPr>
        </p:nvSpPr>
        <p:spPr>
          <a:xfrm>
            <a:off x="-1" y="-102"/>
            <a:ext cx="12192000" cy="505853"/>
          </a:xfrm>
          <a:solidFill>
            <a:schemeClr val="tx2"/>
          </a:solidFill>
        </p:spPr>
        <p:txBody>
          <a:bodyPr anchor="ctr">
            <a:noAutofit/>
          </a:bodyPr>
          <a:lstStyle>
            <a:lvl1pPr marL="0" indent="0">
              <a:buNone/>
              <a:defRPr sz="2000" b="1">
                <a:solidFill>
                  <a:schemeClr val="bg1"/>
                </a:solidFill>
              </a:defRPr>
            </a:lvl1pPr>
          </a:lstStyle>
          <a:p>
            <a:pPr lvl="0"/>
            <a:r>
              <a:rPr lang="en-US"/>
              <a:t>Slide heading</a:t>
            </a:r>
            <a:endParaRPr lang="en-GB"/>
          </a:p>
        </p:txBody>
      </p:sp>
      <p:sp>
        <p:nvSpPr>
          <p:cNvPr id="12" name="Text Placeholder 3">
            <a:extLst>
              <a:ext uri="{FF2B5EF4-FFF2-40B4-BE49-F238E27FC236}">
                <a16:creationId xmlns:a16="http://schemas.microsoft.com/office/drawing/2014/main" id="{3D2D7EC6-0677-4824-8A56-20766B46EED1}"/>
              </a:ext>
            </a:extLst>
          </p:cNvPr>
          <p:cNvSpPr>
            <a:spLocks noGrp="1"/>
          </p:cNvSpPr>
          <p:nvPr>
            <p:ph type="body" sz="quarter" idx="14" hasCustomPrompt="1"/>
          </p:nvPr>
        </p:nvSpPr>
        <p:spPr>
          <a:xfrm>
            <a:off x="0" y="495295"/>
            <a:ext cx="12192000" cy="505853"/>
          </a:xfrm>
          <a:solidFill>
            <a:schemeClr val="tx2">
              <a:lumMod val="60000"/>
              <a:lumOff val="40000"/>
            </a:schemeClr>
          </a:solidFill>
        </p:spPr>
        <p:txBody>
          <a:bodyPr anchor="ctr">
            <a:noAutofit/>
          </a:bodyPr>
          <a:lstStyle>
            <a:lvl1pPr marL="0" indent="0">
              <a:buNone/>
              <a:defRPr sz="1600" b="0">
                <a:solidFill>
                  <a:schemeClr val="tx1"/>
                </a:solidFill>
              </a:defRPr>
            </a:lvl1pPr>
          </a:lstStyle>
          <a:p>
            <a:pPr lvl="0"/>
            <a:r>
              <a:rPr lang="en-US"/>
              <a:t>Slide subheading</a:t>
            </a:r>
            <a:endParaRPr lang="en-GB"/>
          </a:p>
        </p:txBody>
      </p:sp>
      <p:sp>
        <p:nvSpPr>
          <p:cNvPr id="2" name="TextBox 1">
            <a:extLst>
              <a:ext uri="{FF2B5EF4-FFF2-40B4-BE49-F238E27FC236}">
                <a16:creationId xmlns:a16="http://schemas.microsoft.com/office/drawing/2014/main" id="{F4B97292-1DCF-B773-083D-D669E1EFBD73}"/>
              </a:ext>
            </a:extLst>
          </p:cNvPr>
          <p:cNvSpPr txBox="1"/>
          <p:nvPr userDrawn="1"/>
        </p:nvSpPr>
        <p:spPr>
          <a:xfrm>
            <a:off x="11700587" y="121298"/>
            <a:ext cx="419877" cy="276999"/>
          </a:xfrm>
          <a:prstGeom prst="rect">
            <a:avLst/>
          </a:prstGeom>
          <a:noFill/>
        </p:spPr>
        <p:txBody>
          <a:bodyPr wrap="square" rtlCol="0">
            <a:spAutoFit/>
          </a:bodyPr>
          <a:lstStyle/>
          <a:p>
            <a:pPr algn="ctr"/>
            <a:fld id="{978BE415-1460-4FE1-A103-6FC1262E53FD}" type="slidenum">
              <a:rPr lang="en-GB" sz="1200" smtClean="0">
                <a:solidFill>
                  <a:schemeClr val="bg1"/>
                </a:solidFill>
                <a:latin typeface="Arial" panose="020B0604020202020204" pitchFamily="34" charset="0"/>
              </a:rPr>
              <a:pPr algn="ctr"/>
              <a:t>‹#›</a:t>
            </a:fld>
            <a:endParaRPr lang="en-GB" sz="1200">
              <a:solidFill>
                <a:schemeClr val="bg1"/>
              </a:solidFill>
              <a:latin typeface="Arial" panose="020B0604020202020204" pitchFamily="34" charset="0"/>
            </a:endParaRPr>
          </a:p>
        </p:txBody>
      </p:sp>
    </p:spTree>
    <p:extLst>
      <p:ext uri="{BB962C8B-B14F-4D97-AF65-F5344CB8AC3E}">
        <p14:creationId xmlns:p14="http://schemas.microsoft.com/office/powerpoint/2010/main" val="3253026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blocks">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A23BA4B-B026-4B91-80F2-EB1D8B8E0993}"/>
              </a:ext>
            </a:extLst>
          </p:cNvPr>
          <p:cNvSpPr>
            <a:spLocks noGrp="1"/>
          </p:cNvSpPr>
          <p:nvPr>
            <p:ph sz="quarter" idx="11"/>
          </p:nvPr>
        </p:nvSpPr>
        <p:spPr>
          <a:xfrm>
            <a:off x="6096000" y="828675"/>
            <a:ext cx="5826125" cy="5267325"/>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3">
            <a:extLst>
              <a:ext uri="{FF2B5EF4-FFF2-40B4-BE49-F238E27FC236}">
                <a16:creationId xmlns:a16="http://schemas.microsoft.com/office/drawing/2014/main" id="{DC410D03-2B60-4BC1-BCF0-1A5DA73457F5}"/>
              </a:ext>
            </a:extLst>
          </p:cNvPr>
          <p:cNvSpPr txBox="1">
            <a:spLocks/>
          </p:cNvSpPr>
          <p:nvPr userDrawn="1"/>
        </p:nvSpPr>
        <p:spPr>
          <a:xfrm>
            <a:off x="11280100" y="27565"/>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Arial" panose="020B0604020202020204" pitchFamily="34" charset="0"/>
              </a:rPr>
              <a:pPr/>
              <a:t>‹#›</a:t>
            </a:fld>
            <a:endParaRPr lang="en-GB" b="1">
              <a:solidFill>
                <a:schemeClr val="bg1"/>
              </a:solidFill>
              <a:latin typeface="Arial" panose="020B0604020202020204" pitchFamily="34" charset="0"/>
            </a:endParaRPr>
          </a:p>
        </p:txBody>
      </p:sp>
      <p:sp>
        <p:nvSpPr>
          <p:cNvPr id="11" name="Content Placeholder 7">
            <a:extLst>
              <a:ext uri="{FF2B5EF4-FFF2-40B4-BE49-F238E27FC236}">
                <a16:creationId xmlns:a16="http://schemas.microsoft.com/office/drawing/2014/main" id="{37B29946-4C91-4BEC-B184-2B8830BBA787}"/>
              </a:ext>
            </a:extLst>
          </p:cNvPr>
          <p:cNvSpPr>
            <a:spLocks noGrp="1"/>
          </p:cNvSpPr>
          <p:nvPr>
            <p:ph sz="quarter" idx="12"/>
          </p:nvPr>
        </p:nvSpPr>
        <p:spPr>
          <a:xfrm>
            <a:off x="175403" y="828675"/>
            <a:ext cx="5826125" cy="5267325"/>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3">
            <a:extLst>
              <a:ext uri="{FF2B5EF4-FFF2-40B4-BE49-F238E27FC236}">
                <a16:creationId xmlns:a16="http://schemas.microsoft.com/office/drawing/2014/main" id="{1C0F857F-FA8D-4CF4-BA19-5F13DED5FF11}"/>
              </a:ext>
            </a:extLst>
          </p:cNvPr>
          <p:cNvSpPr>
            <a:spLocks noGrp="1"/>
          </p:cNvSpPr>
          <p:nvPr>
            <p:ph type="body" sz="quarter" idx="13" hasCustomPrompt="1"/>
          </p:nvPr>
        </p:nvSpPr>
        <p:spPr>
          <a:xfrm>
            <a:off x="-1" y="-102"/>
            <a:ext cx="12192000" cy="505853"/>
          </a:xfrm>
          <a:solidFill>
            <a:schemeClr val="tx2"/>
          </a:solidFill>
        </p:spPr>
        <p:txBody>
          <a:bodyPr anchor="ctr">
            <a:noAutofit/>
          </a:bodyPr>
          <a:lstStyle>
            <a:lvl1pPr marL="0" indent="0">
              <a:buNone/>
              <a:defRPr sz="2000" b="1">
                <a:solidFill>
                  <a:schemeClr val="bg1"/>
                </a:solidFill>
              </a:defRPr>
            </a:lvl1pPr>
          </a:lstStyle>
          <a:p>
            <a:pPr lvl="0"/>
            <a:r>
              <a:rPr lang="en-US"/>
              <a:t>Slide heading</a:t>
            </a:r>
            <a:endParaRPr lang="en-GB"/>
          </a:p>
        </p:txBody>
      </p:sp>
      <p:sp>
        <p:nvSpPr>
          <p:cNvPr id="2" name="TextBox 1">
            <a:extLst>
              <a:ext uri="{FF2B5EF4-FFF2-40B4-BE49-F238E27FC236}">
                <a16:creationId xmlns:a16="http://schemas.microsoft.com/office/drawing/2014/main" id="{E7D6CE30-9FAF-DC45-A404-EF0196C00D3D}"/>
              </a:ext>
            </a:extLst>
          </p:cNvPr>
          <p:cNvSpPr txBox="1"/>
          <p:nvPr userDrawn="1"/>
        </p:nvSpPr>
        <p:spPr>
          <a:xfrm>
            <a:off x="11700587" y="121298"/>
            <a:ext cx="419877" cy="276999"/>
          </a:xfrm>
          <a:prstGeom prst="rect">
            <a:avLst/>
          </a:prstGeom>
          <a:noFill/>
        </p:spPr>
        <p:txBody>
          <a:bodyPr wrap="square" rtlCol="0">
            <a:spAutoFit/>
          </a:bodyPr>
          <a:lstStyle/>
          <a:p>
            <a:pPr algn="ctr"/>
            <a:fld id="{978BE415-1460-4FE1-A103-6FC1262E53FD}" type="slidenum">
              <a:rPr lang="en-GB" sz="1200" smtClean="0">
                <a:solidFill>
                  <a:schemeClr val="bg1"/>
                </a:solidFill>
                <a:latin typeface="Arial" panose="020B0604020202020204" pitchFamily="34" charset="0"/>
              </a:rPr>
              <a:pPr algn="ctr"/>
              <a:t>‹#›</a:t>
            </a:fld>
            <a:endParaRPr lang="en-GB" sz="1200">
              <a:solidFill>
                <a:schemeClr val="bg1"/>
              </a:solidFill>
              <a:latin typeface="Arial" panose="020B0604020202020204" pitchFamily="34" charset="0"/>
            </a:endParaRPr>
          </a:p>
        </p:txBody>
      </p:sp>
    </p:spTree>
    <p:extLst>
      <p:ext uri="{BB962C8B-B14F-4D97-AF65-F5344CB8AC3E}">
        <p14:creationId xmlns:p14="http://schemas.microsoft.com/office/powerpoint/2010/main" val="4202366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blocks with headings">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DC410D03-2B60-4BC1-BCF0-1A5DA73457F5}"/>
              </a:ext>
            </a:extLst>
          </p:cNvPr>
          <p:cNvSpPr txBox="1">
            <a:spLocks/>
          </p:cNvSpPr>
          <p:nvPr userDrawn="1"/>
        </p:nvSpPr>
        <p:spPr>
          <a:xfrm>
            <a:off x="11280100" y="27565"/>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Arial" panose="020B0604020202020204" pitchFamily="34" charset="0"/>
              </a:rPr>
              <a:pPr/>
              <a:t>‹#›</a:t>
            </a:fld>
            <a:endParaRPr lang="en-GB" b="1">
              <a:solidFill>
                <a:schemeClr val="bg1"/>
              </a:solidFill>
              <a:latin typeface="Arial" panose="020B0604020202020204" pitchFamily="34" charset="0"/>
            </a:endParaRPr>
          </a:p>
        </p:txBody>
      </p:sp>
      <p:sp>
        <p:nvSpPr>
          <p:cNvPr id="12" name="Text Placeholder 3">
            <a:extLst>
              <a:ext uri="{FF2B5EF4-FFF2-40B4-BE49-F238E27FC236}">
                <a16:creationId xmlns:a16="http://schemas.microsoft.com/office/drawing/2014/main" id="{1C0F857F-FA8D-4CF4-BA19-5F13DED5FF11}"/>
              </a:ext>
            </a:extLst>
          </p:cNvPr>
          <p:cNvSpPr>
            <a:spLocks noGrp="1"/>
          </p:cNvSpPr>
          <p:nvPr>
            <p:ph type="body" sz="quarter" idx="13" hasCustomPrompt="1"/>
          </p:nvPr>
        </p:nvSpPr>
        <p:spPr>
          <a:xfrm>
            <a:off x="-1" y="-102"/>
            <a:ext cx="12192000" cy="505853"/>
          </a:xfrm>
          <a:solidFill>
            <a:schemeClr val="tx2"/>
          </a:solidFill>
        </p:spPr>
        <p:txBody>
          <a:bodyPr anchor="ctr">
            <a:noAutofit/>
          </a:bodyPr>
          <a:lstStyle>
            <a:lvl1pPr marL="0" indent="0">
              <a:buNone/>
              <a:defRPr sz="2000" b="1">
                <a:solidFill>
                  <a:schemeClr val="bg1"/>
                </a:solidFill>
              </a:defRPr>
            </a:lvl1pPr>
          </a:lstStyle>
          <a:p>
            <a:pPr lvl="0"/>
            <a:r>
              <a:rPr lang="en-US"/>
              <a:t>Slide heading</a:t>
            </a:r>
            <a:endParaRPr lang="en-GB"/>
          </a:p>
        </p:txBody>
      </p:sp>
      <p:sp>
        <p:nvSpPr>
          <p:cNvPr id="3" name="Text Placeholder 2">
            <a:extLst>
              <a:ext uri="{FF2B5EF4-FFF2-40B4-BE49-F238E27FC236}">
                <a16:creationId xmlns:a16="http://schemas.microsoft.com/office/drawing/2014/main" id="{7F871311-E656-4F7D-B834-1DD168A31647}"/>
              </a:ext>
            </a:extLst>
          </p:cNvPr>
          <p:cNvSpPr>
            <a:spLocks noGrp="1"/>
          </p:cNvSpPr>
          <p:nvPr>
            <p:ph type="body" sz="quarter" idx="14"/>
          </p:nvPr>
        </p:nvSpPr>
        <p:spPr>
          <a:xfrm>
            <a:off x="442912" y="1834702"/>
            <a:ext cx="5203343" cy="636732"/>
          </a:xfrm>
        </p:spPr>
        <p:txBody>
          <a:bodyPr>
            <a:noAutofit/>
          </a:bodyPr>
          <a:lstStyle>
            <a:lvl1pPr marL="0" indent="0">
              <a:buNone/>
              <a:defRPr sz="1600"/>
            </a:lvl1pPr>
          </a:lstStyle>
          <a:p>
            <a:pPr lvl="0"/>
            <a:r>
              <a:rPr lang="en-US"/>
              <a:t>Click to edit Master text styles</a:t>
            </a:r>
          </a:p>
        </p:txBody>
      </p:sp>
      <p:sp>
        <p:nvSpPr>
          <p:cNvPr id="9" name="Text Placeholder 2">
            <a:extLst>
              <a:ext uri="{FF2B5EF4-FFF2-40B4-BE49-F238E27FC236}">
                <a16:creationId xmlns:a16="http://schemas.microsoft.com/office/drawing/2014/main" id="{7694B373-CD5E-492B-9D26-31B154FA20F2}"/>
              </a:ext>
            </a:extLst>
          </p:cNvPr>
          <p:cNvSpPr>
            <a:spLocks noGrp="1"/>
          </p:cNvSpPr>
          <p:nvPr>
            <p:ph type="body" sz="quarter" idx="15"/>
          </p:nvPr>
        </p:nvSpPr>
        <p:spPr>
          <a:xfrm>
            <a:off x="6871388" y="1834702"/>
            <a:ext cx="5203343" cy="636732"/>
          </a:xfrm>
        </p:spPr>
        <p:txBody>
          <a:bodyPr>
            <a:noAutofit/>
          </a:bodyPr>
          <a:lstStyle>
            <a:lvl1pPr marL="0" indent="0">
              <a:buNone/>
              <a:defRPr sz="1600"/>
            </a:lvl1pPr>
          </a:lstStyle>
          <a:p>
            <a:pPr lvl="0"/>
            <a:r>
              <a:rPr lang="en-US"/>
              <a:t>Click to edit Master text styles</a:t>
            </a:r>
          </a:p>
        </p:txBody>
      </p:sp>
      <p:sp>
        <p:nvSpPr>
          <p:cNvPr id="21" name="Text Placeholder 2">
            <a:extLst>
              <a:ext uri="{FF2B5EF4-FFF2-40B4-BE49-F238E27FC236}">
                <a16:creationId xmlns:a16="http://schemas.microsoft.com/office/drawing/2014/main" id="{BCBA3DDC-D083-494F-9E1E-9671980A90A2}"/>
              </a:ext>
            </a:extLst>
          </p:cNvPr>
          <p:cNvSpPr>
            <a:spLocks noGrp="1"/>
          </p:cNvSpPr>
          <p:nvPr>
            <p:ph type="body" sz="quarter" idx="16"/>
          </p:nvPr>
        </p:nvSpPr>
        <p:spPr>
          <a:xfrm>
            <a:off x="442912" y="884894"/>
            <a:ext cx="5203343" cy="636732"/>
          </a:xfrm>
          <a:solidFill>
            <a:schemeClr val="tx2"/>
          </a:solidFill>
        </p:spPr>
        <p:txBody>
          <a:bodyPr anchor="ctr">
            <a:noAutofit/>
          </a:bodyPr>
          <a:lstStyle>
            <a:lvl1pPr marL="0" indent="0" algn="ctr">
              <a:buNone/>
              <a:defRPr sz="1600" b="1"/>
            </a:lvl1pPr>
          </a:lstStyle>
          <a:p>
            <a:pPr lvl="0"/>
            <a:r>
              <a:rPr lang="en-US"/>
              <a:t>Click to edit Master text styles</a:t>
            </a:r>
          </a:p>
        </p:txBody>
      </p:sp>
      <p:sp>
        <p:nvSpPr>
          <p:cNvPr id="22" name="Text Placeholder 2">
            <a:extLst>
              <a:ext uri="{FF2B5EF4-FFF2-40B4-BE49-F238E27FC236}">
                <a16:creationId xmlns:a16="http://schemas.microsoft.com/office/drawing/2014/main" id="{EAE78915-7707-496A-A893-F4A9A45F0C08}"/>
              </a:ext>
            </a:extLst>
          </p:cNvPr>
          <p:cNvSpPr>
            <a:spLocks noGrp="1"/>
          </p:cNvSpPr>
          <p:nvPr>
            <p:ph type="body" sz="quarter" idx="17"/>
          </p:nvPr>
        </p:nvSpPr>
        <p:spPr>
          <a:xfrm>
            <a:off x="6871388" y="884894"/>
            <a:ext cx="5203343" cy="636732"/>
          </a:xfrm>
          <a:solidFill>
            <a:schemeClr val="tx2">
              <a:lumMod val="50000"/>
            </a:schemeClr>
          </a:solidFill>
        </p:spPr>
        <p:txBody>
          <a:bodyPr anchor="ctr">
            <a:noAutofit/>
          </a:bodyPr>
          <a:lstStyle>
            <a:lvl1pPr marL="0" indent="0" algn="ctr">
              <a:buNone/>
              <a:defRPr sz="1600" b="1">
                <a:solidFill>
                  <a:schemeClr val="bg1"/>
                </a:solidFill>
              </a:defRPr>
            </a:lvl1pPr>
          </a:lstStyle>
          <a:p>
            <a:pPr lvl="0"/>
            <a:r>
              <a:rPr lang="en-US"/>
              <a:t>Click to edit Master text styles</a:t>
            </a:r>
          </a:p>
        </p:txBody>
      </p:sp>
      <p:sp>
        <p:nvSpPr>
          <p:cNvPr id="2" name="TextBox 1">
            <a:extLst>
              <a:ext uri="{FF2B5EF4-FFF2-40B4-BE49-F238E27FC236}">
                <a16:creationId xmlns:a16="http://schemas.microsoft.com/office/drawing/2014/main" id="{41C8C52A-48FB-9EC6-444D-4934651BD145}"/>
              </a:ext>
            </a:extLst>
          </p:cNvPr>
          <p:cNvSpPr txBox="1"/>
          <p:nvPr userDrawn="1"/>
        </p:nvSpPr>
        <p:spPr>
          <a:xfrm>
            <a:off x="11700587" y="121298"/>
            <a:ext cx="419877" cy="276999"/>
          </a:xfrm>
          <a:prstGeom prst="rect">
            <a:avLst/>
          </a:prstGeom>
          <a:noFill/>
        </p:spPr>
        <p:txBody>
          <a:bodyPr wrap="square" rtlCol="0">
            <a:spAutoFit/>
          </a:bodyPr>
          <a:lstStyle/>
          <a:p>
            <a:pPr algn="ctr"/>
            <a:fld id="{978BE415-1460-4FE1-A103-6FC1262E53FD}" type="slidenum">
              <a:rPr lang="en-GB" sz="1200" smtClean="0">
                <a:solidFill>
                  <a:schemeClr val="bg1"/>
                </a:solidFill>
                <a:latin typeface="Arial" panose="020B0604020202020204" pitchFamily="34" charset="0"/>
              </a:rPr>
              <a:pPr algn="ctr"/>
              <a:t>‹#›</a:t>
            </a:fld>
            <a:endParaRPr lang="en-GB" sz="1200">
              <a:solidFill>
                <a:schemeClr val="bg1"/>
              </a:solidFill>
              <a:latin typeface="Arial" panose="020B0604020202020204" pitchFamily="34" charset="0"/>
            </a:endParaRPr>
          </a:p>
        </p:txBody>
      </p:sp>
    </p:spTree>
    <p:extLst>
      <p:ext uri="{BB962C8B-B14F-4D97-AF65-F5344CB8AC3E}">
        <p14:creationId xmlns:p14="http://schemas.microsoft.com/office/powerpoint/2010/main" val="1055131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loured block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9D3147-C046-4B27-84EF-9E41C7374AA8}"/>
              </a:ext>
            </a:extLst>
          </p:cNvPr>
          <p:cNvSpPr>
            <a:spLocks noGrp="1"/>
          </p:cNvSpPr>
          <p:nvPr>
            <p:ph type="body" sz="quarter" idx="10" hasCustomPrompt="1"/>
          </p:nvPr>
        </p:nvSpPr>
        <p:spPr>
          <a:xfrm>
            <a:off x="-1" y="-102"/>
            <a:ext cx="12192000" cy="505853"/>
          </a:xfrm>
          <a:solidFill>
            <a:schemeClr val="tx2"/>
          </a:solidFill>
        </p:spPr>
        <p:txBody>
          <a:bodyPr anchor="ctr">
            <a:noAutofit/>
          </a:bodyPr>
          <a:lstStyle>
            <a:lvl1pPr marL="0" indent="0">
              <a:buNone/>
              <a:defRPr sz="2000" b="1">
                <a:solidFill>
                  <a:schemeClr val="bg1"/>
                </a:solidFill>
              </a:defRPr>
            </a:lvl1pPr>
          </a:lstStyle>
          <a:p>
            <a:pPr lvl="0"/>
            <a:r>
              <a:rPr lang="en-US"/>
              <a:t>Slide heading</a:t>
            </a:r>
            <a:endParaRPr lang="en-GB"/>
          </a:p>
        </p:txBody>
      </p:sp>
      <p:sp>
        <p:nvSpPr>
          <p:cNvPr id="5" name="Text Placeholder 4">
            <a:extLst>
              <a:ext uri="{FF2B5EF4-FFF2-40B4-BE49-F238E27FC236}">
                <a16:creationId xmlns:a16="http://schemas.microsoft.com/office/drawing/2014/main" id="{858383D4-7646-40BE-9550-6B439D52AB41}"/>
              </a:ext>
            </a:extLst>
          </p:cNvPr>
          <p:cNvSpPr>
            <a:spLocks noGrp="1"/>
          </p:cNvSpPr>
          <p:nvPr>
            <p:ph type="body" sz="quarter" idx="11"/>
          </p:nvPr>
        </p:nvSpPr>
        <p:spPr>
          <a:xfrm>
            <a:off x="984250" y="817563"/>
            <a:ext cx="4474441" cy="2452110"/>
          </a:xfrm>
          <a:solidFill>
            <a:schemeClr val="tx2">
              <a:lumMod val="40000"/>
              <a:lumOff val="60000"/>
            </a:schemeClr>
          </a:solidFill>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a:extLst>
              <a:ext uri="{FF2B5EF4-FFF2-40B4-BE49-F238E27FC236}">
                <a16:creationId xmlns:a16="http://schemas.microsoft.com/office/drawing/2014/main" id="{9F8A6006-983A-4105-9D35-7901514F383C}"/>
              </a:ext>
            </a:extLst>
          </p:cNvPr>
          <p:cNvSpPr>
            <a:spLocks noGrp="1"/>
          </p:cNvSpPr>
          <p:nvPr>
            <p:ph type="body" sz="quarter" idx="12"/>
          </p:nvPr>
        </p:nvSpPr>
        <p:spPr>
          <a:xfrm>
            <a:off x="6650759" y="817563"/>
            <a:ext cx="4474441" cy="2452110"/>
          </a:xfrm>
          <a:solidFill>
            <a:schemeClr val="tx2"/>
          </a:solidFill>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a:extLst>
              <a:ext uri="{FF2B5EF4-FFF2-40B4-BE49-F238E27FC236}">
                <a16:creationId xmlns:a16="http://schemas.microsoft.com/office/drawing/2014/main" id="{49893CFD-81AB-47F0-A838-65D3FB7E380E}"/>
              </a:ext>
            </a:extLst>
          </p:cNvPr>
          <p:cNvSpPr>
            <a:spLocks noGrp="1"/>
          </p:cNvSpPr>
          <p:nvPr>
            <p:ph type="body" sz="quarter" idx="13"/>
          </p:nvPr>
        </p:nvSpPr>
        <p:spPr>
          <a:xfrm>
            <a:off x="984249" y="3671886"/>
            <a:ext cx="4474441" cy="2452110"/>
          </a:xfrm>
          <a:solidFill>
            <a:schemeClr val="tx2">
              <a:lumMod val="75000"/>
            </a:schemeClr>
          </a:solidFill>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a:extLst>
              <a:ext uri="{FF2B5EF4-FFF2-40B4-BE49-F238E27FC236}">
                <a16:creationId xmlns:a16="http://schemas.microsoft.com/office/drawing/2014/main" id="{9239D095-70D3-4A3C-9768-21257D70D92C}"/>
              </a:ext>
            </a:extLst>
          </p:cNvPr>
          <p:cNvSpPr>
            <a:spLocks noGrp="1"/>
          </p:cNvSpPr>
          <p:nvPr>
            <p:ph type="body" sz="quarter" idx="14"/>
          </p:nvPr>
        </p:nvSpPr>
        <p:spPr>
          <a:xfrm>
            <a:off x="6650759" y="3671886"/>
            <a:ext cx="4474441" cy="2452110"/>
          </a:xfrm>
          <a:solidFill>
            <a:schemeClr val="tx2">
              <a:lumMod val="50000"/>
            </a:schemeClr>
          </a:solidFill>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Box 1">
            <a:extLst>
              <a:ext uri="{FF2B5EF4-FFF2-40B4-BE49-F238E27FC236}">
                <a16:creationId xmlns:a16="http://schemas.microsoft.com/office/drawing/2014/main" id="{D4D74641-DAF3-0965-9145-E7CABD4DB4F8}"/>
              </a:ext>
            </a:extLst>
          </p:cNvPr>
          <p:cNvSpPr txBox="1"/>
          <p:nvPr userDrawn="1"/>
        </p:nvSpPr>
        <p:spPr>
          <a:xfrm>
            <a:off x="11700587" y="121298"/>
            <a:ext cx="419877" cy="276999"/>
          </a:xfrm>
          <a:prstGeom prst="rect">
            <a:avLst/>
          </a:prstGeom>
          <a:noFill/>
        </p:spPr>
        <p:txBody>
          <a:bodyPr wrap="square" rtlCol="0">
            <a:spAutoFit/>
          </a:bodyPr>
          <a:lstStyle/>
          <a:p>
            <a:pPr algn="ctr"/>
            <a:fld id="{978BE415-1460-4FE1-A103-6FC1262E53FD}" type="slidenum">
              <a:rPr lang="en-GB" sz="1200" smtClean="0">
                <a:solidFill>
                  <a:schemeClr val="bg1"/>
                </a:solidFill>
                <a:latin typeface="Arial" panose="020B0604020202020204" pitchFamily="34" charset="0"/>
              </a:rPr>
              <a:pPr algn="ctr"/>
              <a:t>‹#›</a:t>
            </a:fld>
            <a:endParaRPr lang="en-GB" sz="1200">
              <a:solidFill>
                <a:schemeClr val="bg1"/>
              </a:solidFill>
              <a:latin typeface="Arial" panose="020B0604020202020204" pitchFamily="34" charset="0"/>
            </a:endParaRPr>
          </a:p>
        </p:txBody>
      </p:sp>
    </p:spTree>
    <p:extLst>
      <p:ext uri="{BB962C8B-B14F-4D97-AF65-F5344CB8AC3E}">
        <p14:creationId xmlns:p14="http://schemas.microsoft.com/office/powerpoint/2010/main" val="30860026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imary and secondary info">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9D3147-C046-4B27-84EF-9E41C7374AA8}"/>
              </a:ext>
            </a:extLst>
          </p:cNvPr>
          <p:cNvSpPr>
            <a:spLocks noGrp="1"/>
          </p:cNvSpPr>
          <p:nvPr>
            <p:ph type="body" sz="quarter" idx="10" hasCustomPrompt="1"/>
          </p:nvPr>
        </p:nvSpPr>
        <p:spPr>
          <a:xfrm>
            <a:off x="-1" y="-102"/>
            <a:ext cx="12192000" cy="505853"/>
          </a:xfrm>
          <a:solidFill>
            <a:schemeClr val="tx2"/>
          </a:solidFill>
        </p:spPr>
        <p:txBody>
          <a:bodyPr anchor="ctr">
            <a:noAutofit/>
          </a:bodyPr>
          <a:lstStyle>
            <a:lvl1pPr marL="0" indent="0">
              <a:buNone/>
              <a:defRPr sz="2000" b="1">
                <a:solidFill>
                  <a:schemeClr val="bg1"/>
                </a:solidFill>
              </a:defRPr>
            </a:lvl1pPr>
          </a:lstStyle>
          <a:p>
            <a:pPr lvl="0"/>
            <a:r>
              <a:rPr lang="en-US"/>
              <a:t>Slide heading</a:t>
            </a:r>
            <a:endParaRPr lang="en-GB"/>
          </a:p>
        </p:txBody>
      </p:sp>
      <p:sp>
        <p:nvSpPr>
          <p:cNvPr id="11" name="Text Placeholder 4">
            <a:extLst>
              <a:ext uri="{FF2B5EF4-FFF2-40B4-BE49-F238E27FC236}">
                <a16:creationId xmlns:a16="http://schemas.microsoft.com/office/drawing/2014/main" id="{9239D095-70D3-4A3C-9768-21257D70D92C}"/>
              </a:ext>
            </a:extLst>
          </p:cNvPr>
          <p:cNvSpPr>
            <a:spLocks noGrp="1"/>
          </p:cNvSpPr>
          <p:nvPr>
            <p:ph type="body" sz="quarter" idx="14"/>
          </p:nvPr>
        </p:nvSpPr>
        <p:spPr>
          <a:xfrm>
            <a:off x="263814" y="679304"/>
            <a:ext cx="11706513" cy="1592841"/>
          </a:xfrm>
          <a:solidFill>
            <a:schemeClr val="tx2">
              <a:lumMod val="50000"/>
            </a:schemeClr>
          </a:solidFill>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2">
            <a:extLst>
              <a:ext uri="{FF2B5EF4-FFF2-40B4-BE49-F238E27FC236}">
                <a16:creationId xmlns:a16="http://schemas.microsoft.com/office/drawing/2014/main" id="{F501649D-3A9F-4DD3-A625-7774FA62EAED}"/>
              </a:ext>
            </a:extLst>
          </p:cNvPr>
          <p:cNvSpPr>
            <a:spLocks noGrp="1"/>
          </p:cNvSpPr>
          <p:nvPr>
            <p:ph type="body" sz="quarter" idx="15"/>
          </p:nvPr>
        </p:nvSpPr>
        <p:spPr>
          <a:xfrm>
            <a:off x="263525" y="2479675"/>
            <a:ext cx="11706225" cy="3616325"/>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Box 1">
            <a:extLst>
              <a:ext uri="{FF2B5EF4-FFF2-40B4-BE49-F238E27FC236}">
                <a16:creationId xmlns:a16="http://schemas.microsoft.com/office/drawing/2014/main" id="{D9DFC5CD-0801-8594-4277-2175F77A6D29}"/>
              </a:ext>
            </a:extLst>
          </p:cNvPr>
          <p:cNvSpPr txBox="1"/>
          <p:nvPr userDrawn="1"/>
        </p:nvSpPr>
        <p:spPr>
          <a:xfrm>
            <a:off x="11700587" y="121298"/>
            <a:ext cx="419877" cy="276999"/>
          </a:xfrm>
          <a:prstGeom prst="rect">
            <a:avLst/>
          </a:prstGeom>
          <a:noFill/>
        </p:spPr>
        <p:txBody>
          <a:bodyPr wrap="square" rtlCol="0">
            <a:spAutoFit/>
          </a:bodyPr>
          <a:lstStyle/>
          <a:p>
            <a:pPr algn="ctr"/>
            <a:fld id="{978BE415-1460-4FE1-A103-6FC1262E53FD}" type="slidenum">
              <a:rPr lang="en-GB" sz="1200" smtClean="0">
                <a:solidFill>
                  <a:schemeClr val="bg1"/>
                </a:solidFill>
                <a:latin typeface="Arial" panose="020B0604020202020204" pitchFamily="34" charset="0"/>
              </a:rPr>
              <a:pPr algn="ctr"/>
              <a:t>‹#›</a:t>
            </a:fld>
            <a:endParaRPr lang="en-GB" sz="1200">
              <a:solidFill>
                <a:schemeClr val="bg1"/>
              </a:solidFill>
              <a:latin typeface="Arial" panose="020B0604020202020204" pitchFamily="34" charset="0"/>
            </a:endParaRPr>
          </a:p>
        </p:txBody>
      </p:sp>
    </p:spTree>
    <p:extLst>
      <p:ext uri="{BB962C8B-B14F-4D97-AF65-F5344CB8AC3E}">
        <p14:creationId xmlns:p14="http://schemas.microsoft.com/office/powerpoint/2010/main" val="2977431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imary and secondary info 2">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9D3147-C046-4B27-84EF-9E41C7374AA8}"/>
              </a:ext>
            </a:extLst>
          </p:cNvPr>
          <p:cNvSpPr>
            <a:spLocks noGrp="1"/>
          </p:cNvSpPr>
          <p:nvPr>
            <p:ph type="body" sz="quarter" idx="10" hasCustomPrompt="1"/>
          </p:nvPr>
        </p:nvSpPr>
        <p:spPr>
          <a:xfrm>
            <a:off x="-1" y="-102"/>
            <a:ext cx="12192000" cy="505853"/>
          </a:xfrm>
          <a:solidFill>
            <a:schemeClr val="tx2"/>
          </a:solidFill>
        </p:spPr>
        <p:txBody>
          <a:bodyPr anchor="ctr">
            <a:noAutofit/>
          </a:bodyPr>
          <a:lstStyle>
            <a:lvl1pPr marL="0" indent="0">
              <a:buNone/>
              <a:defRPr sz="2000" b="1">
                <a:solidFill>
                  <a:schemeClr val="bg1"/>
                </a:solidFill>
              </a:defRPr>
            </a:lvl1pPr>
          </a:lstStyle>
          <a:p>
            <a:pPr lvl="0"/>
            <a:r>
              <a:rPr lang="en-US"/>
              <a:t>Slide heading</a:t>
            </a:r>
            <a:endParaRPr lang="en-GB"/>
          </a:p>
        </p:txBody>
      </p:sp>
      <p:sp>
        <p:nvSpPr>
          <p:cNvPr id="11" name="Text Placeholder 4">
            <a:extLst>
              <a:ext uri="{FF2B5EF4-FFF2-40B4-BE49-F238E27FC236}">
                <a16:creationId xmlns:a16="http://schemas.microsoft.com/office/drawing/2014/main" id="{9239D095-70D3-4A3C-9768-21257D70D92C}"/>
              </a:ext>
            </a:extLst>
          </p:cNvPr>
          <p:cNvSpPr>
            <a:spLocks noGrp="1"/>
          </p:cNvSpPr>
          <p:nvPr>
            <p:ph type="body" sz="quarter" idx="14"/>
          </p:nvPr>
        </p:nvSpPr>
        <p:spPr>
          <a:xfrm>
            <a:off x="263814" y="4517018"/>
            <a:ext cx="11706513" cy="1592841"/>
          </a:xfrm>
          <a:solidFill>
            <a:schemeClr val="tx2">
              <a:lumMod val="50000"/>
            </a:schemeClr>
          </a:solidFill>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2">
            <a:extLst>
              <a:ext uri="{FF2B5EF4-FFF2-40B4-BE49-F238E27FC236}">
                <a16:creationId xmlns:a16="http://schemas.microsoft.com/office/drawing/2014/main" id="{F501649D-3A9F-4DD3-A625-7774FA62EAED}"/>
              </a:ext>
            </a:extLst>
          </p:cNvPr>
          <p:cNvSpPr>
            <a:spLocks noGrp="1"/>
          </p:cNvSpPr>
          <p:nvPr>
            <p:ph type="body" sz="quarter" idx="15"/>
          </p:nvPr>
        </p:nvSpPr>
        <p:spPr>
          <a:xfrm>
            <a:off x="263525" y="817131"/>
            <a:ext cx="11706225" cy="3616325"/>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Box 1">
            <a:extLst>
              <a:ext uri="{FF2B5EF4-FFF2-40B4-BE49-F238E27FC236}">
                <a16:creationId xmlns:a16="http://schemas.microsoft.com/office/drawing/2014/main" id="{A22A9C8B-65D9-C388-15DB-B75302868444}"/>
              </a:ext>
            </a:extLst>
          </p:cNvPr>
          <p:cNvSpPr txBox="1"/>
          <p:nvPr userDrawn="1"/>
        </p:nvSpPr>
        <p:spPr>
          <a:xfrm>
            <a:off x="11700587" y="121298"/>
            <a:ext cx="419877" cy="276999"/>
          </a:xfrm>
          <a:prstGeom prst="rect">
            <a:avLst/>
          </a:prstGeom>
          <a:noFill/>
        </p:spPr>
        <p:txBody>
          <a:bodyPr wrap="square" rtlCol="0">
            <a:spAutoFit/>
          </a:bodyPr>
          <a:lstStyle/>
          <a:p>
            <a:pPr algn="ctr"/>
            <a:fld id="{978BE415-1460-4FE1-A103-6FC1262E53FD}" type="slidenum">
              <a:rPr lang="en-GB" sz="1200" smtClean="0">
                <a:solidFill>
                  <a:schemeClr val="bg1"/>
                </a:solidFill>
                <a:latin typeface="Arial" panose="020B0604020202020204" pitchFamily="34" charset="0"/>
              </a:rPr>
              <a:pPr algn="ctr"/>
              <a:t>‹#›</a:t>
            </a:fld>
            <a:endParaRPr lang="en-GB" sz="1200">
              <a:solidFill>
                <a:schemeClr val="bg1"/>
              </a:solidFill>
              <a:latin typeface="Arial" panose="020B0604020202020204" pitchFamily="34" charset="0"/>
            </a:endParaRPr>
          </a:p>
        </p:txBody>
      </p:sp>
    </p:spTree>
    <p:extLst>
      <p:ext uri="{BB962C8B-B14F-4D97-AF65-F5344CB8AC3E}">
        <p14:creationId xmlns:p14="http://schemas.microsoft.com/office/powerpoint/2010/main" val="22356034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ey findings">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DC410D03-2B60-4BC1-BCF0-1A5DA73457F5}"/>
              </a:ext>
            </a:extLst>
          </p:cNvPr>
          <p:cNvSpPr txBox="1">
            <a:spLocks/>
          </p:cNvSpPr>
          <p:nvPr userDrawn="1"/>
        </p:nvSpPr>
        <p:spPr>
          <a:xfrm>
            <a:off x="11280100" y="27565"/>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Arial" panose="020B0604020202020204" pitchFamily="34" charset="0"/>
              </a:rPr>
              <a:pPr/>
              <a:t>‹#›</a:t>
            </a:fld>
            <a:endParaRPr lang="en-GB" b="1">
              <a:solidFill>
                <a:schemeClr val="bg1"/>
              </a:solidFill>
              <a:latin typeface="Arial" panose="020B0604020202020204" pitchFamily="34" charset="0"/>
            </a:endParaRPr>
          </a:p>
        </p:txBody>
      </p:sp>
      <p:sp>
        <p:nvSpPr>
          <p:cNvPr id="12" name="Text Placeholder 3">
            <a:extLst>
              <a:ext uri="{FF2B5EF4-FFF2-40B4-BE49-F238E27FC236}">
                <a16:creationId xmlns:a16="http://schemas.microsoft.com/office/drawing/2014/main" id="{1C0F857F-FA8D-4CF4-BA19-5F13DED5FF11}"/>
              </a:ext>
            </a:extLst>
          </p:cNvPr>
          <p:cNvSpPr>
            <a:spLocks noGrp="1"/>
          </p:cNvSpPr>
          <p:nvPr>
            <p:ph type="body" sz="quarter" idx="13" hasCustomPrompt="1"/>
          </p:nvPr>
        </p:nvSpPr>
        <p:spPr>
          <a:xfrm>
            <a:off x="-1" y="-102"/>
            <a:ext cx="12192000" cy="505853"/>
          </a:xfrm>
          <a:solidFill>
            <a:schemeClr val="tx2"/>
          </a:solidFill>
        </p:spPr>
        <p:txBody>
          <a:bodyPr anchor="ctr">
            <a:noAutofit/>
          </a:bodyPr>
          <a:lstStyle>
            <a:lvl1pPr marL="0" indent="0">
              <a:buNone/>
              <a:defRPr sz="2000" b="1">
                <a:solidFill>
                  <a:schemeClr val="bg1"/>
                </a:solidFill>
              </a:defRPr>
            </a:lvl1pPr>
          </a:lstStyle>
          <a:p>
            <a:pPr lvl="0"/>
            <a:r>
              <a:rPr lang="en-US"/>
              <a:t>Slide heading</a:t>
            </a:r>
            <a:endParaRPr lang="en-GB"/>
          </a:p>
        </p:txBody>
      </p:sp>
      <p:sp>
        <p:nvSpPr>
          <p:cNvPr id="3" name="Text Placeholder 2">
            <a:extLst>
              <a:ext uri="{FF2B5EF4-FFF2-40B4-BE49-F238E27FC236}">
                <a16:creationId xmlns:a16="http://schemas.microsoft.com/office/drawing/2014/main" id="{7F871311-E656-4F7D-B834-1DD168A31647}"/>
              </a:ext>
            </a:extLst>
          </p:cNvPr>
          <p:cNvSpPr>
            <a:spLocks noGrp="1"/>
          </p:cNvSpPr>
          <p:nvPr>
            <p:ph type="body" sz="quarter" idx="14"/>
          </p:nvPr>
        </p:nvSpPr>
        <p:spPr>
          <a:xfrm>
            <a:off x="1066800" y="1136650"/>
            <a:ext cx="10682288" cy="636732"/>
          </a:xfrm>
        </p:spPr>
        <p:txBody>
          <a:bodyPr>
            <a:noAutofit/>
          </a:bodyPr>
          <a:lstStyle>
            <a:lvl1pPr marL="0" indent="0">
              <a:buNone/>
              <a:defRPr sz="1600"/>
            </a:lvl1pPr>
          </a:lstStyle>
          <a:p>
            <a:pPr lvl="0"/>
            <a:r>
              <a:rPr lang="en-US"/>
              <a:t>Click to edit Master text styles</a:t>
            </a:r>
          </a:p>
        </p:txBody>
      </p:sp>
      <p:sp>
        <p:nvSpPr>
          <p:cNvPr id="9" name="Text Placeholder 2">
            <a:extLst>
              <a:ext uri="{FF2B5EF4-FFF2-40B4-BE49-F238E27FC236}">
                <a16:creationId xmlns:a16="http://schemas.microsoft.com/office/drawing/2014/main" id="{7694B373-CD5E-492B-9D26-31B154FA20F2}"/>
              </a:ext>
            </a:extLst>
          </p:cNvPr>
          <p:cNvSpPr>
            <a:spLocks noGrp="1"/>
          </p:cNvSpPr>
          <p:nvPr>
            <p:ph type="body" sz="quarter" idx="15"/>
          </p:nvPr>
        </p:nvSpPr>
        <p:spPr>
          <a:xfrm>
            <a:off x="1066800" y="2153068"/>
            <a:ext cx="10682288" cy="636732"/>
          </a:xfrm>
        </p:spPr>
        <p:txBody>
          <a:bodyPr>
            <a:noAutofit/>
          </a:bodyPr>
          <a:lstStyle>
            <a:lvl1pPr marL="0" indent="0">
              <a:buNone/>
              <a:defRPr sz="1600"/>
            </a:lvl1pPr>
          </a:lstStyle>
          <a:p>
            <a:pPr lvl="0"/>
            <a:r>
              <a:rPr lang="en-US"/>
              <a:t>Click to edit Master text styles</a:t>
            </a:r>
          </a:p>
        </p:txBody>
      </p:sp>
      <p:sp>
        <p:nvSpPr>
          <p:cNvPr id="13" name="Text Placeholder 2">
            <a:extLst>
              <a:ext uri="{FF2B5EF4-FFF2-40B4-BE49-F238E27FC236}">
                <a16:creationId xmlns:a16="http://schemas.microsoft.com/office/drawing/2014/main" id="{9B1379BB-F8D7-4C8D-AFB5-F00430E226EA}"/>
              </a:ext>
            </a:extLst>
          </p:cNvPr>
          <p:cNvSpPr>
            <a:spLocks noGrp="1"/>
          </p:cNvSpPr>
          <p:nvPr>
            <p:ph type="body" sz="quarter" idx="16"/>
          </p:nvPr>
        </p:nvSpPr>
        <p:spPr>
          <a:xfrm>
            <a:off x="1066800" y="3169486"/>
            <a:ext cx="10682288" cy="636732"/>
          </a:xfrm>
        </p:spPr>
        <p:txBody>
          <a:bodyPr>
            <a:noAutofit/>
          </a:bodyPr>
          <a:lstStyle>
            <a:lvl1pPr marL="0" indent="0">
              <a:buNone/>
              <a:defRPr sz="1600"/>
            </a:lvl1pPr>
          </a:lstStyle>
          <a:p>
            <a:pPr lvl="0"/>
            <a:r>
              <a:rPr lang="en-US"/>
              <a:t>Click to edit Master text styles</a:t>
            </a:r>
          </a:p>
        </p:txBody>
      </p:sp>
      <p:sp>
        <p:nvSpPr>
          <p:cNvPr id="14" name="Text Placeholder 2">
            <a:extLst>
              <a:ext uri="{FF2B5EF4-FFF2-40B4-BE49-F238E27FC236}">
                <a16:creationId xmlns:a16="http://schemas.microsoft.com/office/drawing/2014/main" id="{4D4FF195-9F86-4EF8-95E1-F1F358A9ADBD}"/>
              </a:ext>
            </a:extLst>
          </p:cNvPr>
          <p:cNvSpPr>
            <a:spLocks noGrp="1"/>
          </p:cNvSpPr>
          <p:nvPr>
            <p:ph type="body" sz="quarter" idx="17"/>
          </p:nvPr>
        </p:nvSpPr>
        <p:spPr>
          <a:xfrm>
            <a:off x="1066800" y="4185904"/>
            <a:ext cx="10682288" cy="636732"/>
          </a:xfrm>
        </p:spPr>
        <p:txBody>
          <a:bodyPr>
            <a:noAutofit/>
          </a:bodyPr>
          <a:lstStyle>
            <a:lvl1pPr marL="0" indent="0">
              <a:buNone/>
              <a:defRPr sz="1600"/>
            </a:lvl1pPr>
          </a:lstStyle>
          <a:p>
            <a:pPr lvl="0"/>
            <a:r>
              <a:rPr lang="en-US"/>
              <a:t>Click to edit Master text styles</a:t>
            </a:r>
          </a:p>
        </p:txBody>
      </p:sp>
      <p:sp>
        <p:nvSpPr>
          <p:cNvPr id="15" name="Text Placeholder 2">
            <a:extLst>
              <a:ext uri="{FF2B5EF4-FFF2-40B4-BE49-F238E27FC236}">
                <a16:creationId xmlns:a16="http://schemas.microsoft.com/office/drawing/2014/main" id="{E6611D45-DFD9-4387-AA0B-CB162FA13161}"/>
              </a:ext>
            </a:extLst>
          </p:cNvPr>
          <p:cNvSpPr>
            <a:spLocks noGrp="1"/>
          </p:cNvSpPr>
          <p:nvPr>
            <p:ph type="body" sz="quarter" idx="18"/>
          </p:nvPr>
        </p:nvSpPr>
        <p:spPr>
          <a:xfrm>
            <a:off x="1066800" y="5202322"/>
            <a:ext cx="10682288" cy="636732"/>
          </a:xfrm>
        </p:spPr>
        <p:txBody>
          <a:bodyPr>
            <a:noAutofit/>
          </a:bodyPr>
          <a:lstStyle>
            <a:lvl1pPr marL="0" indent="0">
              <a:buNone/>
              <a:defRPr sz="1600"/>
            </a:lvl1pPr>
          </a:lstStyle>
          <a:p>
            <a:pPr lvl="0"/>
            <a:r>
              <a:rPr lang="en-US"/>
              <a:t>Click to edit Master text styles</a:t>
            </a:r>
          </a:p>
        </p:txBody>
      </p:sp>
      <p:sp>
        <p:nvSpPr>
          <p:cNvPr id="16" name="Text Placeholder 2">
            <a:extLst>
              <a:ext uri="{FF2B5EF4-FFF2-40B4-BE49-F238E27FC236}">
                <a16:creationId xmlns:a16="http://schemas.microsoft.com/office/drawing/2014/main" id="{CC4091F4-C05F-40EC-A878-FA176EE2CCAE}"/>
              </a:ext>
            </a:extLst>
          </p:cNvPr>
          <p:cNvSpPr>
            <a:spLocks noGrp="1"/>
          </p:cNvSpPr>
          <p:nvPr>
            <p:ph type="body" sz="quarter" idx="19" hasCustomPrompt="1"/>
          </p:nvPr>
        </p:nvSpPr>
        <p:spPr>
          <a:xfrm>
            <a:off x="442912" y="1136650"/>
            <a:ext cx="457200" cy="636732"/>
          </a:xfrm>
          <a:solidFill>
            <a:schemeClr val="tx2">
              <a:lumMod val="40000"/>
              <a:lumOff val="60000"/>
            </a:schemeClr>
          </a:solidFill>
        </p:spPr>
        <p:txBody>
          <a:bodyPr anchor="ctr">
            <a:noAutofit/>
          </a:bodyPr>
          <a:lstStyle>
            <a:lvl1pPr marL="0" indent="0" algn="ctr">
              <a:buNone/>
              <a:defRPr sz="1600" b="1"/>
            </a:lvl1pPr>
          </a:lstStyle>
          <a:p>
            <a:pPr lvl="0"/>
            <a:r>
              <a:rPr lang="en-US"/>
              <a:t>1</a:t>
            </a:r>
          </a:p>
        </p:txBody>
      </p:sp>
      <p:sp>
        <p:nvSpPr>
          <p:cNvPr id="17" name="Text Placeholder 2">
            <a:extLst>
              <a:ext uri="{FF2B5EF4-FFF2-40B4-BE49-F238E27FC236}">
                <a16:creationId xmlns:a16="http://schemas.microsoft.com/office/drawing/2014/main" id="{E8A1A080-E7B1-4215-8C88-8CEB410A56D1}"/>
              </a:ext>
            </a:extLst>
          </p:cNvPr>
          <p:cNvSpPr>
            <a:spLocks noGrp="1"/>
          </p:cNvSpPr>
          <p:nvPr>
            <p:ph type="body" sz="quarter" idx="20" hasCustomPrompt="1"/>
          </p:nvPr>
        </p:nvSpPr>
        <p:spPr>
          <a:xfrm>
            <a:off x="442912" y="2153068"/>
            <a:ext cx="457200" cy="636732"/>
          </a:xfrm>
          <a:solidFill>
            <a:schemeClr val="tx2">
              <a:lumMod val="60000"/>
              <a:lumOff val="40000"/>
            </a:schemeClr>
          </a:solidFill>
        </p:spPr>
        <p:txBody>
          <a:bodyPr anchor="ctr">
            <a:noAutofit/>
          </a:bodyPr>
          <a:lstStyle>
            <a:lvl1pPr marL="0" indent="0" algn="ctr">
              <a:buNone/>
              <a:defRPr sz="1600" b="1"/>
            </a:lvl1pPr>
          </a:lstStyle>
          <a:p>
            <a:pPr lvl="0"/>
            <a:r>
              <a:rPr lang="en-US"/>
              <a:t>2</a:t>
            </a:r>
          </a:p>
        </p:txBody>
      </p:sp>
      <p:sp>
        <p:nvSpPr>
          <p:cNvPr id="18" name="Text Placeholder 2">
            <a:extLst>
              <a:ext uri="{FF2B5EF4-FFF2-40B4-BE49-F238E27FC236}">
                <a16:creationId xmlns:a16="http://schemas.microsoft.com/office/drawing/2014/main" id="{6BE59E44-451D-442C-98A9-F4AAF7E6890F}"/>
              </a:ext>
            </a:extLst>
          </p:cNvPr>
          <p:cNvSpPr>
            <a:spLocks noGrp="1"/>
          </p:cNvSpPr>
          <p:nvPr>
            <p:ph type="body" sz="quarter" idx="21" hasCustomPrompt="1"/>
          </p:nvPr>
        </p:nvSpPr>
        <p:spPr>
          <a:xfrm>
            <a:off x="442912" y="3169486"/>
            <a:ext cx="457200" cy="636732"/>
          </a:xfrm>
          <a:solidFill>
            <a:schemeClr val="tx2"/>
          </a:solidFill>
        </p:spPr>
        <p:txBody>
          <a:bodyPr anchor="ctr">
            <a:noAutofit/>
          </a:bodyPr>
          <a:lstStyle>
            <a:lvl1pPr marL="0" indent="0" algn="ctr">
              <a:buNone/>
              <a:defRPr sz="1600" b="1"/>
            </a:lvl1pPr>
          </a:lstStyle>
          <a:p>
            <a:pPr lvl="0"/>
            <a:r>
              <a:rPr lang="en-US"/>
              <a:t>3</a:t>
            </a:r>
          </a:p>
        </p:txBody>
      </p:sp>
      <p:sp>
        <p:nvSpPr>
          <p:cNvPr id="19" name="Text Placeholder 2">
            <a:extLst>
              <a:ext uri="{FF2B5EF4-FFF2-40B4-BE49-F238E27FC236}">
                <a16:creationId xmlns:a16="http://schemas.microsoft.com/office/drawing/2014/main" id="{956E06B2-C8F0-49CC-9108-19BEBF90A195}"/>
              </a:ext>
            </a:extLst>
          </p:cNvPr>
          <p:cNvSpPr>
            <a:spLocks noGrp="1"/>
          </p:cNvSpPr>
          <p:nvPr>
            <p:ph type="body" sz="quarter" idx="22" hasCustomPrompt="1"/>
          </p:nvPr>
        </p:nvSpPr>
        <p:spPr>
          <a:xfrm>
            <a:off x="442912" y="4185904"/>
            <a:ext cx="457200" cy="636732"/>
          </a:xfrm>
          <a:solidFill>
            <a:schemeClr val="tx2">
              <a:lumMod val="75000"/>
            </a:schemeClr>
          </a:solidFill>
        </p:spPr>
        <p:txBody>
          <a:bodyPr anchor="ctr">
            <a:noAutofit/>
          </a:bodyPr>
          <a:lstStyle>
            <a:lvl1pPr marL="0" indent="0" algn="ctr">
              <a:buNone/>
              <a:defRPr sz="1600" b="1"/>
            </a:lvl1pPr>
          </a:lstStyle>
          <a:p>
            <a:pPr lvl="0"/>
            <a:r>
              <a:rPr lang="en-US"/>
              <a:t>4</a:t>
            </a:r>
          </a:p>
        </p:txBody>
      </p:sp>
      <p:sp>
        <p:nvSpPr>
          <p:cNvPr id="20" name="Text Placeholder 2">
            <a:extLst>
              <a:ext uri="{FF2B5EF4-FFF2-40B4-BE49-F238E27FC236}">
                <a16:creationId xmlns:a16="http://schemas.microsoft.com/office/drawing/2014/main" id="{677FAC0A-E608-40F8-9AE2-80DD17D04BCC}"/>
              </a:ext>
            </a:extLst>
          </p:cNvPr>
          <p:cNvSpPr>
            <a:spLocks noGrp="1"/>
          </p:cNvSpPr>
          <p:nvPr>
            <p:ph type="body" sz="quarter" idx="23" hasCustomPrompt="1"/>
          </p:nvPr>
        </p:nvSpPr>
        <p:spPr>
          <a:xfrm>
            <a:off x="442912" y="5202322"/>
            <a:ext cx="457200" cy="636732"/>
          </a:xfrm>
          <a:solidFill>
            <a:schemeClr val="tx2">
              <a:lumMod val="50000"/>
            </a:schemeClr>
          </a:solidFill>
        </p:spPr>
        <p:txBody>
          <a:bodyPr anchor="ctr">
            <a:noAutofit/>
          </a:bodyPr>
          <a:lstStyle>
            <a:lvl1pPr marL="0" indent="0" algn="ctr">
              <a:buNone/>
              <a:defRPr sz="1600" b="1"/>
            </a:lvl1pPr>
          </a:lstStyle>
          <a:p>
            <a:pPr lvl="0"/>
            <a:r>
              <a:rPr lang="en-US"/>
              <a:t>5</a:t>
            </a:r>
          </a:p>
        </p:txBody>
      </p:sp>
      <p:sp>
        <p:nvSpPr>
          <p:cNvPr id="2" name="TextBox 1">
            <a:extLst>
              <a:ext uri="{FF2B5EF4-FFF2-40B4-BE49-F238E27FC236}">
                <a16:creationId xmlns:a16="http://schemas.microsoft.com/office/drawing/2014/main" id="{2B419C9C-8AC1-26F6-3110-136084832E07}"/>
              </a:ext>
            </a:extLst>
          </p:cNvPr>
          <p:cNvSpPr txBox="1"/>
          <p:nvPr userDrawn="1"/>
        </p:nvSpPr>
        <p:spPr>
          <a:xfrm>
            <a:off x="11700587" y="121298"/>
            <a:ext cx="419877" cy="276999"/>
          </a:xfrm>
          <a:prstGeom prst="rect">
            <a:avLst/>
          </a:prstGeom>
          <a:noFill/>
        </p:spPr>
        <p:txBody>
          <a:bodyPr wrap="square" rtlCol="0">
            <a:spAutoFit/>
          </a:bodyPr>
          <a:lstStyle/>
          <a:p>
            <a:pPr algn="ctr"/>
            <a:fld id="{978BE415-1460-4FE1-A103-6FC1262E53FD}" type="slidenum">
              <a:rPr lang="en-GB" sz="1200" smtClean="0">
                <a:solidFill>
                  <a:schemeClr val="bg1"/>
                </a:solidFill>
                <a:latin typeface="Arial" panose="020B0604020202020204" pitchFamily="34" charset="0"/>
              </a:rPr>
              <a:pPr algn="ctr"/>
              <a:t>‹#›</a:t>
            </a:fld>
            <a:endParaRPr lang="en-GB" sz="1200">
              <a:solidFill>
                <a:schemeClr val="bg1"/>
              </a:solidFill>
              <a:latin typeface="Arial" panose="020B0604020202020204" pitchFamily="34" charset="0"/>
            </a:endParaRPr>
          </a:p>
        </p:txBody>
      </p:sp>
    </p:spTree>
    <p:extLst>
      <p:ext uri="{BB962C8B-B14F-4D97-AF65-F5344CB8AC3E}">
        <p14:creationId xmlns:p14="http://schemas.microsoft.com/office/powerpoint/2010/main" val="62207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412CC1-A479-4B8C-8190-13D7A0FBB3F9}"/>
              </a:ext>
            </a:extLst>
          </p:cNvPr>
          <p:cNvSpPr/>
          <p:nvPr userDrawn="1"/>
        </p:nvSpPr>
        <p:spPr bwMode="auto">
          <a:xfrm>
            <a:off x="0" y="0"/>
            <a:ext cx="12192000" cy="6858000"/>
          </a:xfrm>
          <a:prstGeom prst="rect">
            <a:avLst/>
          </a:prstGeom>
          <a:solidFill>
            <a:schemeClr val="tx1"/>
          </a:solidFill>
          <a:ln w="9525">
            <a:noFill/>
            <a:round/>
            <a:headEnd/>
            <a:tailEnd/>
          </a:ln>
        </p:spPr>
        <p:txBody>
          <a:bodyPr/>
          <a:lstStyle/>
          <a:p>
            <a:pPr algn="ctr">
              <a:defRPr/>
            </a:pPr>
            <a:endParaRPr lang="en-GB" sz="1400" b="1">
              <a:solidFill>
                <a:prstClr val="black">
                  <a:lumMod val="65000"/>
                  <a:lumOff val="35000"/>
                </a:prstClr>
              </a:solidFill>
              <a:latin typeface="Calibri"/>
            </a:endParaRPr>
          </a:p>
        </p:txBody>
      </p:sp>
      <p:pic>
        <p:nvPicPr>
          <p:cNvPr id="4" name="Picture 2" descr="File:The Earth seen from Apollo 17.jpg">
            <a:hlinkClick r:id="rId2"/>
            <a:extLst>
              <a:ext uri="{FF2B5EF4-FFF2-40B4-BE49-F238E27FC236}">
                <a16:creationId xmlns:a16="http://schemas.microsoft.com/office/drawing/2014/main" id="{A931E426-891F-4C47-B1EF-5C8EAA3E36D6}"/>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775520" y="1988840"/>
            <a:ext cx="3141848" cy="3140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0">
            <a:extLst>
              <a:ext uri="{FF2B5EF4-FFF2-40B4-BE49-F238E27FC236}">
                <a16:creationId xmlns:a16="http://schemas.microsoft.com/office/drawing/2014/main" id="{08DC40EA-5C5C-41FF-AE4B-8EEC77A3BEFF}"/>
              </a:ext>
            </a:extLst>
          </p:cNvPr>
          <p:cNvSpPr>
            <a:spLocks noChangeArrowheads="1"/>
          </p:cNvSpPr>
          <p:nvPr userDrawn="1"/>
        </p:nvSpPr>
        <p:spPr bwMode="auto">
          <a:xfrm>
            <a:off x="6916013" y="6202345"/>
            <a:ext cx="3868891" cy="505854"/>
          </a:xfrm>
          <a:prstGeom prst="rect">
            <a:avLst/>
          </a:prstGeom>
          <a:no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defRPr/>
            </a:pPr>
            <a:r>
              <a:rPr lang="en-US" altLang="en-US" sz="1400" b="0" i="0">
                <a:solidFill>
                  <a:schemeClr val="bg1"/>
                </a:solidFill>
                <a:latin typeface="Century Gothic" panose="020B0502020202020204" pitchFamily="34" charset="0"/>
                <a:hlinkClick r:id="rId4">
                  <a:extLst>
                    <a:ext uri="{A12FA001-AC4F-418D-AE19-62706E023703}">
                      <ahyp:hlinkClr xmlns:ahyp="http://schemas.microsoft.com/office/drawing/2018/hyperlinkcolor" val="tx"/>
                    </a:ext>
                  </a:extLst>
                </a:hlinkClick>
              </a:rPr>
              <a:t>www.bluemarbleresearch.co.uk</a:t>
            </a:r>
            <a:endParaRPr lang="en-US" altLang="en-US" sz="1400" b="0" i="0">
              <a:solidFill>
                <a:schemeClr val="bg1"/>
              </a:solidFill>
              <a:latin typeface="Century Gothic" panose="020B0502020202020204" pitchFamily="34" charset="0"/>
            </a:endParaRPr>
          </a:p>
        </p:txBody>
      </p:sp>
      <p:pic>
        <p:nvPicPr>
          <p:cNvPr id="7" name="Picture 8" descr="Contact">
            <a:extLst>
              <a:ext uri="{FF2B5EF4-FFF2-40B4-BE49-F238E27FC236}">
                <a16:creationId xmlns:a16="http://schemas.microsoft.com/office/drawing/2014/main" id="{317163C0-FE42-4855-B942-44A8F3E0576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705225" y="6021555"/>
            <a:ext cx="1279460" cy="6866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 company name&#10;&#10;Description automatically generated">
            <a:extLst>
              <a:ext uri="{FF2B5EF4-FFF2-40B4-BE49-F238E27FC236}">
                <a16:creationId xmlns:a16="http://schemas.microsoft.com/office/drawing/2014/main" id="{FE61D33C-EC87-4CCA-94C3-90C08976F5C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90304" y="2143044"/>
            <a:ext cx="5234855" cy="2723841"/>
          </a:xfrm>
          <a:prstGeom prst="rect">
            <a:avLst/>
          </a:prstGeom>
        </p:spPr>
      </p:pic>
      <p:sp>
        <p:nvSpPr>
          <p:cNvPr id="9" name="Text Placeholder 8">
            <a:extLst>
              <a:ext uri="{FF2B5EF4-FFF2-40B4-BE49-F238E27FC236}">
                <a16:creationId xmlns:a16="http://schemas.microsoft.com/office/drawing/2014/main" id="{00E9165A-C0B6-4255-B9F6-DA08654B98E9}"/>
              </a:ext>
            </a:extLst>
          </p:cNvPr>
          <p:cNvSpPr>
            <a:spLocks noGrp="1"/>
          </p:cNvSpPr>
          <p:nvPr>
            <p:ph type="body" sz="quarter" idx="10" hasCustomPrompt="1"/>
          </p:nvPr>
        </p:nvSpPr>
        <p:spPr>
          <a:xfrm>
            <a:off x="6916738" y="4408488"/>
            <a:ext cx="4832350" cy="1130300"/>
          </a:xfrm>
        </p:spPr>
        <p:txBody>
          <a:bodyPr>
            <a:noAutofit/>
          </a:bodyPr>
          <a:lstStyle>
            <a:lvl1pPr marL="0" indent="0">
              <a:buNone/>
              <a:defRPr sz="1400" b="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For further information:</a:t>
            </a:r>
          </a:p>
          <a:p>
            <a:pPr lvl="0"/>
            <a:r>
              <a:rPr lang="en-US"/>
              <a:t>Author name (author@bluemarbleresearch.co.uk)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Author name (author@bluemarbleresearch.co.uk)</a:t>
            </a:r>
          </a:p>
        </p:txBody>
      </p:sp>
    </p:spTree>
    <p:extLst>
      <p:ext uri="{BB962C8B-B14F-4D97-AF65-F5344CB8AC3E}">
        <p14:creationId xmlns:p14="http://schemas.microsoft.com/office/powerpoint/2010/main" val="3686509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729A12-8DFB-4675-B7C2-0642CBBAB28D}" type="datetime1">
              <a:rPr lang="en-GB" smtClean="0">
                <a:solidFill>
                  <a:prstClr val="black">
                    <a:tint val="75000"/>
                  </a:prstClr>
                </a:solidFill>
              </a:rPr>
              <a:pPr/>
              <a:t>25/09/2023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D8D841-10F4-40E8-A336-526569BA732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82003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99BE773-8BDE-4FDA-9EFB-C2175072FA39}" type="datetime1">
              <a:rPr lang="en-GB" smtClean="0">
                <a:solidFill>
                  <a:prstClr val="black">
                    <a:tint val="75000"/>
                  </a:prstClr>
                </a:solidFill>
              </a:rPr>
              <a:pPr/>
              <a:t>25/09/2023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1D8D841-10F4-40E8-A336-526569BA732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833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F9A38EA-87F4-414C-ABD3-ABEA625B79CC}" type="datetime1">
              <a:rPr lang="en-GB" smtClean="0">
                <a:solidFill>
                  <a:prstClr val="black">
                    <a:tint val="75000"/>
                  </a:prstClr>
                </a:solidFill>
              </a:rPr>
              <a:pPr/>
              <a:t>25/09/2023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1D8D841-10F4-40E8-A336-526569BA732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7004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6254B83-38B0-4D04-9AC2-B225C7323C38}" type="datetime1">
              <a:rPr lang="en-GB" smtClean="0">
                <a:solidFill>
                  <a:prstClr val="black">
                    <a:tint val="75000"/>
                  </a:prstClr>
                </a:solidFill>
              </a:rPr>
              <a:pPr/>
              <a:t>25/09/2023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1D8D841-10F4-40E8-A336-526569BA732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3438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6EA59-0CBE-4C9A-8CAF-B548F68AA930}" type="datetime1">
              <a:rPr lang="en-GB" smtClean="0">
                <a:solidFill>
                  <a:prstClr val="black">
                    <a:tint val="75000"/>
                  </a:prstClr>
                </a:solidFill>
              </a:rPr>
              <a:pPr/>
              <a:t>25/09/2023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1D8D841-10F4-40E8-A336-526569BA732F}" type="slidenum">
              <a:rPr lang="en-GB" smtClean="0">
                <a:solidFill>
                  <a:prstClr val="black">
                    <a:tint val="75000"/>
                  </a:prstClr>
                </a:solidFill>
              </a:rPr>
              <a:pPr/>
              <a:t>‹#›</a:t>
            </a:fld>
            <a:endParaRPr lang="en-GB">
              <a:solidFill>
                <a:prstClr val="black">
                  <a:tint val="75000"/>
                </a:prstClr>
              </a:solidFill>
            </a:endParaRPr>
          </a:p>
        </p:txBody>
      </p:sp>
      <p:cxnSp>
        <p:nvCxnSpPr>
          <p:cNvPr id="5" name="Straight Connector 4"/>
          <p:cNvCxnSpPr/>
          <p:nvPr userDrawn="1"/>
        </p:nvCxnSpPr>
        <p:spPr>
          <a:xfrm>
            <a:off x="719403" y="512676"/>
            <a:ext cx="10625180"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023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C8EA2B-F7BE-4ABC-8333-085F2EF65C2C}" type="datetime1">
              <a:rPr lang="en-GB" smtClean="0">
                <a:solidFill>
                  <a:prstClr val="black">
                    <a:tint val="75000"/>
                  </a:prstClr>
                </a:solidFill>
              </a:rPr>
              <a:pPr/>
              <a:t>25/09/2023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1D8D841-10F4-40E8-A336-526569BA732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94155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A73A2F-B6F0-479C-92DD-6F1DA75C4BC9}" type="datetime1">
              <a:rPr lang="en-GB" smtClean="0">
                <a:solidFill>
                  <a:prstClr val="black">
                    <a:tint val="75000"/>
                  </a:prstClr>
                </a:solidFill>
              </a:rPr>
              <a:pPr/>
              <a:t>25/09/2023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1D8D841-10F4-40E8-A336-526569BA732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0794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453419-F3F5-4B57-ABB1-752373D5872D}" type="datetime1">
              <a:rPr lang="en-GB" smtClean="0">
                <a:solidFill>
                  <a:prstClr val="black">
                    <a:tint val="75000"/>
                  </a:prstClr>
                </a:solidFill>
              </a:rPr>
              <a:pPr/>
              <a:t>25/09/2023</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D8D841-10F4-40E8-A336-526569BA732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846068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698" r:id="rId14"/>
    <p:sldLayoutId id="2147483709" r:id="rId15"/>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B25B93-A9B7-49D4-AA21-5D679DBAF6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410CA4-2C49-4600-9F82-764DDEFA80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50433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1.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jpeg"/><Relationship Id="rId1" Type="http://schemas.openxmlformats.org/officeDocument/2006/relationships/slideLayout" Target="../slideLayouts/slideLayout21.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7.jpeg"/><Relationship Id="rId1" Type="http://schemas.openxmlformats.org/officeDocument/2006/relationships/slideLayout" Target="../slideLayouts/slideLayout21.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image" Target="../media/image22.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26.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52AE6E3-B846-354C-AA64-802AA59F68B2}"/>
              </a:ext>
            </a:extLst>
          </p:cNvPr>
          <p:cNvSpPr>
            <a:spLocks noGrp="1"/>
          </p:cNvSpPr>
          <p:nvPr>
            <p:ph type="body" sz="quarter" idx="10"/>
          </p:nvPr>
        </p:nvSpPr>
        <p:spPr>
          <a:xfrm>
            <a:off x="7693891" y="1974272"/>
            <a:ext cx="4498109" cy="3385128"/>
          </a:xfrm>
        </p:spPr>
        <p:txBody>
          <a:bodyPr anchor="ctr">
            <a:normAutofit/>
          </a:bodyPr>
          <a:lstStyle/>
          <a:p>
            <a:pPr>
              <a:spcBef>
                <a:spcPts val="0"/>
              </a:spcBef>
            </a:pPr>
            <a:r>
              <a:rPr lang="en-GB" sz="3600">
                <a:latin typeface="Century Gothic" panose="020B0502020202020204" pitchFamily="34" charset="0"/>
              </a:rPr>
              <a:t>Summary of PR24 customer engagement  triangulation.</a:t>
            </a:r>
          </a:p>
        </p:txBody>
      </p:sp>
      <p:sp>
        <p:nvSpPr>
          <p:cNvPr id="10" name="Text Placeholder 3">
            <a:extLst>
              <a:ext uri="{FF2B5EF4-FFF2-40B4-BE49-F238E27FC236}">
                <a16:creationId xmlns:a16="http://schemas.microsoft.com/office/drawing/2014/main" id="{000F34F0-2E72-F21B-C324-679DDAFD1CD9}"/>
              </a:ext>
            </a:extLst>
          </p:cNvPr>
          <p:cNvSpPr>
            <a:spLocks noGrp="1"/>
          </p:cNvSpPr>
          <p:nvPr>
            <p:ph type="body" sz="quarter" idx="14"/>
          </p:nvPr>
        </p:nvSpPr>
        <p:spPr>
          <a:xfrm>
            <a:off x="190500" y="6365875"/>
            <a:ext cx="2776538" cy="257175"/>
          </a:xfrm>
        </p:spPr>
        <p:txBody>
          <a:bodyPr/>
          <a:lstStyle/>
          <a:p>
            <a:endParaRPr lang="en-US"/>
          </a:p>
        </p:txBody>
      </p:sp>
      <p:pic>
        <p:nvPicPr>
          <p:cNvPr id="6" name="Picture 5">
            <a:extLst>
              <a:ext uri="{FF2B5EF4-FFF2-40B4-BE49-F238E27FC236}">
                <a16:creationId xmlns:a16="http://schemas.microsoft.com/office/drawing/2014/main" id="{31EC0D16-25D8-892B-95B1-03E972E90A0E}"/>
              </a:ext>
            </a:extLst>
          </p:cNvPr>
          <p:cNvPicPr>
            <a:picLocks noChangeAspect="1"/>
          </p:cNvPicPr>
          <p:nvPr/>
        </p:nvPicPr>
        <p:blipFill rotWithShape="1">
          <a:blip r:embed="rId2"/>
          <a:srcRect r="17199"/>
          <a:stretch/>
        </p:blipFill>
        <p:spPr>
          <a:xfrm>
            <a:off x="11676" y="0"/>
            <a:ext cx="7682215" cy="6858000"/>
          </a:xfrm>
          <a:prstGeom prst="rect">
            <a:avLst/>
          </a:prstGeom>
        </p:spPr>
      </p:pic>
      <p:pic>
        <p:nvPicPr>
          <p:cNvPr id="7" name="Picture 6" descr="Logo, company name&#10;&#10;Description automatically generated">
            <a:extLst>
              <a:ext uri="{FF2B5EF4-FFF2-40B4-BE49-F238E27FC236}">
                <a16:creationId xmlns:a16="http://schemas.microsoft.com/office/drawing/2014/main" id="{B7C521F3-83AE-B2F6-791A-BEEED698B5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5200" y="5648173"/>
            <a:ext cx="2325125" cy="1209828"/>
          </a:xfrm>
          <a:prstGeom prst="rect">
            <a:avLst/>
          </a:prstGeom>
        </p:spPr>
      </p:pic>
      <p:pic>
        <p:nvPicPr>
          <p:cNvPr id="2050" name="Picture 2" descr="Portsmouth Water - for Households">
            <a:extLst>
              <a:ext uri="{FF2B5EF4-FFF2-40B4-BE49-F238E27FC236}">
                <a16:creationId xmlns:a16="http://schemas.microsoft.com/office/drawing/2014/main" id="{54690FFF-E333-B332-BC30-3E9F6505CE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5782" y="300038"/>
            <a:ext cx="4267200" cy="233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810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F091B69C-D252-DEF0-E3C5-0E816BFCE6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5294" y="6249656"/>
            <a:ext cx="1156706" cy="601866"/>
          </a:xfrm>
          <a:prstGeom prst="rect">
            <a:avLst/>
          </a:prstGeom>
          <a:solidFill>
            <a:srgbClr val="0F9DC3"/>
          </a:solidFill>
          <a:ln>
            <a:noFill/>
          </a:ln>
        </p:spPr>
      </p:pic>
      <p:sp>
        <p:nvSpPr>
          <p:cNvPr id="3" name="Text Placeholder 2">
            <a:extLst>
              <a:ext uri="{FF2B5EF4-FFF2-40B4-BE49-F238E27FC236}">
                <a16:creationId xmlns:a16="http://schemas.microsoft.com/office/drawing/2014/main" id="{D9B412DD-0E52-47C5-A224-BE712B9A3A3C}"/>
              </a:ext>
            </a:extLst>
          </p:cNvPr>
          <p:cNvSpPr>
            <a:spLocks noGrp="1"/>
          </p:cNvSpPr>
          <p:nvPr>
            <p:ph type="body" sz="quarter" idx="13"/>
          </p:nvPr>
        </p:nvSpPr>
        <p:spPr/>
        <p:txBody>
          <a:bodyPr/>
          <a:lstStyle/>
          <a:p>
            <a:r>
              <a:rPr lang="en-GB">
                <a:latin typeface="Century Gothic"/>
                <a:cs typeface="Arial"/>
              </a:rPr>
              <a:t>Weighing the evidence – </a:t>
            </a:r>
            <a:r>
              <a:rPr lang="en-GB">
                <a:latin typeface="Century Gothic" panose="020B0502020202020204" pitchFamily="34" charset="0"/>
              </a:rPr>
              <a:t>Smart meters</a:t>
            </a:r>
          </a:p>
        </p:txBody>
      </p:sp>
      <p:sp>
        <p:nvSpPr>
          <p:cNvPr id="5" name="Slide Number Placeholder 3">
            <a:extLst>
              <a:ext uri="{FF2B5EF4-FFF2-40B4-BE49-F238E27FC236}">
                <a16:creationId xmlns:a16="http://schemas.microsoft.com/office/drawing/2014/main" id="{82510419-E5DF-7CCE-1B6F-0C0F533F5E28}"/>
              </a:ext>
            </a:extLst>
          </p:cNvPr>
          <p:cNvSpPr txBox="1">
            <a:spLocks/>
          </p:cNvSpPr>
          <p:nvPr/>
        </p:nvSpPr>
        <p:spPr>
          <a:xfrm>
            <a:off x="11523144" y="-25865"/>
            <a:ext cx="596850"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17C9725-CDDF-4E1F-A5C1-71F9C95A39C6}" type="slidenum">
              <a:rPr lang="en-GB" b="1" smtClean="0">
                <a:solidFill>
                  <a:prstClr val="white"/>
                </a:solidFill>
                <a:latin typeface="Century Gothic" panose="020B0502020202020204" pitchFamily="34" charset="0"/>
              </a:rPr>
              <a:pPr>
                <a:defRPr/>
              </a:pPr>
              <a:t>10</a:t>
            </a:fld>
            <a:endParaRPr lang="en-GB" b="1">
              <a:solidFill>
                <a:prstClr val="white"/>
              </a:solidFill>
              <a:latin typeface="Century Gothic" panose="020B0502020202020204" pitchFamily="34" charset="0"/>
            </a:endParaRPr>
          </a:p>
        </p:txBody>
      </p:sp>
      <p:graphicFrame>
        <p:nvGraphicFramePr>
          <p:cNvPr id="15" name="Table 15">
            <a:extLst>
              <a:ext uri="{FF2B5EF4-FFF2-40B4-BE49-F238E27FC236}">
                <a16:creationId xmlns:a16="http://schemas.microsoft.com/office/drawing/2014/main" id="{771EB888-391C-19F6-B64F-D3BC5A35085C}"/>
              </a:ext>
            </a:extLst>
          </p:cNvPr>
          <p:cNvGraphicFramePr>
            <a:graphicFrameLocks noGrp="1"/>
          </p:cNvGraphicFramePr>
          <p:nvPr>
            <p:extLst>
              <p:ext uri="{D42A27DB-BD31-4B8C-83A1-F6EECF244321}">
                <p14:modId xmlns:p14="http://schemas.microsoft.com/office/powerpoint/2010/main" val="3181340264"/>
              </p:ext>
            </p:extLst>
          </p:nvPr>
        </p:nvGraphicFramePr>
        <p:xfrm>
          <a:off x="459168" y="567316"/>
          <a:ext cx="11525964" cy="2422815"/>
        </p:xfrm>
        <a:graphic>
          <a:graphicData uri="http://schemas.openxmlformats.org/drawingml/2006/table">
            <a:tbl>
              <a:tblPr firstRow="1" bandRow="1">
                <a:tableStyleId>{5C22544A-7EE6-4342-B048-85BDC9FD1C3A}</a:tableStyleId>
              </a:tblPr>
              <a:tblGrid>
                <a:gridCol w="2722182">
                  <a:extLst>
                    <a:ext uri="{9D8B030D-6E8A-4147-A177-3AD203B41FA5}">
                      <a16:colId xmlns:a16="http://schemas.microsoft.com/office/drawing/2014/main" val="3255321495"/>
                    </a:ext>
                  </a:extLst>
                </a:gridCol>
                <a:gridCol w="1581150">
                  <a:extLst>
                    <a:ext uri="{9D8B030D-6E8A-4147-A177-3AD203B41FA5}">
                      <a16:colId xmlns:a16="http://schemas.microsoft.com/office/drawing/2014/main" val="1786619817"/>
                    </a:ext>
                  </a:extLst>
                </a:gridCol>
                <a:gridCol w="7222632">
                  <a:extLst>
                    <a:ext uri="{9D8B030D-6E8A-4147-A177-3AD203B41FA5}">
                      <a16:colId xmlns:a16="http://schemas.microsoft.com/office/drawing/2014/main" val="998087458"/>
                    </a:ext>
                  </a:extLst>
                </a:gridCol>
              </a:tblGrid>
              <a:tr h="594245">
                <a:tc>
                  <a:txBody>
                    <a:bodyPr/>
                    <a:lstStyle/>
                    <a:p>
                      <a:pPr marL="361950" indent="0" algn="ctr"/>
                      <a:r>
                        <a:rPr lang="en-GB" sz="1200">
                          <a:latin typeface="Century Gothic" panose="020B0502020202020204" pitchFamily="34" charset="0"/>
                        </a:rPr>
                        <a:t>Is this a priority for customers?</a:t>
                      </a:r>
                    </a:p>
                  </a:txBody>
                  <a:tcPr>
                    <a:solidFill>
                      <a:schemeClr val="accent3"/>
                    </a:solidFill>
                  </a:tcPr>
                </a:tc>
                <a:tc>
                  <a:txBody>
                    <a:bodyPr/>
                    <a:lstStyle/>
                    <a:p>
                      <a:pPr marL="266700" indent="0" algn="ctr"/>
                      <a:r>
                        <a:rPr lang="en-GB" sz="1200">
                          <a:latin typeface="Century Gothic" panose="020B0502020202020204" pitchFamily="34" charset="0"/>
                        </a:rPr>
                        <a:t>Evidence from the long-term plan choices</a:t>
                      </a:r>
                    </a:p>
                  </a:txBody>
                  <a:tcPr/>
                </a:tc>
                <a:tc>
                  <a:txBody>
                    <a:bodyPr/>
                    <a:lstStyle/>
                    <a:p>
                      <a:pPr algn="ctr"/>
                      <a:r>
                        <a:rPr lang="en-GB" sz="1200">
                          <a:latin typeface="Century Gothic" panose="020B0502020202020204" pitchFamily="34" charset="0"/>
                        </a:rPr>
                        <a:t>Sample differences in evidence across the engagement programme</a:t>
                      </a:r>
                    </a:p>
                  </a:txBody>
                  <a:tcPr/>
                </a:tc>
                <a:extLst>
                  <a:ext uri="{0D108BD9-81ED-4DB2-BD59-A6C34878D82A}">
                    <a16:rowId xmlns:a16="http://schemas.microsoft.com/office/drawing/2014/main" val="2728932345"/>
                  </a:ext>
                </a:extLst>
              </a:tr>
              <a:tr h="1782735">
                <a:tc>
                  <a:txBody>
                    <a:bodyPr/>
                    <a:lstStyle/>
                    <a:p>
                      <a:pPr algn="ctr"/>
                      <a:r>
                        <a:rPr lang="en-GB" sz="1000" dirty="0">
                          <a:solidFill>
                            <a:schemeClr val="tx1"/>
                          </a:solidFill>
                          <a:latin typeface="Century Gothic" panose="020B0502020202020204" pitchFamily="34" charset="0"/>
                        </a:rPr>
                        <a:t>Smart metering is a low priority for customers.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Century Gothic" panose="020B0502020202020204" pitchFamily="34" charset="0"/>
                        </a:rPr>
                        <a:t>While support for smart meters is initially muted, 7 in 10 support once benefits communicated (14% still reject smart meters)</a:t>
                      </a:r>
                    </a:p>
                    <a:p>
                      <a:pPr algn="ctr"/>
                      <a:r>
                        <a:rPr lang="en-GB" sz="1000" dirty="0">
                          <a:solidFill>
                            <a:schemeClr val="tx1"/>
                          </a:solidFill>
                          <a:latin typeface="Century Gothic" panose="020B0502020202020204" pitchFamily="34" charset="0"/>
                        </a:rPr>
                        <a:t>This resistant minority are concerned about bills rising, unclear how they can save money, unhappy to lose ‘guilt free’ water use, and some have data/security fears.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Century Gothic" panose="020B0502020202020204" pitchFamily="34" charset="0"/>
                        </a:rPr>
                        <a:t>Not included in plan choices </a:t>
                      </a:r>
                    </a:p>
                  </a:txBody>
                  <a:tcPr/>
                </a:tc>
                <a:tc>
                  <a:txBody>
                    <a:bodyP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dirty="0">
                          <a:solidFill>
                            <a:schemeClr val="tx1"/>
                          </a:solidFill>
                          <a:latin typeface="Century Gothic" panose="020B0502020202020204" pitchFamily="34" charset="0"/>
                        </a:rPr>
                        <a:t>Unmetered: </a:t>
                      </a:r>
                      <a:r>
                        <a:rPr lang="en-GB" sz="1000" dirty="0">
                          <a:solidFill>
                            <a:schemeClr val="tx1"/>
                          </a:solidFill>
                          <a:latin typeface="Century Gothic" panose="020B0502020202020204" pitchFamily="34" charset="0"/>
                        </a:rPr>
                        <a:t>concerned about </a:t>
                      </a:r>
                      <a:r>
                        <a:rPr lang="en-GB" sz="1000" b="0" dirty="0">
                          <a:solidFill>
                            <a:schemeClr val="tx1"/>
                          </a:solidFill>
                          <a:latin typeface="Century Gothic" panose="020B0502020202020204" pitchFamily="34" charset="0"/>
                        </a:rPr>
                        <a:t>paying more</a:t>
                      </a:r>
                    </a:p>
                    <a:p>
                      <a:pPr marL="176213" indent="-176213">
                        <a:buFont typeface="Arial" panose="020B0604020202020204" pitchFamily="34" charset="0"/>
                        <a:buChar char="•"/>
                      </a:pPr>
                      <a:r>
                        <a:rPr lang="en-GB" sz="1000" b="1" dirty="0">
                          <a:solidFill>
                            <a:schemeClr val="tx1"/>
                          </a:solidFill>
                          <a:latin typeface="Century Gothic" panose="020B0502020202020204" pitchFamily="34" charset="0"/>
                        </a:rPr>
                        <a:t>Low income and (some) younger: </a:t>
                      </a:r>
                      <a:r>
                        <a:rPr lang="en-GB" sz="1000" dirty="0">
                          <a:solidFill>
                            <a:schemeClr val="tx1"/>
                          </a:solidFill>
                          <a:latin typeface="Century Gothic" panose="020B0502020202020204" pitchFamily="34" charset="0"/>
                        </a:rPr>
                        <a:t>see smart meters as an additional stress of ‘another bill in their living room’</a:t>
                      </a:r>
                    </a:p>
                    <a:p>
                      <a:pPr marL="176213" indent="-176213">
                        <a:buFont typeface="Arial" panose="020B0604020202020204" pitchFamily="34" charset="0"/>
                        <a:buChar char="•"/>
                      </a:pPr>
                      <a:r>
                        <a:rPr lang="en-GB" sz="1000" b="1" dirty="0">
                          <a:solidFill>
                            <a:schemeClr val="tx1"/>
                          </a:solidFill>
                          <a:latin typeface="Century Gothic" panose="020B0502020202020204" pitchFamily="34" charset="0"/>
                        </a:rPr>
                        <a:t>Digitally excluded: </a:t>
                      </a:r>
                      <a:r>
                        <a:rPr lang="en-GB" sz="1000" b="0" dirty="0">
                          <a:solidFill>
                            <a:schemeClr val="tx1"/>
                          </a:solidFill>
                          <a:latin typeface="Century Gothic" panose="020B0502020202020204" pitchFamily="34" charset="0"/>
                        </a:rPr>
                        <a:t>data security concerns / fraud risks</a:t>
                      </a:r>
                    </a:p>
                    <a:p>
                      <a:pPr marL="176213" indent="-176213">
                        <a:buFont typeface="Arial" panose="020B0604020202020204" pitchFamily="34" charset="0"/>
                        <a:buChar char="•"/>
                      </a:pPr>
                      <a:r>
                        <a:rPr lang="en-GB" sz="1000" b="1" dirty="0">
                          <a:solidFill>
                            <a:schemeClr val="tx1"/>
                          </a:solidFill>
                          <a:latin typeface="Century Gothic" panose="020B0502020202020204" pitchFamily="34" charset="0"/>
                        </a:rPr>
                        <a:t>Better off customers </a:t>
                      </a:r>
                      <a:r>
                        <a:rPr lang="en-GB" sz="1000" dirty="0">
                          <a:solidFill>
                            <a:schemeClr val="tx1"/>
                          </a:solidFill>
                          <a:latin typeface="Century Gothic" panose="020B0502020202020204" pitchFamily="34" charset="0"/>
                        </a:rPr>
                        <a:t>want to save water; </a:t>
                      </a:r>
                      <a:r>
                        <a:rPr lang="en-GB" sz="1000" b="1" dirty="0">
                          <a:solidFill>
                            <a:schemeClr val="tx1"/>
                          </a:solidFill>
                          <a:latin typeface="Century Gothic" panose="020B0502020202020204" pitchFamily="34" charset="0"/>
                        </a:rPr>
                        <a:t>worse off </a:t>
                      </a:r>
                      <a:r>
                        <a:rPr lang="en-GB" sz="1000" dirty="0">
                          <a:solidFill>
                            <a:schemeClr val="tx1"/>
                          </a:solidFill>
                          <a:latin typeface="Century Gothic" panose="020B0502020202020204" pitchFamily="34" charset="0"/>
                        </a:rPr>
                        <a:t>want to save money</a:t>
                      </a:r>
                    </a:p>
                    <a:p>
                      <a:pPr marL="176213" indent="-176213">
                        <a:buFont typeface="Arial" panose="020B0604020202020204" pitchFamily="34" charset="0"/>
                        <a:buChar char="•"/>
                      </a:pPr>
                      <a:r>
                        <a:rPr lang="en-GB" sz="1000" b="1" dirty="0">
                          <a:solidFill>
                            <a:schemeClr val="tx1"/>
                          </a:solidFill>
                          <a:latin typeface="Century Gothic" panose="020B0502020202020204" pitchFamily="34" charset="0"/>
                        </a:rPr>
                        <a:t>Oldest </a:t>
                      </a:r>
                      <a:r>
                        <a:rPr lang="en-GB" sz="1000" dirty="0">
                          <a:solidFill>
                            <a:schemeClr val="tx1"/>
                          </a:solidFill>
                          <a:latin typeface="Century Gothic" panose="020B0502020202020204" pitchFamily="34" charset="0"/>
                        </a:rPr>
                        <a:t>most interested in detecting leaks</a:t>
                      </a:r>
                    </a:p>
                    <a:p>
                      <a:pPr marL="171450" indent="-171450">
                        <a:buFont typeface="Arial" panose="020B0604020202020204" pitchFamily="34" charset="0"/>
                        <a:buChar char="•"/>
                      </a:pPr>
                      <a:r>
                        <a:rPr lang="en-GB" sz="1000" b="1" dirty="0">
                          <a:solidFill>
                            <a:schemeClr val="tx1"/>
                          </a:solidFill>
                          <a:latin typeface="Century Gothic" panose="020B0502020202020204" pitchFamily="34" charset="0"/>
                        </a:rPr>
                        <a:t>Stakeholders: </a:t>
                      </a:r>
                      <a:r>
                        <a:rPr lang="en-GB" sz="1000" dirty="0">
                          <a:solidFill>
                            <a:schemeClr val="tx1"/>
                          </a:solidFill>
                          <a:latin typeface="Century Gothic" panose="020B0502020202020204" pitchFamily="34" charset="0"/>
                        </a:rPr>
                        <a:t>negative experiences of energy smart meters: bill anxiety; obsessive monitoring; fear being cut off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dirty="0">
                          <a:solidFill>
                            <a:schemeClr val="tx1"/>
                          </a:solidFill>
                          <a:latin typeface="Century Gothic" panose="020B0502020202020204" pitchFamily="34" charset="0"/>
                        </a:rPr>
                        <a:t>House shares: </a:t>
                      </a:r>
                      <a:r>
                        <a:rPr lang="en-GB" sz="1000" dirty="0">
                          <a:solidFill>
                            <a:schemeClr val="tx1"/>
                          </a:solidFill>
                          <a:latin typeface="Century Gothic" panose="020B0502020202020204" pitchFamily="34" charset="0"/>
                        </a:rPr>
                        <a:t>concerned about potential for conflict where have no control on how water efficient others are</a:t>
                      </a:r>
                      <a:endParaRPr lang="en-GB" sz="1000" b="1" dirty="0">
                        <a:solidFill>
                          <a:schemeClr val="tx1"/>
                        </a:solidFill>
                        <a:latin typeface="Century Gothic" panose="020B0502020202020204" pitchFamily="34" charset="0"/>
                      </a:endParaRPr>
                    </a:p>
                    <a:p>
                      <a:pPr marL="171450" indent="-171450">
                        <a:buFont typeface="Arial" panose="020B0604020202020204" pitchFamily="34" charset="0"/>
                        <a:buChar char="•"/>
                        <a:tabLst>
                          <a:tab pos="2157413" algn="l"/>
                        </a:tabLst>
                      </a:pPr>
                      <a:r>
                        <a:rPr lang="en-GB" sz="1000" b="1" dirty="0">
                          <a:solidFill>
                            <a:schemeClr val="tx1"/>
                          </a:solidFill>
                          <a:latin typeface="Century Gothic" panose="020B0502020202020204" pitchFamily="34" charset="0"/>
                        </a:rPr>
                        <a:t>NHH</a:t>
                      </a:r>
                      <a:r>
                        <a:rPr lang="en-GB" sz="1000" dirty="0">
                          <a:solidFill>
                            <a:schemeClr val="tx1"/>
                          </a:solidFill>
                          <a:latin typeface="Century Gothic" panose="020B0502020202020204" pitchFamily="34" charset="0"/>
                        </a:rPr>
                        <a:t> most positive</a:t>
                      </a:r>
                    </a:p>
                    <a:p>
                      <a:pPr marL="171450" indent="-171450">
                        <a:buFont typeface="Arial" panose="020B0604020202020204" pitchFamily="34" charset="0"/>
                        <a:buChar char="•"/>
                        <a:tabLst>
                          <a:tab pos="2157413" algn="l"/>
                        </a:tabLst>
                      </a:pPr>
                      <a:r>
                        <a:rPr lang="en-GB" sz="1000" b="1" dirty="0">
                          <a:solidFill>
                            <a:schemeClr val="tx1"/>
                          </a:solidFill>
                          <a:latin typeface="Century Gothic" panose="020B0502020202020204" pitchFamily="34" charset="0"/>
                        </a:rPr>
                        <a:t>Future customers </a:t>
                      </a:r>
                      <a:r>
                        <a:rPr lang="en-GB" sz="1000" dirty="0">
                          <a:solidFill>
                            <a:schemeClr val="tx1"/>
                          </a:solidFill>
                          <a:latin typeface="Century Gothic" panose="020B0502020202020204" pitchFamily="34" charset="0"/>
                        </a:rPr>
                        <a:t>generally support </a:t>
                      </a:r>
                      <a:r>
                        <a:rPr lang="en-GB" sz="1000" b="0" dirty="0">
                          <a:solidFill>
                            <a:schemeClr val="tx1"/>
                          </a:solidFill>
                          <a:latin typeface="Century Gothic" panose="020B0502020202020204" pitchFamily="34" charset="0"/>
                        </a:rPr>
                        <a:t>as</a:t>
                      </a:r>
                      <a:r>
                        <a:rPr lang="en-GB" sz="1000" b="1" dirty="0">
                          <a:solidFill>
                            <a:schemeClr val="tx1"/>
                          </a:solidFill>
                          <a:latin typeface="Century Gothic" panose="020B0502020202020204" pitchFamily="34" charset="0"/>
                        </a:rPr>
                        <a:t> </a:t>
                      </a:r>
                      <a:r>
                        <a:rPr lang="en-GB" sz="1000" dirty="0">
                          <a:solidFill>
                            <a:schemeClr val="tx1"/>
                          </a:solidFill>
                          <a:latin typeface="Century Gothic" panose="020B0502020202020204" pitchFamily="34" charset="0"/>
                        </a:rPr>
                        <a:t>make wastage tangible. </a:t>
                      </a:r>
                      <a:r>
                        <a:rPr lang="en-GB" sz="1000" i="1" dirty="0">
                          <a:solidFill>
                            <a:schemeClr val="tx1"/>
                          </a:solidFill>
                          <a:latin typeface="Century Gothic" panose="020B0502020202020204" pitchFamily="34" charset="0"/>
                        </a:rPr>
                        <a:t>But</a:t>
                      </a:r>
                      <a:r>
                        <a:rPr lang="en-GB" sz="1000" dirty="0">
                          <a:solidFill>
                            <a:schemeClr val="tx1"/>
                          </a:solidFill>
                          <a:latin typeface="Century Gothic" panose="020B0502020202020204" pitchFamily="34" charset="0"/>
                        </a:rPr>
                        <a:t> they assert benefits need to be communicated, and vulnerable &amp; digitally excluded must not be left behind. </a:t>
                      </a:r>
                    </a:p>
                    <a:p>
                      <a:pPr marL="171450" indent="-171450">
                        <a:buFont typeface="Arial" panose="020B0604020202020204" pitchFamily="34" charset="0"/>
                        <a:buChar char="•"/>
                        <a:tabLst>
                          <a:tab pos="2157413" algn="l"/>
                        </a:tabLst>
                      </a:pPr>
                      <a:r>
                        <a:rPr lang="en-GB" sz="1000" b="1" dirty="0">
                          <a:solidFill>
                            <a:schemeClr val="tx1"/>
                          </a:solidFill>
                          <a:latin typeface="Century Gothic" panose="020B0502020202020204" pitchFamily="34" charset="0"/>
                        </a:rPr>
                        <a:t>Generally: </a:t>
                      </a:r>
                      <a:r>
                        <a:rPr lang="en-GB" sz="1000" dirty="0">
                          <a:latin typeface="Century Gothic" panose="020B0502020202020204" pitchFamily="34" charset="0"/>
                        </a:rPr>
                        <a:t>Access to personalised smart meter data only really appealed for a minority </a:t>
                      </a:r>
                      <a:endParaRPr lang="en-GB" sz="1000" dirty="0">
                        <a:solidFill>
                          <a:schemeClr val="tx1"/>
                        </a:solidFill>
                        <a:latin typeface="Century Gothic" panose="020B0502020202020204" pitchFamily="34" charset="0"/>
                      </a:endParaRPr>
                    </a:p>
                  </a:txBody>
                  <a:tcPr/>
                </a:tc>
                <a:extLst>
                  <a:ext uri="{0D108BD9-81ED-4DB2-BD59-A6C34878D82A}">
                    <a16:rowId xmlns:a16="http://schemas.microsoft.com/office/drawing/2014/main" val="2293208300"/>
                  </a:ext>
                </a:extLst>
              </a:tr>
            </a:tbl>
          </a:graphicData>
        </a:graphic>
      </p:graphicFrame>
      <p:graphicFrame>
        <p:nvGraphicFramePr>
          <p:cNvPr id="10" name="Table 15">
            <a:extLst>
              <a:ext uri="{FF2B5EF4-FFF2-40B4-BE49-F238E27FC236}">
                <a16:creationId xmlns:a16="http://schemas.microsoft.com/office/drawing/2014/main" id="{CAD697A5-8C1A-D3AB-B768-9CB3767EE46F}"/>
              </a:ext>
            </a:extLst>
          </p:cNvPr>
          <p:cNvGraphicFramePr>
            <a:graphicFrameLocks noGrp="1"/>
          </p:cNvGraphicFramePr>
          <p:nvPr>
            <p:extLst>
              <p:ext uri="{D42A27DB-BD31-4B8C-83A1-F6EECF244321}">
                <p14:modId xmlns:p14="http://schemas.microsoft.com/office/powerpoint/2010/main" val="4082210413"/>
              </p:ext>
            </p:extLst>
          </p:nvPr>
        </p:nvGraphicFramePr>
        <p:xfrm>
          <a:off x="2754837" y="3323160"/>
          <a:ext cx="3341158" cy="3118518"/>
        </p:xfrm>
        <a:graphic>
          <a:graphicData uri="http://schemas.openxmlformats.org/drawingml/2006/table">
            <a:tbl>
              <a:tblPr firstRow="1" bandRow="1">
                <a:tableStyleId>{7DF18680-E054-41AD-8BC1-D1AEF772440D}</a:tableStyleId>
              </a:tblPr>
              <a:tblGrid>
                <a:gridCol w="3341158">
                  <a:extLst>
                    <a:ext uri="{9D8B030D-6E8A-4147-A177-3AD203B41FA5}">
                      <a16:colId xmlns:a16="http://schemas.microsoft.com/office/drawing/2014/main" val="3255321495"/>
                    </a:ext>
                  </a:extLst>
                </a:gridCol>
              </a:tblGrid>
              <a:tr h="512319">
                <a:tc>
                  <a:txBody>
                    <a:bodyPr/>
                    <a:lstStyle/>
                    <a:p>
                      <a:pPr algn="ctr"/>
                      <a:r>
                        <a:rPr lang="en-GB" sz="1200"/>
                        <a:t>Plan Acceptability </a:t>
                      </a:r>
                      <a:endParaRPr lang="en-GB" sz="1200">
                        <a:latin typeface="Century Gothic" panose="020B0502020202020204" pitchFamily="34" charset="0"/>
                      </a:endParaRPr>
                    </a:p>
                  </a:txBody>
                  <a:tcPr anchor="ctr">
                    <a:solidFill>
                      <a:schemeClr val="accent6"/>
                    </a:solidFill>
                  </a:tcPr>
                </a:tc>
                <a:extLst>
                  <a:ext uri="{0D108BD9-81ED-4DB2-BD59-A6C34878D82A}">
                    <a16:rowId xmlns:a16="http://schemas.microsoft.com/office/drawing/2014/main" val="2728932345"/>
                  </a:ext>
                </a:extLst>
              </a:tr>
              <a:tr h="26061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t>Saving water by installing smart meters is the least important of the three business plan investments tested: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highlight>
                          <a:srgbClr val="00FFFF"/>
                        </a:highlight>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GB" sz="1000" b="0" dirty="0"/>
                        <a:t>Most important: </a:t>
                      </a:r>
                      <a:r>
                        <a:rPr lang="en-GB" sz="1000" b="1" dirty="0"/>
                        <a:t>Removing lead pipes </a:t>
                      </a:r>
                      <a:r>
                        <a:rPr lang="en-GB" sz="1000" b="0" dirty="0"/>
                        <a:t>39%</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000" b="1" dirty="0"/>
                        <a:t>Improving the environment </a:t>
                      </a:r>
                      <a:r>
                        <a:rPr lang="en-GB" sz="1000" b="0" dirty="0"/>
                        <a:t>33%</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000" b="1" dirty="0"/>
                        <a:t>Saving water by installing smart meters </a:t>
                      </a:r>
                      <a:r>
                        <a:rPr lang="en-GB" sz="1000" b="0" dirty="0"/>
                        <a:t>19%</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000" b="0" dirty="0"/>
                        <a:t>DK 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highlight>
                          <a:srgbClr val="00FFFF"/>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t>NB: In the </a:t>
                      </a:r>
                      <a:r>
                        <a:rPr lang="en-GB" sz="1000" b="1" dirty="0"/>
                        <a:t>deliberative (qualitative) research</a:t>
                      </a:r>
                      <a:r>
                        <a:rPr lang="en-GB" sz="1000" b="0" dirty="0"/>
                        <a:t>, the plan for smart meter introduction bore no bill impact. Customers held mixed views with some resistant but were accepting on the basis of no bill impact. (The plan was revised ahead of the quantitative survey.)</a:t>
                      </a:r>
                      <a:endParaRPr lang="en-GB" sz="1000" b="0" dirty="0">
                        <a:latin typeface="Century Gothic" panose="020B0502020202020204" pitchFamily="34" charset="0"/>
                      </a:endParaRPr>
                    </a:p>
                  </a:txBody>
                  <a:tcPr anchor="ctr"/>
                </a:tc>
                <a:extLst>
                  <a:ext uri="{0D108BD9-81ED-4DB2-BD59-A6C34878D82A}">
                    <a16:rowId xmlns:a16="http://schemas.microsoft.com/office/drawing/2014/main" val="2293208300"/>
                  </a:ext>
                </a:extLst>
              </a:tr>
            </a:tbl>
          </a:graphicData>
        </a:graphic>
      </p:graphicFrame>
      <p:graphicFrame>
        <p:nvGraphicFramePr>
          <p:cNvPr id="11" name="Table 10">
            <a:extLst>
              <a:ext uri="{FF2B5EF4-FFF2-40B4-BE49-F238E27FC236}">
                <a16:creationId xmlns:a16="http://schemas.microsoft.com/office/drawing/2014/main" id="{ED48B51A-7D8E-59AB-1026-362830E33001}"/>
              </a:ext>
            </a:extLst>
          </p:cNvPr>
          <p:cNvGraphicFramePr>
            <a:graphicFrameLocks noGrp="1"/>
          </p:cNvGraphicFramePr>
          <p:nvPr>
            <p:extLst>
              <p:ext uri="{D42A27DB-BD31-4B8C-83A1-F6EECF244321}">
                <p14:modId xmlns:p14="http://schemas.microsoft.com/office/powerpoint/2010/main" val="874965741"/>
              </p:ext>
            </p:extLst>
          </p:nvPr>
        </p:nvGraphicFramePr>
        <p:xfrm>
          <a:off x="6622713" y="3550919"/>
          <a:ext cx="5160715" cy="2722349"/>
        </p:xfrm>
        <a:graphic>
          <a:graphicData uri="http://schemas.openxmlformats.org/drawingml/2006/table">
            <a:tbl>
              <a:tblPr firstRow="1" bandRow="1">
                <a:tableStyleId>{00A15C55-8517-42AA-B614-E9B94910E393}</a:tableStyleId>
              </a:tblPr>
              <a:tblGrid>
                <a:gridCol w="5160715">
                  <a:extLst>
                    <a:ext uri="{9D8B030D-6E8A-4147-A177-3AD203B41FA5}">
                      <a16:colId xmlns:a16="http://schemas.microsoft.com/office/drawing/2014/main" val="1052086010"/>
                    </a:ext>
                  </a:extLst>
                </a:gridCol>
              </a:tblGrid>
              <a:tr h="497309">
                <a:tc>
                  <a:txBody>
                    <a:bodyPr/>
                    <a:lstStyle/>
                    <a:p>
                      <a:pPr algn="ctr"/>
                      <a:r>
                        <a:rPr lang="en-GB" sz="1200"/>
                        <a:t>Weighing up evidence for overall balanced view</a:t>
                      </a:r>
                      <a:endParaRPr lang="en-GB" sz="1200">
                        <a:latin typeface="Century Gothic" panose="020B0502020202020204" pitchFamily="34" charset="0"/>
                      </a:endParaRPr>
                    </a:p>
                  </a:txBody>
                  <a:tcPr anchor="ctr"/>
                </a:tc>
                <a:extLst>
                  <a:ext uri="{0D108BD9-81ED-4DB2-BD59-A6C34878D82A}">
                    <a16:rowId xmlns:a16="http://schemas.microsoft.com/office/drawing/2014/main" val="2009836259"/>
                  </a:ext>
                </a:extLst>
              </a:tr>
              <a:tr h="90682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157413" algn="l"/>
                        </a:tabLst>
                        <a:defRPr/>
                      </a:pPr>
                      <a:r>
                        <a:rPr lang="en-GB" sz="1000" b="1" dirty="0">
                          <a:solidFill>
                            <a:schemeClr val="tx1"/>
                          </a:solidFill>
                          <a:latin typeface="Century Gothic" panose="020B0502020202020204" pitchFamily="34" charset="0"/>
                        </a:rPr>
                        <a:t>Broadly there is support </a:t>
                      </a:r>
                      <a:r>
                        <a:rPr lang="en-GB" sz="1000" b="1" i="0" dirty="0">
                          <a:solidFill>
                            <a:schemeClr val="tx1"/>
                          </a:solidFill>
                          <a:latin typeface="Century Gothic" panose="020B0502020202020204" pitchFamily="34" charset="0"/>
                        </a:rPr>
                        <a:t>for smart </a:t>
                      </a:r>
                      <a:r>
                        <a:rPr lang="en-GB" sz="1000" b="1" dirty="0">
                          <a:solidFill>
                            <a:schemeClr val="tx1"/>
                          </a:solidFill>
                          <a:latin typeface="Century Gothic" panose="020B0502020202020204" pitchFamily="34" charset="0"/>
                        </a:rPr>
                        <a:t>meters when understood as enabling financial saving, informed choices &amp; helping educate.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157413" algn="l"/>
                        </a:tabLst>
                        <a:defRPr/>
                      </a:pPr>
                      <a:r>
                        <a:rPr lang="en-GB" sz="1000" dirty="0">
                          <a:solidFill>
                            <a:schemeClr val="tx1"/>
                          </a:solidFill>
                          <a:latin typeface="Century Gothic" panose="020B0502020202020204" pitchFamily="34" charset="0"/>
                        </a:rPr>
                        <a:t>However, there is a significant minority – often lower income and vulnerable households – that object.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157413" algn="l"/>
                        </a:tabLst>
                        <a:defRPr/>
                      </a:pPr>
                      <a:r>
                        <a:rPr lang="en-GB" sz="1000" dirty="0">
                          <a:solidFill>
                            <a:schemeClr val="tx1"/>
                          </a:solidFill>
                          <a:latin typeface="Century Gothic" panose="020B0502020202020204" pitchFamily="34" charset="0"/>
                        </a:rPr>
                        <a:t>Additionally, there is lower willingness generally to pay for smart meter rollout while the benefits are not fully understood.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157413" algn="l"/>
                        </a:tabLst>
                        <a:defRPr/>
                      </a:pPr>
                      <a:r>
                        <a:rPr lang="en-GB" sz="1000" dirty="0"/>
                        <a:t>Evidence from the LTDS work highlights that customers often do not link smart meters and leak reduction but see as separate initiatives: they are not clear why smart meters appear to be the main focus of the delivery plan where leakage targets look unambitious.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While a minority actively welcome smart meters, there are many barriers that Portsmouth Water will need to help customers overcome through its delivery and communications. These barriers to water smart meters can vary by customer segment and call for targeted communications where possible.</a:t>
                      </a:r>
                    </a:p>
                  </a:txBody>
                  <a:tcPr anchor="ctr"/>
                </a:tc>
                <a:extLst>
                  <a:ext uri="{0D108BD9-81ED-4DB2-BD59-A6C34878D82A}">
                    <a16:rowId xmlns:a16="http://schemas.microsoft.com/office/drawing/2014/main" val="1717970620"/>
                  </a:ext>
                </a:extLst>
              </a:tr>
            </a:tbl>
          </a:graphicData>
        </a:graphic>
      </p:graphicFrame>
      <p:sp>
        <p:nvSpPr>
          <p:cNvPr id="12" name="Arrow: Right 11">
            <a:extLst>
              <a:ext uri="{FF2B5EF4-FFF2-40B4-BE49-F238E27FC236}">
                <a16:creationId xmlns:a16="http://schemas.microsoft.com/office/drawing/2014/main" id="{609A0319-53EC-5732-08BF-8701A0DBC6E6}"/>
              </a:ext>
            </a:extLst>
          </p:cNvPr>
          <p:cNvSpPr/>
          <p:nvPr/>
        </p:nvSpPr>
        <p:spPr>
          <a:xfrm>
            <a:off x="6153649" y="4555171"/>
            <a:ext cx="411410" cy="953729"/>
          </a:xfrm>
          <a:prstGeom prst="rightArrow">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B6EBF7A6-866B-EACA-573D-00EA8A3FED4D}"/>
              </a:ext>
            </a:extLst>
          </p:cNvPr>
          <p:cNvSpPr/>
          <p:nvPr/>
        </p:nvSpPr>
        <p:spPr>
          <a:xfrm rot="5400000">
            <a:off x="8903018" y="2839870"/>
            <a:ext cx="411410" cy="953729"/>
          </a:xfrm>
          <a:prstGeom prst="rightArrow">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Bracket 13">
            <a:extLst>
              <a:ext uri="{FF2B5EF4-FFF2-40B4-BE49-F238E27FC236}">
                <a16:creationId xmlns:a16="http://schemas.microsoft.com/office/drawing/2014/main" id="{49155815-438E-0981-7129-0724AB0EDED0}"/>
              </a:ext>
            </a:extLst>
          </p:cNvPr>
          <p:cNvSpPr/>
          <p:nvPr/>
        </p:nvSpPr>
        <p:spPr>
          <a:xfrm rot="5400000">
            <a:off x="6160867" y="-2741715"/>
            <a:ext cx="122567" cy="11525965"/>
          </a:xfrm>
          <a:prstGeom prst="rightBracket">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a:p>
        </p:txBody>
      </p:sp>
      <p:pic>
        <p:nvPicPr>
          <p:cNvPr id="4" name="Picture 3">
            <a:extLst>
              <a:ext uri="{FF2B5EF4-FFF2-40B4-BE49-F238E27FC236}">
                <a16:creationId xmlns:a16="http://schemas.microsoft.com/office/drawing/2014/main" id="{6B0D4C3D-21DF-BFB7-B8E8-4991E3A2798B}"/>
              </a:ext>
            </a:extLst>
          </p:cNvPr>
          <p:cNvPicPr>
            <a:picLocks noChangeAspect="1"/>
          </p:cNvPicPr>
          <p:nvPr/>
        </p:nvPicPr>
        <p:blipFill>
          <a:blip r:embed="rId4"/>
          <a:stretch>
            <a:fillRect/>
          </a:stretch>
        </p:blipFill>
        <p:spPr>
          <a:xfrm>
            <a:off x="408572" y="3282282"/>
            <a:ext cx="2082906" cy="3237751"/>
          </a:xfrm>
          <a:prstGeom prst="rect">
            <a:avLst/>
          </a:prstGeom>
        </p:spPr>
      </p:pic>
      <p:pic>
        <p:nvPicPr>
          <p:cNvPr id="7" name="Picture 6">
            <a:extLst>
              <a:ext uri="{FF2B5EF4-FFF2-40B4-BE49-F238E27FC236}">
                <a16:creationId xmlns:a16="http://schemas.microsoft.com/office/drawing/2014/main" id="{5927FF12-1149-CC6E-274C-800FB175290D}"/>
              </a:ext>
            </a:extLst>
          </p:cNvPr>
          <p:cNvPicPr>
            <a:picLocks noChangeAspect="1"/>
          </p:cNvPicPr>
          <p:nvPr/>
        </p:nvPicPr>
        <p:blipFill>
          <a:blip r:embed="rId5"/>
          <a:stretch>
            <a:fillRect/>
          </a:stretch>
        </p:blipFill>
        <p:spPr>
          <a:xfrm>
            <a:off x="11595147" y="1882"/>
            <a:ext cx="596851" cy="596851"/>
          </a:xfrm>
          <a:prstGeom prst="rect">
            <a:avLst/>
          </a:prstGeom>
        </p:spPr>
      </p:pic>
      <p:pic>
        <p:nvPicPr>
          <p:cNvPr id="8" name="Picture 7">
            <a:extLst>
              <a:ext uri="{FF2B5EF4-FFF2-40B4-BE49-F238E27FC236}">
                <a16:creationId xmlns:a16="http://schemas.microsoft.com/office/drawing/2014/main" id="{D1748970-C233-C6EA-C1F9-DCA0AE4478FC}"/>
              </a:ext>
            </a:extLst>
          </p:cNvPr>
          <p:cNvPicPr>
            <a:picLocks noChangeAspect="1"/>
          </p:cNvPicPr>
          <p:nvPr/>
        </p:nvPicPr>
        <p:blipFill>
          <a:blip r:embed="rId5"/>
          <a:stretch>
            <a:fillRect/>
          </a:stretch>
        </p:blipFill>
        <p:spPr>
          <a:xfrm>
            <a:off x="2112731" y="3282282"/>
            <a:ext cx="369736" cy="369736"/>
          </a:xfrm>
          <a:prstGeom prst="rect">
            <a:avLst/>
          </a:prstGeom>
        </p:spPr>
      </p:pic>
      <p:sp>
        <p:nvSpPr>
          <p:cNvPr id="17" name="Arrow: Down 16">
            <a:extLst>
              <a:ext uri="{FF2B5EF4-FFF2-40B4-BE49-F238E27FC236}">
                <a16:creationId xmlns:a16="http://schemas.microsoft.com/office/drawing/2014/main" id="{F4B5CD75-FF96-F33D-A317-8AC8058A0928}"/>
              </a:ext>
            </a:extLst>
          </p:cNvPr>
          <p:cNvSpPr/>
          <p:nvPr/>
        </p:nvSpPr>
        <p:spPr>
          <a:xfrm>
            <a:off x="610207" y="793100"/>
            <a:ext cx="502104" cy="274596"/>
          </a:xfrm>
          <a:prstGeom prst="downArrow">
            <a:avLst/>
          </a:prstGeom>
          <a:solidFill>
            <a:schemeClr val="accent3">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1</a:t>
            </a:r>
          </a:p>
        </p:txBody>
      </p:sp>
      <p:sp>
        <p:nvSpPr>
          <p:cNvPr id="18" name="Arrow: Down 17">
            <a:extLst>
              <a:ext uri="{FF2B5EF4-FFF2-40B4-BE49-F238E27FC236}">
                <a16:creationId xmlns:a16="http://schemas.microsoft.com/office/drawing/2014/main" id="{8944C08B-6755-62E0-A7C8-266FB2AA2A01}"/>
              </a:ext>
            </a:extLst>
          </p:cNvPr>
          <p:cNvSpPr/>
          <p:nvPr/>
        </p:nvSpPr>
        <p:spPr>
          <a:xfrm>
            <a:off x="3098823" y="813326"/>
            <a:ext cx="502104" cy="274596"/>
          </a:xfrm>
          <a:prstGeom prst="downArrow">
            <a:avLst/>
          </a:prstGeom>
          <a:solidFill>
            <a:schemeClr val="accent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2</a:t>
            </a:r>
          </a:p>
        </p:txBody>
      </p:sp>
      <p:sp>
        <p:nvSpPr>
          <p:cNvPr id="19" name="Arrow: Down 18">
            <a:extLst>
              <a:ext uri="{FF2B5EF4-FFF2-40B4-BE49-F238E27FC236}">
                <a16:creationId xmlns:a16="http://schemas.microsoft.com/office/drawing/2014/main" id="{0569A1C3-17DF-2441-120C-00485AC1F4B2}"/>
              </a:ext>
            </a:extLst>
          </p:cNvPr>
          <p:cNvSpPr/>
          <p:nvPr/>
        </p:nvSpPr>
        <p:spPr>
          <a:xfrm>
            <a:off x="2898219" y="3451231"/>
            <a:ext cx="502104" cy="274658"/>
          </a:xfrm>
          <a:prstGeom prst="downArrow">
            <a:avLst/>
          </a:prstGeom>
          <a:solidFill>
            <a:schemeClr val="accent6">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3</a:t>
            </a:r>
          </a:p>
        </p:txBody>
      </p:sp>
    </p:spTree>
    <p:extLst>
      <p:ext uri="{BB962C8B-B14F-4D97-AF65-F5344CB8AC3E}">
        <p14:creationId xmlns:p14="http://schemas.microsoft.com/office/powerpoint/2010/main" val="2621113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B412DD-0E52-47C5-A224-BE712B9A3A3C}"/>
              </a:ext>
            </a:extLst>
          </p:cNvPr>
          <p:cNvSpPr>
            <a:spLocks noGrp="1"/>
          </p:cNvSpPr>
          <p:nvPr>
            <p:ph type="body" sz="quarter" idx="13"/>
          </p:nvPr>
        </p:nvSpPr>
        <p:spPr/>
        <p:txBody>
          <a:bodyPr/>
          <a:lstStyle/>
          <a:p>
            <a:r>
              <a:rPr lang="en-GB">
                <a:latin typeface="Century Gothic"/>
                <a:cs typeface="Arial"/>
              </a:rPr>
              <a:t>Weighing the evidence – </a:t>
            </a:r>
            <a:r>
              <a:rPr lang="en-GB">
                <a:latin typeface="Century Gothic" panose="020B0502020202020204" pitchFamily="34" charset="0"/>
              </a:rPr>
              <a:t>Lead pipes</a:t>
            </a:r>
          </a:p>
        </p:txBody>
      </p:sp>
      <p:sp>
        <p:nvSpPr>
          <p:cNvPr id="5" name="Slide Number Placeholder 3">
            <a:extLst>
              <a:ext uri="{FF2B5EF4-FFF2-40B4-BE49-F238E27FC236}">
                <a16:creationId xmlns:a16="http://schemas.microsoft.com/office/drawing/2014/main" id="{82510419-E5DF-7CCE-1B6F-0C0F533F5E28}"/>
              </a:ext>
            </a:extLst>
          </p:cNvPr>
          <p:cNvSpPr txBox="1">
            <a:spLocks/>
          </p:cNvSpPr>
          <p:nvPr/>
        </p:nvSpPr>
        <p:spPr>
          <a:xfrm>
            <a:off x="11523144" y="-25865"/>
            <a:ext cx="596850"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17C9725-CDDF-4E1F-A5C1-71F9C95A39C6}" type="slidenum">
              <a:rPr lang="en-GB" b="1" smtClean="0">
                <a:solidFill>
                  <a:prstClr val="white"/>
                </a:solidFill>
                <a:latin typeface="Century Gothic" panose="020B0502020202020204" pitchFamily="34" charset="0"/>
              </a:rPr>
              <a:pPr>
                <a:defRPr/>
              </a:pPr>
              <a:t>11</a:t>
            </a:fld>
            <a:endParaRPr lang="en-GB" b="1">
              <a:solidFill>
                <a:prstClr val="white"/>
              </a:solidFill>
              <a:latin typeface="Century Gothic" panose="020B0502020202020204" pitchFamily="34" charset="0"/>
            </a:endParaRPr>
          </a:p>
        </p:txBody>
      </p:sp>
      <p:graphicFrame>
        <p:nvGraphicFramePr>
          <p:cNvPr id="15" name="Table 15">
            <a:extLst>
              <a:ext uri="{FF2B5EF4-FFF2-40B4-BE49-F238E27FC236}">
                <a16:creationId xmlns:a16="http://schemas.microsoft.com/office/drawing/2014/main" id="{771EB888-391C-19F6-B64F-D3BC5A35085C}"/>
              </a:ext>
            </a:extLst>
          </p:cNvPr>
          <p:cNvGraphicFramePr>
            <a:graphicFrameLocks noGrp="1"/>
          </p:cNvGraphicFramePr>
          <p:nvPr>
            <p:extLst>
              <p:ext uri="{D42A27DB-BD31-4B8C-83A1-F6EECF244321}">
                <p14:modId xmlns:p14="http://schemas.microsoft.com/office/powerpoint/2010/main" val="2237573273"/>
              </p:ext>
            </p:extLst>
          </p:nvPr>
        </p:nvGraphicFramePr>
        <p:xfrm>
          <a:off x="459170" y="575282"/>
          <a:ext cx="11273656" cy="2377440"/>
        </p:xfrm>
        <a:graphic>
          <a:graphicData uri="http://schemas.openxmlformats.org/drawingml/2006/table">
            <a:tbl>
              <a:tblPr firstRow="1" bandRow="1">
                <a:tableStyleId>{5C22544A-7EE6-4342-B048-85BDC9FD1C3A}</a:tableStyleId>
              </a:tblPr>
              <a:tblGrid>
                <a:gridCol w="2818414">
                  <a:extLst>
                    <a:ext uri="{9D8B030D-6E8A-4147-A177-3AD203B41FA5}">
                      <a16:colId xmlns:a16="http://schemas.microsoft.com/office/drawing/2014/main" val="3255321495"/>
                    </a:ext>
                  </a:extLst>
                </a:gridCol>
                <a:gridCol w="2818414">
                  <a:extLst>
                    <a:ext uri="{9D8B030D-6E8A-4147-A177-3AD203B41FA5}">
                      <a16:colId xmlns:a16="http://schemas.microsoft.com/office/drawing/2014/main" val="1786619817"/>
                    </a:ext>
                  </a:extLst>
                </a:gridCol>
                <a:gridCol w="2818414">
                  <a:extLst>
                    <a:ext uri="{9D8B030D-6E8A-4147-A177-3AD203B41FA5}">
                      <a16:colId xmlns:a16="http://schemas.microsoft.com/office/drawing/2014/main" val="998087458"/>
                    </a:ext>
                  </a:extLst>
                </a:gridCol>
                <a:gridCol w="2818414">
                  <a:extLst>
                    <a:ext uri="{9D8B030D-6E8A-4147-A177-3AD203B41FA5}">
                      <a16:colId xmlns:a16="http://schemas.microsoft.com/office/drawing/2014/main" val="1221050778"/>
                    </a:ext>
                  </a:extLst>
                </a:gridCol>
              </a:tblGrid>
              <a:tr h="411659">
                <a:tc>
                  <a:txBody>
                    <a:bodyPr/>
                    <a:lstStyle/>
                    <a:p>
                      <a:pPr marL="361950" indent="0" algn="ctr"/>
                      <a:r>
                        <a:rPr lang="en-GB" sz="1200">
                          <a:latin typeface="Century Gothic" panose="020B0502020202020204" pitchFamily="34" charset="0"/>
                        </a:rPr>
                        <a:t>Is this a priority for customers?</a:t>
                      </a:r>
                    </a:p>
                  </a:txBody>
                  <a:tcPr anchor="ctr">
                    <a:solidFill>
                      <a:schemeClr val="accent3"/>
                    </a:solidFill>
                  </a:tcPr>
                </a:tc>
                <a:tc>
                  <a:txBody>
                    <a:bodyPr/>
                    <a:lstStyle/>
                    <a:p>
                      <a:pPr marL="266700" indent="0" algn="ctr"/>
                      <a:r>
                        <a:rPr lang="en-GB" sz="1200">
                          <a:latin typeface="Century Gothic" panose="020B0502020202020204" pitchFamily="34" charset="0"/>
                        </a:rPr>
                        <a:t>Evidence from the long term plan choices</a:t>
                      </a:r>
                    </a:p>
                  </a:txBody>
                  <a:tcPr anchor="ctr"/>
                </a:tc>
                <a:tc>
                  <a:txBody>
                    <a:bodyPr/>
                    <a:lstStyle/>
                    <a:p>
                      <a:pPr algn="ctr"/>
                      <a:r>
                        <a:rPr lang="en-GB" sz="1200">
                          <a:latin typeface="Century Gothic" panose="020B0502020202020204" pitchFamily="34" charset="0"/>
                        </a:rPr>
                        <a:t>Tensions / conflicts / sample differences in evidence</a:t>
                      </a:r>
                    </a:p>
                  </a:txBody>
                  <a:tcPr anchor="ctr"/>
                </a:tc>
                <a:tc>
                  <a:txBody>
                    <a:bodyPr/>
                    <a:lstStyle/>
                    <a:p>
                      <a:pPr algn="ctr"/>
                      <a:r>
                        <a:rPr lang="en-GB" sz="1200">
                          <a:latin typeface="Century Gothic" panose="020B0502020202020204" pitchFamily="34" charset="0"/>
                        </a:rPr>
                        <a:t>Understanding reasons behind tensions / conflicts</a:t>
                      </a:r>
                    </a:p>
                  </a:txBody>
                  <a:tcPr anchor="ctr"/>
                </a:tc>
                <a:extLst>
                  <a:ext uri="{0D108BD9-81ED-4DB2-BD59-A6C34878D82A}">
                    <a16:rowId xmlns:a16="http://schemas.microsoft.com/office/drawing/2014/main" val="2728932345"/>
                  </a:ext>
                </a:extLst>
              </a:tr>
              <a:tr h="18661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Century Gothic" panose="020B0502020202020204" pitchFamily="34" charset="0"/>
                        </a:rPr>
                        <a:t>Lead pipe replacement was a lower priority when set against all areas of PW’s operation (where reliable water supplies, leak reduction etc. are of higher importance).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Century Gothic" panose="020B0502020202020204" pitchFamily="34" charset="0"/>
                        </a:rPr>
                        <a:t>However, o</a:t>
                      </a:r>
                      <a:r>
                        <a:rPr lang="en-GB" sz="1000" b="0"/>
                        <a:t>nce informed about the lead issue, the issue evokes a more emotional response and is seen as a higher priority.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Century Gothic" panose="020B0502020202020204" pitchFamily="34" charset="0"/>
                        </a:rPr>
                        <a:t> Lead is the most important of the three discretionary areas in the business plan.</a:t>
                      </a:r>
                      <a:r>
                        <a:rPr lang="en-GB" sz="1000" b="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latin typeface="Century Gothic" panose="020B0502020202020204" pitchFamily="34" charset="0"/>
                        </a:rPr>
                        <a:t>When shown long term investment choices for lead replacement, on balance the widespread preference was </a:t>
                      </a:r>
                      <a:r>
                        <a:rPr lang="en-GB" sz="1000" b="0">
                          <a:latin typeface="Century Gothic" panose="020B0502020202020204" pitchFamily="34" charset="0"/>
                        </a:rPr>
                        <a:t>for the high investment option (no exposure to lead by 2050).</a:t>
                      </a:r>
                      <a:r>
                        <a:rPr lang="en-GB" sz="1000">
                          <a:latin typeface="Century Gothic" panose="020B0502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latin typeface="Century Gothic" panose="020B0502020202020204" pitchFamily="34" charset="0"/>
                        </a:rPr>
                        <a:t>NB a substantial minority opt for no additional investment reflecting the view that lead pipes are not a significant issue and / or that it is not PW’s responsibility to fix (at a cost to bill payers). </a:t>
                      </a:r>
                    </a:p>
                    <a:p>
                      <a:pPr algn="ctr">
                        <a:lnSpc>
                          <a:spcPct val="100000"/>
                        </a:lnSpc>
                      </a:pPr>
                      <a:endParaRPr lang="en-GB" sz="1000" b="0">
                        <a:latin typeface="Century Gothic" panose="020B0502020202020204" pitchFamily="34" charset="0"/>
                      </a:endParaRPr>
                    </a:p>
                  </a:txBody>
                  <a:tcPr/>
                </a:tc>
                <a:tc>
                  <a:txBody>
                    <a:bodyPr/>
                    <a:lstStyle/>
                    <a:p>
                      <a:pPr algn="ctr">
                        <a:lnSpc>
                          <a:spcPct val="100000"/>
                        </a:lnSpc>
                      </a:pPr>
                      <a:endParaRPr lang="en-GB" sz="1000">
                        <a:latin typeface="Century Gothic" panose="020B0502020202020204" pitchFamily="34" charset="0"/>
                      </a:endParaRPr>
                    </a:p>
                    <a:p>
                      <a:pPr algn="ctr">
                        <a:lnSpc>
                          <a:spcPct val="100000"/>
                        </a:lnSpc>
                      </a:pPr>
                      <a:r>
                        <a:rPr lang="en-GB" sz="1000" b="1">
                          <a:latin typeface="Century Gothic" panose="020B0502020202020204" pitchFamily="34" charset="0"/>
                        </a:rPr>
                        <a:t>Older generations</a:t>
                      </a:r>
                      <a:r>
                        <a:rPr lang="en-GB" sz="1000">
                          <a:latin typeface="Century Gothic" panose="020B0502020202020204" pitchFamily="34" charset="0"/>
                        </a:rPr>
                        <a:t> more likely than younger households to be sceptical about the need to replace lead pipes.</a:t>
                      </a:r>
                    </a:p>
                    <a:p>
                      <a:pPr algn="ctr">
                        <a:lnSpc>
                          <a:spcPct val="100000"/>
                        </a:lnSpc>
                      </a:pPr>
                      <a:r>
                        <a:rPr lang="en-GB" sz="1000">
                          <a:latin typeface="Century Gothic" panose="020B0502020202020204" pitchFamily="34" charset="0"/>
                        </a:rPr>
                        <a:t> </a:t>
                      </a:r>
                    </a:p>
                    <a:p>
                      <a:pPr algn="ctr">
                        <a:lnSpc>
                          <a:spcPct val="100000"/>
                        </a:lnSpc>
                      </a:pPr>
                      <a:r>
                        <a:rPr lang="en-GB" sz="1000">
                          <a:latin typeface="Century Gothic" panose="020B0502020202020204" pitchFamily="34" charset="0"/>
                        </a:rPr>
                        <a:t>Specifically, indications </a:t>
                      </a:r>
                      <a:r>
                        <a:rPr lang="en-GB" sz="1000" b="1">
                          <a:latin typeface="Century Gothic" panose="020B0502020202020204" pitchFamily="34" charset="0"/>
                        </a:rPr>
                        <a:t>that vulnerable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Century Gothic" panose="020B0502020202020204" pitchFamily="34" charset="0"/>
                        </a:rPr>
                        <a:t> customers</a:t>
                      </a:r>
                      <a:r>
                        <a:rPr lang="en-GB" sz="1000">
                          <a:latin typeface="Century Gothic" panose="020B0502020202020204" pitchFamily="34" charset="0"/>
                        </a:rPr>
                        <a:t> more worried than others about lead pipes and want to see more ambitious plans for lead.</a:t>
                      </a:r>
                    </a:p>
                    <a:p>
                      <a:pPr algn="ctr">
                        <a:lnSpc>
                          <a:spcPct val="100000"/>
                        </a:lnSpc>
                      </a:pPr>
                      <a:endParaRPr lang="en-GB" sz="1000">
                        <a:latin typeface="Century Gothic" panose="020B0502020202020204" pitchFamily="34" charset="0"/>
                      </a:endParaRPr>
                    </a:p>
                  </a:txBody>
                  <a:tcPr/>
                </a:tc>
                <a:tc>
                  <a:txBody>
                    <a:bodyPr/>
                    <a:lstStyle/>
                    <a:p>
                      <a:pPr algn="l">
                        <a:lnSpc>
                          <a:spcPct val="100000"/>
                        </a:lnSpc>
                      </a:pPr>
                      <a:r>
                        <a:rPr lang="en-GB" sz="1000">
                          <a:latin typeface="Century Gothic" panose="020B0502020202020204" pitchFamily="34" charset="0"/>
                        </a:rPr>
                        <a:t>Two key factors affecting response:</a:t>
                      </a:r>
                    </a:p>
                    <a:p>
                      <a:pPr marL="171450" indent="-171450" algn="l">
                        <a:lnSpc>
                          <a:spcPct val="100000"/>
                        </a:lnSpc>
                        <a:buFont typeface="Arial" panose="020B0604020202020204" pitchFamily="34" charset="0"/>
                        <a:buChar char="•"/>
                      </a:pPr>
                      <a:r>
                        <a:rPr lang="en-GB" sz="1000">
                          <a:latin typeface="Century Gothic" panose="020B0502020202020204" pitchFamily="34" charset="0"/>
                        </a:rPr>
                        <a:t>Whether customers are </a:t>
                      </a:r>
                      <a:r>
                        <a:rPr lang="en-GB" sz="1000" b="1">
                          <a:latin typeface="Century Gothic" panose="020B0502020202020204" pitchFamily="34" charset="0"/>
                        </a:rPr>
                        <a:t>informed</a:t>
                      </a:r>
                      <a:r>
                        <a:rPr lang="en-GB" sz="1000">
                          <a:latin typeface="Century Gothic" panose="020B0502020202020204" pitchFamily="34" charset="0"/>
                        </a:rPr>
                        <a:t> or not. In qualitative work where the impact of lead could be discussed, the issue becomes very emotive, and customers want to see lead eradicated.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latin typeface="Century Gothic" panose="020B0502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a:latin typeface="Century Gothic" panose="020B0502020202020204" pitchFamily="34" charset="0"/>
                        </a:rPr>
                        <a:t>Proximity to children</a:t>
                      </a:r>
                      <a:r>
                        <a:rPr lang="en-GB" sz="1000">
                          <a:latin typeface="Century Gothic" panose="020B0502020202020204" pitchFamily="34" charset="0"/>
                        </a:rPr>
                        <a:t>…younger households and older people with grandchildren in schools more positive about lead replacement.</a:t>
                      </a:r>
                    </a:p>
                    <a:p>
                      <a:pPr algn="ctr">
                        <a:lnSpc>
                          <a:spcPct val="100000"/>
                        </a:lnSpc>
                      </a:pPr>
                      <a:r>
                        <a:rPr lang="en-GB" sz="1000">
                          <a:latin typeface="Century Gothic" panose="020B0502020202020204" pitchFamily="34" charset="0"/>
                        </a:rPr>
                        <a:t> </a:t>
                      </a:r>
                    </a:p>
                  </a:txBody>
                  <a:tcPr/>
                </a:tc>
                <a:extLst>
                  <a:ext uri="{0D108BD9-81ED-4DB2-BD59-A6C34878D82A}">
                    <a16:rowId xmlns:a16="http://schemas.microsoft.com/office/drawing/2014/main" val="2293208300"/>
                  </a:ext>
                </a:extLst>
              </a:tr>
            </a:tbl>
          </a:graphicData>
        </a:graphic>
      </p:graphicFrame>
      <p:graphicFrame>
        <p:nvGraphicFramePr>
          <p:cNvPr id="10" name="Table 15">
            <a:extLst>
              <a:ext uri="{FF2B5EF4-FFF2-40B4-BE49-F238E27FC236}">
                <a16:creationId xmlns:a16="http://schemas.microsoft.com/office/drawing/2014/main" id="{CAD697A5-8C1A-D3AB-B768-9CB3767EE46F}"/>
              </a:ext>
            </a:extLst>
          </p:cNvPr>
          <p:cNvGraphicFramePr>
            <a:graphicFrameLocks noGrp="1"/>
          </p:cNvGraphicFramePr>
          <p:nvPr>
            <p:extLst>
              <p:ext uri="{D42A27DB-BD31-4B8C-83A1-F6EECF244321}">
                <p14:modId xmlns:p14="http://schemas.microsoft.com/office/powerpoint/2010/main" val="1849354278"/>
              </p:ext>
            </p:extLst>
          </p:nvPr>
        </p:nvGraphicFramePr>
        <p:xfrm>
          <a:off x="3016080" y="3422144"/>
          <a:ext cx="2981217" cy="2901150"/>
        </p:xfrm>
        <a:graphic>
          <a:graphicData uri="http://schemas.openxmlformats.org/drawingml/2006/table">
            <a:tbl>
              <a:tblPr firstRow="1" bandRow="1">
                <a:tableStyleId>{7DF18680-E054-41AD-8BC1-D1AEF772440D}</a:tableStyleId>
              </a:tblPr>
              <a:tblGrid>
                <a:gridCol w="2981217">
                  <a:extLst>
                    <a:ext uri="{9D8B030D-6E8A-4147-A177-3AD203B41FA5}">
                      <a16:colId xmlns:a16="http://schemas.microsoft.com/office/drawing/2014/main" val="3255321495"/>
                    </a:ext>
                  </a:extLst>
                </a:gridCol>
              </a:tblGrid>
              <a:tr h="339095">
                <a:tc>
                  <a:txBody>
                    <a:bodyPr/>
                    <a:lstStyle/>
                    <a:p>
                      <a:pPr algn="ctr"/>
                      <a:r>
                        <a:rPr lang="en-GB" sz="1200"/>
                        <a:t>Plan Acceptability </a:t>
                      </a:r>
                      <a:endParaRPr lang="en-GB" sz="1200">
                        <a:latin typeface="Century Gothic" panose="020B0502020202020204" pitchFamily="34" charset="0"/>
                      </a:endParaRPr>
                    </a:p>
                  </a:txBody>
                  <a:tcPr anchor="ctr">
                    <a:solidFill>
                      <a:schemeClr val="accent6"/>
                    </a:solidFill>
                  </a:tcPr>
                </a:tc>
                <a:extLst>
                  <a:ext uri="{0D108BD9-81ED-4DB2-BD59-A6C34878D82A}">
                    <a16:rowId xmlns:a16="http://schemas.microsoft.com/office/drawing/2014/main" val="2728932345"/>
                  </a:ext>
                </a:extLst>
              </a:tr>
              <a:tr h="25620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Lead pipe replacement is deemed to be more important than environmental improvements or installing smart meters: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a:highlight>
                          <a:srgbClr val="00FFFF"/>
                        </a:highlight>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GB" sz="1000" b="0"/>
                        <a:t>Most important: </a:t>
                      </a:r>
                      <a:r>
                        <a:rPr lang="en-GB" sz="1000" b="1"/>
                        <a:t>Removing lead pipes </a:t>
                      </a:r>
                      <a:r>
                        <a:rPr lang="en-GB" sz="1000" b="0"/>
                        <a:t>39%</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000" b="1"/>
                        <a:t>Improving the environment </a:t>
                      </a:r>
                      <a:r>
                        <a:rPr lang="en-GB" sz="1000" b="0"/>
                        <a:t>33%</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000" b="1"/>
                        <a:t>Saving water by installing smart meters </a:t>
                      </a:r>
                      <a:r>
                        <a:rPr lang="en-GB" sz="1000" b="0"/>
                        <a:t>19%</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000" b="0"/>
                        <a:t>DK 9%</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In the deliberative research, the majority of customers were happy with the proposed plan on the basis that the current situation is safe (once informed about phosphate dosing). Some want to eliminate lead more quickly with a one-off bill rise.</a:t>
                      </a:r>
                      <a:endParaRPr lang="en-GB" sz="1000" b="0">
                        <a:latin typeface="Century Gothic" panose="020B0502020202020204" pitchFamily="34" charset="0"/>
                      </a:endParaRPr>
                    </a:p>
                  </a:txBody>
                  <a:tcPr anchor="ctr"/>
                </a:tc>
                <a:extLst>
                  <a:ext uri="{0D108BD9-81ED-4DB2-BD59-A6C34878D82A}">
                    <a16:rowId xmlns:a16="http://schemas.microsoft.com/office/drawing/2014/main" val="2293208300"/>
                  </a:ext>
                </a:extLst>
              </a:tr>
            </a:tbl>
          </a:graphicData>
        </a:graphic>
      </p:graphicFrame>
      <p:graphicFrame>
        <p:nvGraphicFramePr>
          <p:cNvPr id="11" name="Table 10">
            <a:extLst>
              <a:ext uri="{FF2B5EF4-FFF2-40B4-BE49-F238E27FC236}">
                <a16:creationId xmlns:a16="http://schemas.microsoft.com/office/drawing/2014/main" id="{ED48B51A-7D8E-59AB-1026-362830E33001}"/>
              </a:ext>
            </a:extLst>
          </p:cNvPr>
          <p:cNvGraphicFramePr>
            <a:graphicFrameLocks noGrp="1"/>
          </p:cNvGraphicFramePr>
          <p:nvPr>
            <p:extLst>
              <p:ext uri="{D42A27DB-BD31-4B8C-83A1-F6EECF244321}">
                <p14:modId xmlns:p14="http://schemas.microsoft.com/office/powerpoint/2010/main" val="1482744592"/>
              </p:ext>
            </p:extLst>
          </p:nvPr>
        </p:nvGraphicFramePr>
        <p:xfrm>
          <a:off x="6675753" y="3643880"/>
          <a:ext cx="4648253" cy="2428578"/>
        </p:xfrm>
        <a:graphic>
          <a:graphicData uri="http://schemas.openxmlformats.org/drawingml/2006/table">
            <a:tbl>
              <a:tblPr firstRow="1" bandRow="1">
                <a:tableStyleId>{00A15C55-8517-42AA-B614-E9B94910E393}</a:tableStyleId>
              </a:tblPr>
              <a:tblGrid>
                <a:gridCol w="4648253">
                  <a:extLst>
                    <a:ext uri="{9D8B030D-6E8A-4147-A177-3AD203B41FA5}">
                      <a16:colId xmlns:a16="http://schemas.microsoft.com/office/drawing/2014/main" val="1052086010"/>
                    </a:ext>
                  </a:extLst>
                </a:gridCol>
              </a:tblGrid>
              <a:tr h="317375">
                <a:tc>
                  <a:txBody>
                    <a:bodyPr/>
                    <a:lstStyle/>
                    <a:p>
                      <a:pPr algn="l"/>
                      <a:r>
                        <a:rPr lang="en-GB" sz="1200"/>
                        <a:t>Weighing up evidence for overall balanced view</a:t>
                      </a:r>
                      <a:endParaRPr lang="en-GB" sz="1200">
                        <a:latin typeface="Century Gothic" panose="020B0502020202020204" pitchFamily="34" charset="0"/>
                      </a:endParaRPr>
                    </a:p>
                  </a:txBody>
                  <a:tcPr anchor="ctr"/>
                </a:tc>
                <a:extLst>
                  <a:ext uri="{0D108BD9-81ED-4DB2-BD59-A6C34878D82A}">
                    <a16:rowId xmlns:a16="http://schemas.microsoft.com/office/drawing/2014/main" val="2009836259"/>
                  </a:ext>
                </a:extLst>
              </a:tr>
              <a:tr h="211120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a:t>W</a:t>
                      </a:r>
                      <a:r>
                        <a:rPr lang="en-GB" sz="1000" b="1">
                          <a:latin typeface="Century Gothic" panose="020B0502020202020204" pitchFamily="34" charset="0"/>
                        </a:rPr>
                        <a:t>here people are informed about the impact of lead pipes, replacement is an emotive issue, and most see as very important due to its potential health implications, especially for children.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latin typeface="Century Gothic" panose="020B0502020202020204" pitchFamily="34" charset="0"/>
                        </a:rPr>
                        <a:t>The plan to focus efforts on buildings associated with children and vulnerable customers reflects the key concerns customers have</a:t>
                      </a:r>
                    </a:p>
                    <a:p>
                      <a:pPr marL="171450" indent="-171450" algn="l">
                        <a:buFont typeface="Arial" panose="020B0604020202020204" pitchFamily="34" charset="0"/>
                        <a:buChar char="•"/>
                      </a:pPr>
                      <a:r>
                        <a:rPr lang="en-GB" sz="1000">
                          <a:latin typeface="Century Gothic" panose="020B0502020202020204" pitchFamily="34" charset="0"/>
                        </a:rPr>
                        <a:t>Communication of the reasons for the spend in this area may be particularly important. </a:t>
                      </a:r>
                    </a:p>
                    <a:p>
                      <a:pPr marL="628650" lvl="1" indent="-171450" algn="l">
                        <a:buFont typeface="Arial" panose="020B0604020202020204" pitchFamily="34" charset="0"/>
                        <a:buChar char="•"/>
                      </a:pPr>
                      <a:r>
                        <a:rPr lang="en-GB" sz="1000">
                          <a:latin typeface="Century Gothic" panose="020B0502020202020204" pitchFamily="34" charset="0"/>
                        </a:rPr>
                        <a:t>Customers are largely unaware of the issue – and the relevance of investment is only clear once informed</a:t>
                      </a:r>
                    </a:p>
                    <a:p>
                      <a:pPr marL="628650" lvl="1" indent="-171450" algn="l">
                        <a:buFont typeface="Arial" panose="020B0604020202020204" pitchFamily="34" charset="0"/>
                        <a:buChar char="•"/>
                      </a:pPr>
                      <a:r>
                        <a:rPr lang="en-GB" sz="1000">
                          <a:latin typeface="Century Gothic" panose="020B0502020202020204" pitchFamily="34" charset="0"/>
                        </a:rPr>
                        <a:t>Potential for push back where people feel pipe replacement is the responsibility of the householder, not the water company. </a:t>
                      </a:r>
                    </a:p>
                  </a:txBody>
                  <a:tcPr anchor="ctr"/>
                </a:tc>
                <a:extLst>
                  <a:ext uri="{0D108BD9-81ED-4DB2-BD59-A6C34878D82A}">
                    <a16:rowId xmlns:a16="http://schemas.microsoft.com/office/drawing/2014/main" val="1717970620"/>
                  </a:ext>
                </a:extLst>
              </a:tr>
            </a:tbl>
          </a:graphicData>
        </a:graphic>
      </p:graphicFrame>
      <p:sp>
        <p:nvSpPr>
          <p:cNvPr id="12" name="Arrow: Right 11">
            <a:extLst>
              <a:ext uri="{FF2B5EF4-FFF2-40B4-BE49-F238E27FC236}">
                <a16:creationId xmlns:a16="http://schemas.microsoft.com/office/drawing/2014/main" id="{609A0319-53EC-5732-08BF-8701A0DBC6E6}"/>
              </a:ext>
            </a:extLst>
          </p:cNvPr>
          <p:cNvSpPr/>
          <p:nvPr/>
        </p:nvSpPr>
        <p:spPr>
          <a:xfrm>
            <a:off x="6130820" y="4203727"/>
            <a:ext cx="411410" cy="953729"/>
          </a:xfrm>
          <a:prstGeom prst="rightArrow">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B6EBF7A6-866B-EACA-573D-00EA8A3FED4D}"/>
              </a:ext>
            </a:extLst>
          </p:cNvPr>
          <p:cNvSpPr/>
          <p:nvPr/>
        </p:nvSpPr>
        <p:spPr>
          <a:xfrm rot="5400000">
            <a:off x="8202263" y="2855460"/>
            <a:ext cx="411410" cy="953729"/>
          </a:xfrm>
          <a:prstGeom prst="rightArrow">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Bracket 13">
            <a:extLst>
              <a:ext uri="{FF2B5EF4-FFF2-40B4-BE49-F238E27FC236}">
                <a16:creationId xmlns:a16="http://schemas.microsoft.com/office/drawing/2014/main" id="{49155815-438E-0981-7129-0724AB0EDED0}"/>
              </a:ext>
            </a:extLst>
          </p:cNvPr>
          <p:cNvSpPr/>
          <p:nvPr/>
        </p:nvSpPr>
        <p:spPr>
          <a:xfrm rot="5400000">
            <a:off x="6017875" y="-2603425"/>
            <a:ext cx="156249" cy="11273654"/>
          </a:xfrm>
          <a:prstGeom prst="rightBracket">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a:p>
        </p:txBody>
      </p:sp>
      <p:pic>
        <p:nvPicPr>
          <p:cNvPr id="16" name="Picture 15" descr="Logo, company name&#10;&#10;Description automatically generated">
            <a:extLst>
              <a:ext uri="{FF2B5EF4-FFF2-40B4-BE49-F238E27FC236}">
                <a16:creationId xmlns:a16="http://schemas.microsoft.com/office/drawing/2014/main" id="{F091B69C-D252-DEF0-E3C5-0E816BFCE6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5294" y="6249656"/>
            <a:ext cx="1156706" cy="601866"/>
          </a:xfrm>
          <a:prstGeom prst="rect">
            <a:avLst/>
          </a:prstGeom>
          <a:solidFill>
            <a:srgbClr val="0F9DC3"/>
          </a:solidFill>
          <a:ln>
            <a:noFill/>
          </a:ln>
        </p:spPr>
      </p:pic>
      <p:pic>
        <p:nvPicPr>
          <p:cNvPr id="2" name="Picture 1">
            <a:extLst>
              <a:ext uri="{FF2B5EF4-FFF2-40B4-BE49-F238E27FC236}">
                <a16:creationId xmlns:a16="http://schemas.microsoft.com/office/drawing/2014/main" id="{F71F3951-3A3F-18B2-9D33-D7A9E3F524C9}"/>
              </a:ext>
            </a:extLst>
          </p:cNvPr>
          <p:cNvPicPr>
            <a:picLocks noChangeAspect="1"/>
          </p:cNvPicPr>
          <p:nvPr/>
        </p:nvPicPr>
        <p:blipFill>
          <a:blip r:embed="rId4"/>
          <a:stretch>
            <a:fillRect/>
          </a:stretch>
        </p:blipFill>
        <p:spPr>
          <a:xfrm>
            <a:off x="578353" y="3194850"/>
            <a:ext cx="2162427" cy="3355739"/>
          </a:xfrm>
          <a:prstGeom prst="rect">
            <a:avLst/>
          </a:prstGeom>
        </p:spPr>
      </p:pic>
      <p:pic>
        <p:nvPicPr>
          <p:cNvPr id="4" name="Picture 3" descr="A picture containing text, music, piano&#10;&#10;Description automatically generated">
            <a:extLst>
              <a:ext uri="{FF2B5EF4-FFF2-40B4-BE49-F238E27FC236}">
                <a16:creationId xmlns:a16="http://schemas.microsoft.com/office/drawing/2014/main" id="{76CC67C8-C926-48FB-4D23-C2D0C1299D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95150" y="6526"/>
            <a:ext cx="596850" cy="596850"/>
          </a:xfrm>
          <a:prstGeom prst="rect">
            <a:avLst/>
          </a:prstGeom>
          <a:solidFill>
            <a:schemeClr val="accent4">
              <a:lumMod val="75000"/>
            </a:schemeClr>
          </a:solidFill>
        </p:spPr>
      </p:pic>
      <p:pic>
        <p:nvPicPr>
          <p:cNvPr id="9" name="Picture 8" descr="A picture containing text, music, piano&#10;&#10;Description automatically generated">
            <a:extLst>
              <a:ext uri="{FF2B5EF4-FFF2-40B4-BE49-F238E27FC236}">
                <a16:creationId xmlns:a16="http://schemas.microsoft.com/office/drawing/2014/main" id="{69409F5C-97F4-2D3A-5257-D422A44C3F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7623" y="3180570"/>
            <a:ext cx="395610" cy="395610"/>
          </a:xfrm>
          <a:prstGeom prst="rect">
            <a:avLst/>
          </a:prstGeom>
          <a:solidFill>
            <a:schemeClr val="accent4">
              <a:lumMod val="75000"/>
            </a:schemeClr>
          </a:solidFill>
        </p:spPr>
      </p:pic>
      <p:sp>
        <p:nvSpPr>
          <p:cNvPr id="17" name="Arrow: Down 16">
            <a:extLst>
              <a:ext uri="{FF2B5EF4-FFF2-40B4-BE49-F238E27FC236}">
                <a16:creationId xmlns:a16="http://schemas.microsoft.com/office/drawing/2014/main" id="{67C57FB8-26A7-20E4-361C-AAEFA7D01092}"/>
              </a:ext>
            </a:extLst>
          </p:cNvPr>
          <p:cNvSpPr/>
          <p:nvPr/>
        </p:nvSpPr>
        <p:spPr>
          <a:xfrm>
            <a:off x="430591" y="716008"/>
            <a:ext cx="502104" cy="274596"/>
          </a:xfrm>
          <a:prstGeom prst="downArrow">
            <a:avLst/>
          </a:prstGeom>
          <a:solidFill>
            <a:schemeClr val="accent3">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1</a:t>
            </a:r>
          </a:p>
        </p:txBody>
      </p:sp>
      <p:sp>
        <p:nvSpPr>
          <p:cNvPr id="18" name="Arrow: Down 17">
            <a:extLst>
              <a:ext uri="{FF2B5EF4-FFF2-40B4-BE49-F238E27FC236}">
                <a16:creationId xmlns:a16="http://schemas.microsoft.com/office/drawing/2014/main" id="{4751430B-AFBE-C88B-D09F-AC7DFDE4EEBD}"/>
              </a:ext>
            </a:extLst>
          </p:cNvPr>
          <p:cNvSpPr/>
          <p:nvPr/>
        </p:nvSpPr>
        <p:spPr>
          <a:xfrm>
            <a:off x="3287988" y="714531"/>
            <a:ext cx="502104" cy="274596"/>
          </a:xfrm>
          <a:prstGeom prst="downArrow">
            <a:avLst/>
          </a:prstGeom>
          <a:solidFill>
            <a:schemeClr val="accent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2</a:t>
            </a:r>
          </a:p>
        </p:txBody>
      </p:sp>
      <p:sp>
        <p:nvSpPr>
          <p:cNvPr id="19" name="Arrow: Down 18">
            <a:extLst>
              <a:ext uri="{FF2B5EF4-FFF2-40B4-BE49-F238E27FC236}">
                <a16:creationId xmlns:a16="http://schemas.microsoft.com/office/drawing/2014/main" id="{BAE7F335-EEA6-3168-232B-CDBE1EF1F1CC}"/>
              </a:ext>
            </a:extLst>
          </p:cNvPr>
          <p:cNvSpPr/>
          <p:nvPr/>
        </p:nvSpPr>
        <p:spPr>
          <a:xfrm>
            <a:off x="3008533" y="3429000"/>
            <a:ext cx="502104" cy="274596"/>
          </a:xfrm>
          <a:prstGeom prst="downArrow">
            <a:avLst/>
          </a:prstGeom>
          <a:solidFill>
            <a:schemeClr val="accent6">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3</a:t>
            </a:r>
          </a:p>
        </p:txBody>
      </p:sp>
    </p:spTree>
    <p:extLst>
      <p:ext uri="{BB962C8B-B14F-4D97-AF65-F5344CB8AC3E}">
        <p14:creationId xmlns:p14="http://schemas.microsoft.com/office/powerpoint/2010/main" val="371568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B412DD-0E52-47C5-A224-BE712B9A3A3C}"/>
              </a:ext>
            </a:extLst>
          </p:cNvPr>
          <p:cNvSpPr>
            <a:spLocks noGrp="1"/>
          </p:cNvSpPr>
          <p:nvPr>
            <p:ph type="body" sz="quarter" idx="13"/>
          </p:nvPr>
        </p:nvSpPr>
        <p:spPr/>
        <p:txBody>
          <a:bodyPr/>
          <a:lstStyle/>
          <a:p>
            <a:r>
              <a:rPr lang="en-GB">
                <a:latin typeface="Century Gothic"/>
                <a:cs typeface="Arial"/>
              </a:rPr>
              <a:t>Weighing the evidence – </a:t>
            </a:r>
            <a:r>
              <a:rPr lang="en-GB">
                <a:latin typeface="Century Gothic" panose="020B0502020202020204" pitchFamily="34" charset="0"/>
              </a:rPr>
              <a:t>Improving the environment</a:t>
            </a:r>
          </a:p>
        </p:txBody>
      </p:sp>
      <p:sp>
        <p:nvSpPr>
          <p:cNvPr id="5" name="Slide Number Placeholder 3">
            <a:extLst>
              <a:ext uri="{FF2B5EF4-FFF2-40B4-BE49-F238E27FC236}">
                <a16:creationId xmlns:a16="http://schemas.microsoft.com/office/drawing/2014/main" id="{82510419-E5DF-7CCE-1B6F-0C0F533F5E28}"/>
              </a:ext>
            </a:extLst>
          </p:cNvPr>
          <p:cNvSpPr txBox="1">
            <a:spLocks/>
          </p:cNvSpPr>
          <p:nvPr/>
        </p:nvSpPr>
        <p:spPr>
          <a:xfrm>
            <a:off x="11523144" y="-25865"/>
            <a:ext cx="596850"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17C9725-CDDF-4E1F-A5C1-71F9C95A39C6}" type="slidenum">
              <a:rPr lang="en-GB" b="1" smtClean="0">
                <a:solidFill>
                  <a:prstClr val="white"/>
                </a:solidFill>
                <a:latin typeface="Century Gothic" panose="020B0502020202020204" pitchFamily="34" charset="0"/>
              </a:rPr>
              <a:pPr>
                <a:defRPr/>
              </a:pPr>
              <a:t>12</a:t>
            </a:fld>
            <a:endParaRPr lang="en-GB" b="1">
              <a:solidFill>
                <a:prstClr val="white"/>
              </a:solidFill>
              <a:latin typeface="Century Gothic" panose="020B0502020202020204" pitchFamily="34" charset="0"/>
            </a:endParaRPr>
          </a:p>
        </p:txBody>
      </p:sp>
      <p:graphicFrame>
        <p:nvGraphicFramePr>
          <p:cNvPr id="15" name="Table 15">
            <a:extLst>
              <a:ext uri="{FF2B5EF4-FFF2-40B4-BE49-F238E27FC236}">
                <a16:creationId xmlns:a16="http://schemas.microsoft.com/office/drawing/2014/main" id="{771EB888-391C-19F6-B64F-D3BC5A35085C}"/>
              </a:ext>
            </a:extLst>
          </p:cNvPr>
          <p:cNvGraphicFramePr>
            <a:graphicFrameLocks noGrp="1"/>
          </p:cNvGraphicFramePr>
          <p:nvPr>
            <p:extLst>
              <p:ext uri="{D42A27DB-BD31-4B8C-83A1-F6EECF244321}">
                <p14:modId xmlns:p14="http://schemas.microsoft.com/office/powerpoint/2010/main" val="2881628920"/>
              </p:ext>
            </p:extLst>
          </p:nvPr>
        </p:nvGraphicFramePr>
        <p:xfrm>
          <a:off x="459167" y="620058"/>
          <a:ext cx="11273656" cy="2417549"/>
        </p:xfrm>
        <a:graphic>
          <a:graphicData uri="http://schemas.openxmlformats.org/drawingml/2006/table">
            <a:tbl>
              <a:tblPr firstRow="1" bandRow="1">
                <a:tableStyleId>{5C22544A-7EE6-4342-B048-85BDC9FD1C3A}</a:tableStyleId>
              </a:tblPr>
              <a:tblGrid>
                <a:gridCol w="2818414">
                  <a:extLst>
                    <a:ext uri="{9D8B030D-6E8A-4147-A177-3AD203B41FA5}">
                      <a16:colId xmlns:a16="http://schemas.microsoft.com/office/drawing/2014/main" val="3255321495"/>
                    </a:ext>
                  </a:extLst>
                </a:gridCol>
                <a:gridCol w="2818414">
                  <a:extLst>
                    <a:ext uri="{9D8B030D-6E8A-4147-A177-3AD203B41FA5}">
                      <a16:colId xmlns:a16="http://schemas.microsoft.com/office/drawing/2014/main" val="1786619817"/>
                    </a:ext>
                  </a:extLst>
                </a:gridCol>
                <a:gridCol w="2818414">
                  <a:extLst>
                    <a:ext uri="{9D8B030D-6E8A-4147-A177-3AD203B41FA5}">
                      <a16:colId xmlns:a16="http://schemas.microsoft.com/office/drawing/2014/main" val="998087458"/>
                    </a:ext>
                  </a:extLst>
                </a:gridCol>
                <a:gridCol w="2818414">
                  <a:extLst>
                    <a:ext uri="{9D8B030D-6E8A-4147-A177-3AD203B41FA5}">
                      <a16:colId xmlns:a16="http://schemas.microsoft.com/office/drawing/2014/main" val="1221050778"/>
                    </a:ext>
                  </a:extLst>
                </a:gridCol>
              </a:tblGrid>
              <a:tr h="497309">
                <a:tc>
                  <a:txBody>
                    <a:bodyPr/>
                    <a:lstStyle/>
                    <a:p>
                      <a:pPr marL="361950" indent="0" algn="ctr"/>
                      <a:r>
                        <a:rPr lang="en-GB" sz="1200">
                          <a:latin typeface="Century Gothic" panose="020B0502020202020204" pitchFamily="34" charset="0"/>
                        </a:rPr>
                        <a:t>Is this a priority for customers?</a:t>
                      </a:r>
                    </a:p>
                  </a:txBody>
                  <a:tcPr anchor="ctr">
                    <a:solidFill>
                      <a:schemeClr val="accent3"/>
                    </a:solidFill>
                  </a:tcPr>
                </a:tc>
                <a:tc>
                  <a:txBody>
                    <a:bodyPr/>
                    <a:lstStyle/>
                    <a:p>
                      <a:pPr marL="266700" indent="0" algn="ctr"/>
                      <a:r>
                        <a:rPr lang="en-GB" sz="1200">
                          <a:latin typeface="Century Gothic" panose="020B0502020202020204" pitchFamily="34" charset="0"/>
                        </a:rPr>
                        <a:t>Evidence from the long term plan choices</a:t>
                      </a:r>
                    </a:p>
                  </a:txBody>
                  <a:tcPr anchor="ctr"/>
                </a:tc>
                <a:tc>
                  <a:txBody>
                    <a:bodyPr/>
                    <a:lstStyle/>
                    <a:p>
                      <a:pPr algn="ctr"/>
                      <a:r>
                        <a:rPr lang="en-GB" sz="1200">
                          <a:latin typeface="Century Gothic" panose="020B0502020202020204" pitchFamily="34" charset="0"/>
                        </a:rPr>
                        <a:t>Tensions / conflicts / sample differences in evidence</a:t>
                      </a:r>
                    </a:p>
                  </a:txBody>
                  <a:tcPr anchor="ctr"/>
                </a:tc>
                <a:tc>
                  <a:txBody>
                    <a:bodyPr/>
                    <a:lstStyle/>
                    <a:p>
                      <a:pPr algn="ctr"/>
                      <a:r>
                        <a:rPr lang="en-GB" sz="1200">
                          <a:latin typeface="Century Gothic" panose="020B0502020202020204" pitchFamily="34" charset="0"/>
                        </a:rPr>
                        <a:t>Understanding reasons behind tensions / conflicts</a:t>
                      </a:r>
                    </a:p>
                  </a:txBody>
                  <a:tcPr anchor="ctr"/>
                </a:tc>
                <a:extLst>
                  <a:ext uri="{0D108BD9-81ED-4DB2-BD59-A6C34878D82A}">
                    <a16:rowId xmlns:a16="http://schemas.microsoft.com/office/drawing/2014/main" val="2728932345"/>
                  </a:ext>
                </a:extLst>
              </a:tr>
              <a:tr h="906825">
                <a:tc>
                  <a:txBody>
                    <a:bodyPr/>
                    <a:lstStyle/>
                    <a:p>
                      <a:pPr algn="ctr"/>
                      <a:r>
                        <a:rPr lang="en-GB" sz="1000" b="0">
                          <a:latin typeface="Century Gothic" panose="020B0502020202020204" pitchFamily="34" charset="0"/>
                        </a:rPr>
                        <a:t>For PW customers, while environment is topical, it is only a medium-level priority for PW (a water-only supplier). This is backed up by Ofwat WTP research.</a:t>
                      </a:r>
                    </a:p>
                    <a:p>
                      <a:pPr algn="ctr"/>
                      <a:endParaRPr lang="en-GB" sz="1000" b="0">
                        <a:latin typeface="Century Gothic" panose="020B0502020202020204" pitchFamily="34" charset="0"/>
                      </a:endParaRPr>
                    </a:p>
                    <a:p>
                      <a:pPr algn="ctr"/>
                      <a:r>
                        <a:rPr lang="en-GB" sz="1000" b="0">
                          <a:latin typeface="Century Gothic" panose="020B0502020202020204" pitchFamily="34" charset="0"/>
                        </a:rPr>
                        <a:t>On learning more about local water resources and chalk streams, customers do rate preserving local environment as important for PW.</a:t>
                      </a:r>
                    </a:p>
                    <a:p>
                      <a:pPr algn="ctr"/>
                      <a:endParaRPr lang="en-GB" sz="1000" b="0">
                        <a:latin typeface="Century Gothic" panose="020B0502020202020204" pitchFamily="34" charset="0"/>
                      </a:endParaRPr>
                    </a:p>
                    <a:p>
                      <a:pPr algn="ctr"/>
                      <a:endParaRPr lang="en-GB" sz="1000" b="0">
                        <a:highlight>
                          <a:srgbClr val="00FFFF"/>
                        </a:highlight>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Century Gothic" panose="020B0502020202020204" pitchFamily="34" charset="0"/>
                        </a:rPr>
                        <a:t>The majority choose the high investment option (albeit a relatively low cost on the bill).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Century Gothic" panose="020B0502020202020204" pitchFamily="34" charset="0"/>
                        </a:rPr>
                        <a:t>Future customers are particularly likely to choose the high option here, having high levels of concern over environmental issues.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Century Gothic" panose="020B0502020202020204" pitchFamily="34" charset="0"/>
                        </a:rPr>
                        <a:t>Customers see as an important to enhance and protect the environment, in an effort to counter the negative impact that we have on the environment more broadly.</a:t>
                      </a:r>
                    </a:p>
                  </a:txBody>
                  <a:tcPr anchor="ctr"/>
                </a:tc>
                <a:tc>
                  <a:txBody>
                    <a:bodyPr/>
                    <a:lstStyle/>
                    <a:p>
                      <a:pPr algn="ctr"/>
                      <a:r>
                        <a:rPr lang="en-GB" sz="1000" b="1">
                          <a:latin typeface="Century Gothic" panose="020B0502020202020204" pitchFamily="34" charset="0"/>
                        </a:rPr>
                        <a:t>Future (students) </a:t>
                      </a:r>
                      <a:r>
                        <a:rPr lang="en-GB" sz="1000" b="0">
                          <a:latin typeface="Century Gothic" panose="020B0502020202020204" pitchFamily="34" charset="0"/>
                        </a:rPr>
                        <a:t>demonstrate higher than average understanding of environmental issues and concerns over what the future might hold.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Century Gothic" panose="020B0502020202020204" pitchFamily="34" charset="0"/>
                        </a:rPr>
                        <a:t>Future customers </a:t>
                      </a:r>
                      <a:r>
                        <a:rPr lang="en-GB" sz="1000" b="0">
                          <a:latin typeface="Century Gothic" panose="020B0502020202020204" pitchFamily="34" charset="0"/>
                        </a:rPr>
                        <a:t>care about environmental impact but not at any cost.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Century Gothic" panose="020B0502020202020204" pitchFamily="34" charset="0"/>
                        </a:rPr>
                        <a:t>Frustration from future customers over lack of urgency from government and industry in addressing the issues. But there are cost sensitivities too with this audience: they do not want cost of delivering better outcomes to fall on their generation.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a:highlight>
                          <a:srgbClr val="00FFFF"/>
                        </a:highlight>
                        <a:latin typeface="Century Gothic" panose="020B0502020202020204" pitchFamily="34" charset="0"/>
                      </a:endParaRPr>
                    </a:p>
                  </a:txBody>
                  <a:tcPr anchor="ctr"/>
                </a:tc>
                <a:extLst>
                  <a:ext uri="{0D108BD9-81ED-4DB2-BD59-A6C34878D82A}">
                    <a16:rowId xmlns:a16="http://schemas.microsoft.com/office/drawing/2014/main" val="2293208300"/>
                  </a:ext>
                </a:extLst>
              </a:tr>
            </a:tbl>
          </a:graphicData>
        </a:graphic>
      </p:graphicFrame>
      <p:graphicFrame>
        <p:nvGraphicFramePr>
          <p:cNvPr id="10" name="Table 15">
            <a:extLst>
              <a:ext uri="{FF2B5EF4-FFF2-40B4-BE49-F238E27FC236}">
                <a16:creationId xmlns:a16="http://schemas.microsoft.com/office/drawing/2014/main" id="{CAD697A5-8C1A-D3AB-B768-9CB3767EE46F}"/>
              </a:ext>
            </a:extLst>
          </p:cNvPr>
          <p:cNvGraphicFramePr>
            <a:graphicFrameLocks noGrp="1"/>
          </p:cNvGraphicFramePr>
          <p:nvPr>
            <p:extLst>
              <p:ext uri="{D42A27DB-BD31-4B8C-83A1-F6EECF244321}">
                <p14:modId xmlns:p14="http://schemas.microsoft.com/office/powerpoint/2010/main" val="164219024"/>
              </p:ext>
            </p:extLst>
          </p:nvPr>
        </p:nvGraphicFramePr>
        <p:xfrm>
          <a:off x="2990847" y="3227441"/>
          <a:ext cx="3105148" cy="3379007"/>
        </p:xfrm>
        <a:graphic>
          <a:graphicData uri="http://schemas.openxmlformats.org/drawingml/2006/table">
            <a:tbl>
              <a:tblPr firstRow="1" bandRow="1">
                <a:tableStyleId>{7DF18680-E054-41AD-8BC1-D1AEF772440D}</a:tableStyleId>
              </a:tblPr>
              <a:tblGrid>
                <a:gridCol w="3105148">
                  <a:extLst>
                    <a:ext uri="{9D8B030D-6E8A-4147-A177-3AD203B41FA5}">
                      <a16:colId xmlns:a16="http://schemas.microsoft.com/office/drawing/2014/main" val="3255321495"/>
                    </a:ext>
                  </a:extLst>
                </a:gridCol>
              </a:tblGrid>
              <a:tr h="555113">
                <a:tc>
                  <a:txBody>
                    <a:bodyPr/>
                    <a:lstStyle/>
                    <a:p>
                      <a:pPr algn="ctr"/>
                      <a:r>
                        <a:rPr lang="en-GB" sz="1200"/>
                        <a:t>Plan Acceptability </a:t>
                      </a:r>
                      <a:endParaRPr lang="en-GB" sz="1200">
                        <a:latin typeface="Century Gothic" panose="020B0502020202020204" pitchFamily="34" charset="0"/>
                      </a:endParaRPr>
                    </a:p>
                  </a:txBody>
                  <a:tcPr anchor="ctr">
                    <a:solidFill>
                      <a:schemeClr val="accent6"/>
                    </a:solidFill>
                  </a:tcPr>
                </a:tc>
                <a:extLst>
                  <a:ext uri="{0D108BD9-81ED-4DB2-BD59-A6C34878D82A}">
                    <a16:rowId xmlns:a16="http://schemas.microsoft.com/office/drawing/2014/main" val="2728932345"/>
                  </a:ext>
                </a:extLst>
              </a:tr>
              <a:tr h="2823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Improving the environment was rated most important by a third of the survey sample.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r" defTabSz="914400" rtl="0" eaLnBrk="1" fontAlgn="auto" latinLnBrk="0" hangingPunct="1">
                        <a:lnSpc>
                          <a:spcPct val="100000"/>
                        </a:lnSpc>
                        <a:spcBef>
                          <a:spcPts val="0"/>
                        </a:spcBef>
                        <a:spcAft>
                          <a:spcPts val="0"/>
                        </a:spcAft>
                        <a:buClrTx/>
                        <a:buSzTx/>
                        <a:buFontTx/>
                        <a:buNone/>
                        <a:tabLst/>
                        <a:defRPr/>
                      </a:pPr>
                      <a:r>
                        <a:rPr lang="en-GB" sz="1000" b="0"/>
                        <a:t>Most important: </a:t>
                      </a:r>
                      <a:r>
                        <a:rPr lang="en-GB" sz="1000" b="1"/>
                        <a:t>Removing lead pipes </a:t>
                      </a:r>
                      <a:r>
                        <a:rPr lang="en-GB" sz="1000" b="0"/>
                        <a:t>39%</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000" b="1"/>
                        <a:t>Improving the environment </a:t>
                      </a:r>
                      <a:r>
                        <a:rPr lang="en-GB" sz="1000" b="0"/>
                        <a:t>33%</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000" b="1"/>
                        <a:t>Saving water by installing smart meters </a:t>
                      </a:r>
                      <a:r>
                        <a:rPr lang="en-GB" sz="1000" b="0"/>
                        <a:t>19%</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000" b="0"/>
                        <a:t>DK 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Qualitatively supportive of environmental targets. Bill impact seen to be very small - even so some question whether customers should fund or whether it should be CSR /grants</a:t>
                      </a:r>
                    </a:p>
                  </a:txBody>
                  <a:tcPr anchor="ctr"/>
                </a:tc>
                <a:extLst>
                  <a:ext uri="{0D108BD9-81ED-4DB2-BD59-A6C34878D82A}">
                    <a16:rowId xmlns:a16="http://schemas.microsoft.com/office/drawing/2014/main" val="2293208300"/>
                  </a:ext>
                </a:extLst>
              </a:tr>
            </a:tbl>
          </a:graphicData>
        </a:graphic>
      </p:graphicFrame>
      <p:graphicFrame>
        <p:nvGraphicFramePr>
          <p:cNvPr id="11" name="Table 10">
            <a:extLst>
              <a:ext uri="{FF2B5EF4-FFF2-40B4-BE49-F238E27FC236}">
                <a16:creationId xmlns:a16="http://schemas.microsoft.com/office/drawing/2014/main" id="{ED48B51A-7D8E-59AB-1026-362830E33001}"/>
              </a:ext>
            </a:extLst>
          </p:cNvPr>
          <p:cNvGraphicFramePr>
            <a:graphicFrameLocks noGrp="1"/>
          </p:cNvGraphicFramePr>
          <p:nvPr>
            <p:extLst>
              <p:ext uri="{D42A27DB-BD31-4B8C-83A1-F6EECF244321}">
                <p14:modId xmlns:p14="http://schemas.microsoft.com/office/powerpoint/2010/main" val="1499166563"/>
              </p:ext>
            </p:extLst>
          </p:nvPr>
        </p:nvGraphicFramePr>
        <p:xfrm>
          <a:off x="6796864" y="3996088"/>
          <a:ext cx="4648253" cy="1404134"/>
        </p:xfrm>
        <a:graphic>
          <a:graphicData uri="http://schemas.openxmlformats.org/drawingml/2006/table">
            <a:tbl>
              <a:tblPr firstRow="1" bandRow="1">
                <a:tableStyleId>{00A15C55-8517-42AA-B614-E9B94910E393}</a:tableStyleId>
              </a:tblPr>
              <a:tblGrid>
                <a:gridCol w="4648253">
                  <a:extLst>
                    <a:ext uri="{9D8B030D-6E8A-4147-A177-3AD203B41FA5}">
                      <a16:colId xmlns:a16="http://schemas.microsoft.com/office/drawing/2014/main" val="1052086010"/>
                    </a:ext>
                  </a:extLst>
                </a:gridCol>
              </a:tblGrid>
              <a:tr h="497309">
                <a:tc>
                  <a:txBody>
                    <a:bodyPr/>
                    <a:lstStyle/>
                    <a:p>
                      <a:pPr algn="ctr"/>
                      <a:r>
                        <a:rPr lang="en-GB" sz="1200"/>
                        <a:t>Weighing up evidence for overall balanced view</a:t>
                      </a:r>
                      <a:endParaRPr lang="en-GB" sz="1200">
                        <a:latin typeface="Century Gothic" panose="020B0502020202020204" pitchFamily="34" charset="0"/>
                      </a:endParaRPr>
                    </a:p>
                  </a:txBody>
                  <a:tcPr anchor="ctr"/>
                </a:tc>
                <a:extLst>
                  <a:ext uri="{0D108BD9-81ED-4DB2-BD59-A6C34878D82A}">
                    <a16:rowId xmlns:a16="http://schemas.microsoft.com/office/drawing/2014/main" val="2009836259"/>
                  </a:ext>
                </a:extLst>
              </a:tr>
              <a:tr h="9068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latin typeface="Century Gothic" panose="020B0502020202020204" pitchFamily="34" charset="0"/>
                        </a:rPr>
                        <a:t>Evidence supports environmental improvements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a:latin typeface="Century Gothic" panose="020B0502020202020204" pitchFamily="34" charset="0"/>
                        </a:rPr>
                        <a:t>Support for plan detail, to double grants and improve key sites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a:latin typeface="Century Gothic" panose="020B0502020202020204" pitchFamily="34" charset="0"/>
                        </a:rPr>
                        <a:t>While not seen as urgent investment, customers are willing and able to pay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1">
                        <a:latin typeface="Century Gothic" panose="020B0502020202020204" pitchFamily="34" charset="0"/>
                      </a:endParaRPr>
                    </a:p>
                  </a:txBody>
                  <a:tcPr anchor="ctr"/>
                </a:tc>
                <a:extLst>
                  <a:ext uri="{0D108BD9-81ED-4DB2-BD59-A6C34878D82A}">
                    <a16:rowId xmlns:a16="http://schemas.microsoft.com/office/drawing/2014/main" val="1717970620"/>
                  </a:ext>
                </a:extLst>
              </a:tr>
            </a:tbl>
          </a:graphicData>
        </a:graphic>
      </p:graphicFrame>
      <p:sp>
        <p:nvSpPr>
          <p:cNvPr id="12" name="Arrow: Right 11">
            <a:extLst>
              <a:ext uri="{FF2B5EF4-FFF2-40B4-BE49-F238E27FC236}">
                <a16:creationId xmlns:a16="http://schemas.microsoft.com/office/drawing/2014/main" id="{609A0319-53EC-5732-08BF-8701A0DBC6E6}"/>
              </a:ext>
            </a:extLst>
          </p:cNvPr>
          <p:cNvSpPr/>
          <p:nvPr/>
        </p:nvSpPr>
        <p:spPr>
          <a:xfrm>
            <a:off x="6178873" y="4543370"/>
            <a:ext cx="411410" cy="953729"/>
          </a:xfrm>
          <a:prstGeom prst="rightArrow">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B6EBF7A6-866B-EACA-573D-00EA8A3FED4D}"/>
              </a:ext>
            </a:extLst>
          </p:cNvPr>
          <p:cNvSpPr/>
          <p:nvPr/>
        </p:nvSpPr>
        <p:spPr>
          <a:xfrm rot="5400000">
            <a:off x="8735211" y="2780893"/>
            <a:ext cx="411410" cy="953729"/>
          </a:xfrm>
          <a:prstGeom prst="rightArrow">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Bracket 13">
            <a:extLst>
              <a:ext uri="{FF2B5EF4-FFF2-40B4-BE49-F238E27FC236}">
                <a16:creationId xmlns:a16="http://schemas.microsoft.com/office/drawing/2014/main" id="{49155815-438E-0981-7129-0724AB0EDED0}"/>
              </a:ext>
            </a:extLst>
          </p:cNvPr>
          <p:cNvSpPr/>
          <p:nvPr/>
        </p:nvSpPr>
        <p:spPr>
          <a:xfrm rot="5400000">
            <a:off x="6017872" y="-2690336"/>
            <a:ext cx="156249" cy="11273654"/>
          </a:xfrm>
          <a:prstGeom prst="rightBracket">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a:p>
        </p:txBody>
      </p:sp>
      <p:pic>
        <p:nvPicPr>
          <p:cNvPr id="16" name="Picture 15" descr="Logo, company name&#10;&#10;Description automatically generated">
            <a:extLst>
              <a:ext uri="{FF2B5EF4-FFF2-40B4-BE49-F238E27FC236}">
                <a16:creationId xmlns:a16="http://schemas.microsoft.com/office/drawing/2014/main" id="{F091B69C-D252-DEF0-E3C5-0E816BFCE6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5294" y="6249656"/>
            <a:ext cx="1156706" cy="601866"/>
          </a:xfrm>
          <a:prstGeom prst="rect">
            <a:avLst/>
          </a:prstGeom>
          <a:solidFill>
            <a:srgbClr val="0F9DC3"/>
          </a:solidFill>
          <a:ln>
            <a:noFill/>
          </a:ln>
        </p:spPr>
      </p:pic>
      <p:pic>
        <p:nvPicPr>
          <p:cNvPr id="4" name="Picture 3">
            <a:extLst>
              <a:ext uri="{FF2B5EF4-FFF2-40B4-BE49-F238E27FC236}">
                <a16:creationId xmlns:a16="http://schemas.microsoft.com/office/drawing/2014/main" id="{E3720ADF-7F32-94FC-0C98-4B065E7B6C08}"/>
              </a:ext>
            </a:extLst>
          </p:cNvPr>
          <p:cNvPicPr>
            <a:picLocks noChangeAspect="1"/>
          </p:cNvPicPr>
          <p:nvPr/>
        </p:nvPicPr>
        <p:blipFill>
          <a:blip r:embed="rId4"/>
          <a:stretch>
            <a:fillRect/>
          </a:stretch>
        </p:blipFill>
        <p:spPr>
          <a:xfrm>
            <a:off x="568296" y="3205695"/>
            <a:ext cx="2173779" cy="3379007"/>
          </a:xfrm>
          <a:prstGeom prst="rect">
            <a:avLst/>
          </a:prstGeom>
        </p:spPr>
      </p:pic>
      <p:pic>
        <p:nvPicPr>
          <p:cNvPr id="2" name="Picture 1" descr="A picture containing text, clipart, vector graphics&#10;&#10;Description automatically generated">
            <a:extLst>
              <a:ext uri="{FF2B5EF4-FFF2-40B4-BE49-F238E27FC236}">
                <a16:creationId xmlns:a16="http://schemas.microsoft.com/office/drawing/2014/main" id="{00B6F4E6-608E-5D42-58FD-D3A15977FE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95147" y="6478"/>
            <a:ext cx="596851" cy="596851"/>
          </a:xfrm>
          <a:prstGeom prst="rect">
            <a:avLst/>
          </a:prstGeom>
          <a:solidFill>
            <a:schemeClr val="accent4">
              <a:lumMod val="75000"/>
            </a:schemeClr>
          </a:solidFill>
        </p:spPr>
      </p:pic>
      <p:pic>
        <p:nvPicPr>
          <p:cNvPr id="7" name="Picture 6" descr="A picture containing text, clipart, vector graphics&#10;&#10;Description automatically generated">
            <a:extLst>
              <a:ext uri="{FF2B5EF4-FFF2-40B4-BE49-F238E27FC236}">
                <a16:creationId xmlns:a16="http://schemas.microsoft.com/office/drawing/2014/main" id="{95C2FDFB-B0C0-467C-74AA-16E50FAD6D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2199" y="3227441"/>
            <a:ext cx="358003" cy="358003"/>
          </a:xfrm>
          <a:prstGeom prst="rect">
            <a:avLst/>
          </a:prstGeom>
          <a:solidFill>
            <a:schemeClr val="accent4">
              <a:lumMod val="75000"/>
            </a:schemeClr>
          </a:solidFill>
        </p:spPr>
      </p:pic>
      <p:sp>
        <p:nvSpPr>
          <p:cNvPr id="9" name="Arrow: Down 8">
            <a:extLst>
              <a:ext uri="{FF2B5EF4-FFF2-40B4-BE49-F238E27FC236}">
                <a16:creationId xmlns:a16="http://schemas.microsoft.com/office/drawing/2014/main" id="{59B2B21A-B243-5C6B-485D-1D017C4D16B8}"/>
              </a:ext>
            </a:extLst>
          </p:cNvPr>
          <p:cNvSpPr/>
          <p:nvPr/>
        </p:nvSpPr>
        <p:spPr>
          <a:xfrm>
            <a:off x="430591" y="716008"/>
            <a:ext cx="502104" cy="274596"/>
          </a:xfrm>
          <a:prstGeom prst="downArrow">
            <a:avLst/>
          </a:prstGeom>
          <a:solidFill>
            <a:schemeClr val="accent3">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1</a:t>
            </a:r>
          </a:p>
        </p:txBody>
      </p:sp>
      <p:sp>
        <p:nvSpPr>
          <p:cNvPr id="17" name="Arrow: Down 16">
            <a:extLst>
              <a:ext uri="{FF2B5EF4-FFF2-40B4-BE49-F238E27FC236}">
                <a16:creationId xmlns:a16="http://schemas.microsoft.com/office/drawing/2014/main" id="{774735A9-C136-0BF0-E37A-638745B69E9E}"/>
              </a:ext>
            </a:extLst>
          </p:cNvPr>
          <p:cNvSpPr/>
          <p:nvPr/>
        </p:nvSpPr>
        <p:spPr>
          <a:xfrm>
            <a:off x="3287988" y="714531"/>
            <a:ext cx="502104" cy="274596"/>
          </a:xfrm>
          <a:prstGeom prst="downArrow">
            <a:avLst/>
          </a:prstGeom>
          <a:solidFill>
            <a:schemeClr val="accent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2</a:t>
            </a:r>
          </a:p>
        </p:txBody>
      </p:sp>
      <p:sp>
        <p:nvSpPr>
          <p:cNvPr id="18" name="Arrow: Down 17">
            <a:extLst>
              <a:ext uri="{FF2B5EF4-FFF2-40B4-BE49-F238E27FC236}">
                <a16:creationId xmlns:a16="http://schemas.microsoft.com/office/drawing/2014/main" id="{D3D9517E-FC49-D56F-7FAE-B7B38E463F65}"/>
              </a:ext>
            </a:extLst>
          </p:cNvPr>
          <p:cNvSpPr/>
          <p:nvPr/>
        </p:nvSpPr>
        <p:spPr>
          <a:xfrm>
            <a:off x="3036936" y="3310848"/>
            <a:ext cx="502104" cy="274596"/>
          </a:xfrm>
          <a:prstGeom prst="downArrow">
            <a:avLst/>
          </a:prstGeom>
          <a:solidFill>
            <a:schemeClr val="accent6">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3</a:t>
            </a:r>
          </a:p>
        </p:txBody>
      </p:sp>
    </p:spTree>
    <p:extLst>
      <p:ext uri="{BB962C8B-B14F-4D97-AF65-F5344CB8AC3E}">
        <p14:creationId xmlns:p14="http://schemas.microsoft.com/office/powerpoint/2010/main" val="953456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B412DD-0E52-47C5-A224-BE712B9A3A3C}"/>
              </a:ext>
            </a:extLst>
          </p:cNvPr>
          <p:cNvSpPr>
            <a:spLocks noGrp="1"/>
          </p:cNvSpPr>
          <p:nvPr>
            <p:ph type="body" sz="quarter" idx="13"/>
          </p:nvPr>
        </p:nvSpPr>
        <p:spPr/>
        <p:txBody>
          <a:bodyPr/>
          <a:lstStyle/>
          <a:p>
            <a:r>
              <a:rPr lang="en-GB" dirty="0">
                <a:latin typeface="Century Gothic"/>
                <a:cs typeface="Arial"/>
              </a:rPr>
              <a:t>Supporting data for customers’ willingness to pay for specific plan aspects</a:t>
            </a:r>
            <a:endParaRPr lang="en-US" sz="2000" dirty="0">
              <a:solidFill>
                <a:schemeClr val="bg1"/>
              </a:solidFill>
            </a:endParaRPr>
          </a:p>
        </p:txBody>
      </p:sp>
      <p:sp>
        <p:nvSpPr>
          <p:cNvPr id="5" name="Slide Number Placeholder 3">
            <a:extLst>
              <a:ext uri="{FF2B5EF4-FFF2-40B4-BE49-F238E27FC236}">
                <a16:creationId xmlns:a16="http://schemas.microsoft.com/office/drawing/2014/main" id="{82510419-E5DF-7CCE-1B6F-0C0F533F5E28}"/>
              </a:ext>
            </a:extLst>
          </p:cNvPr>
          <p:cNvSpPr txBox="1">
            <a:spLocks/>
          </p:cNvSpPr>
          <p:nvPr/>
        </p:nvSpPr>
        <p:spPr>
          <a:xfrm>
            <a:off x="11523144" y="-25865"/>
            <a:ext cx="596850"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17C9725-CDDF-4E1F-A5C1-71F9C95A39C6}" type="slidenum">
              <a:rPr lang="en-GB" b="1" smtClean="0">
                <a:solidFill>
                  <a:prstClr val="white"/>
                </a:solidFill>
                <a:latin typeface="Century Gothic" panose="020B0502020202020204" pitchFamily="34" charset="0"/>
              </a:rPr>
              <a:pPr>
                <a:defRPr/>
              </a:pPr>
              <a:t>13</a:t>
            </a:fld>
            <a:endParaRPr lang="en-GB" b="1">
              <a:solidFill>
                <a:prstClr val="white"/>
              </a:solidFill>
              <a:latin typeface="Century Gothic" panose="020B0502020202020204" pitchFamily="34" charset="0"/>
            </a:endParaRPr>
          </a:p>
        </p:txBody>
      </p:sp>
      <p:sp>
        <p:nvSpPr>
          <p:cNvPr id="8" name="TextBox 7">
            <a:extLst>
              <a:ext uri="{FF2B5EF4-FFF2-40B4-BE49-F238E27FC236}">
                <a16:creationId xmlns:a16="http://schemas.microsoft.com/office/drawing/2014/main" id="{81EDA390-311E-958B-7D79-0EE469D4B285}"/>
              </a:ext>
            </a:extLst>
          </p:cNvPr>
          <p:cNvSpPr txBox="1"/>
          <p:nvPr/>
        </p:nvSpPr>
        <p:spPr>
          <a:xfrm>
            <a:off x="1371600" y="1417375"/>
            <a:ext cx="4242619" cy="146500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285750" indent="-285750">
              <a:spcAft>
                <a:spcPts val="600"/>
              </a:spcAft>
              <a:buFont typeface="Wingdings 2" panose="05020102010507070707" pitchFamily="18" charset="2"/>
              <a:buChar char="O"/>
              <a:defRPr sz="1400" b="1">
                <a:latin typeface="Century Gothic" panose="020B0502020202020204" pitchFamily="34" charset="0"/>
              </a:defRPr>
            </a:lvl1pPr>
            <a:lvl2pPr marL="742950" lvl="1" indent="-285750">
              <a:spcAft>
                <a:spcPts val="600"/>
              </a:spcAft>
              <a:buFont typeface="Arial" panose="020B0604020202020204" pitchFamily="34" charset="0"/>
              <a:buChar char="•"/>
              <a:defRPr sz="1200">
                <a:latin typeface="Century Gothic" panose="020B0502020202020204" pitchFamily="34"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Aft>
                <a:spcPts val="0"/>
              </a:spcAft>
              <a:buFont typeface="Arial" panose="020B0604020202020204" pitchFamily="34" charset="0"/>
              <a:buChar char="•"/>
              <a:defRPr/>
            </a:pPr>
            <a:r>
              <a:rPr kumimoji="0" lang="en-GB" sz="1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There is widespread support for 2025-30 bills to carry a small company premium.</a:t>
            </a:r>
          </a:p>
          <a:p>
            <a:pPr>
              <a:spcAft>
                <a:spcPts val="0"/>
              </a:spcAft>
              <a:buFont typeface="Arial" panose="020B0604020202020204" pitchFamily="34" charset="0"/>
              <a:buChar char="•"/>
              <a:defRPr/>
            </a:pPr>
            <a:r>
              <a:rPr kumimoji="0" lang="en-GB" sz="110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76% accept £1.61 with 88% accepting £1.08p. </a:t>
            </a:r>
          </a:p>
          <a:p>
            <a:pPr>
              <a:spcAft>
                <a:spcPts val="0"/>
              </a:spcAft>
              <a:buFont typeface="Arial" panose="020B0604020202020204" pitchFamily="34" charset="0"/>
              <a:buChar char="•"/>
              <a:defRPr/>
            </a:pPr>
            <a:r>
              <a:rPr kumimoji="0" lang="en-GB" sz="1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Customers see this as a small price to pay for a company offering good service – and in the context of the planned improvements costed in the PR24 business plan.</a:t>
            </a:r>
            <a:endParaRPr kumimoji="0" lang="en-US" sz="1100" b="0" i="0" u="none" strike="noStrike" kern="1200" cap="none" spc="0" normalizeH="0" baseline="0" noProof="0">
              <a:ln>
                <a:noFill/>
              </a:ln>
              <a:solidFill>
                <a:prstClr val="black"/>
              </a:solidFill>
              <a:effectLst/>
              <a:uLnTx/>
              <a:uFillTx/>
              <a:latin typeface="Century Gothic"/>
              <a:ea typeface="+mn-ea"/>
              <a:cs typeface="Arial"/>
            </a:endParaRPr>
          </a:p>
        </p:txBody>
      </p:sp>
      <p:pic>
        <p:nvPicPr>
          <p:cNvPr id="4" name="Picture 3" descr="Logo, company name&#10;&#10;Description automatically generated">
            <a:extLst>
              <a:ext uri="{FF2B5EF4-FFF2-40B4-BE49-F238E27FC236}">
                <a16:creationId xmlns:a16="http://schemas.microsoft.com/office/drawing/2014/main" id="{69A1AABB-5FD2-02DB-D3DA-872EC06DFE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5294" y="6249656"/>
            <a:ext cx="1156706" cy="601866"/>
          </a:xfrm>
          <a:prstGeom prst="rect">
            <a:avLst/>
          </a:prstGeom>
          <a:solidFill>
            <a:srgbClr val="0F9DC3"/>
          </a:solidFill>
          <a:ln>
            <a:noFill/>
          </a:ln>
        </p:spPr>
      </p:pic>
      <p:sp>
        <p:nvSpPr>
          <p:cNvPr id="7" name="TextBox 6">
            <a:extLst>
              <a:ext uri="{FF2B5EF4-FFF2-40B4-BE49-F238E27FC236}">
                <a16:creationId xmlns:a16="http://schemas.microsoft.com/office/drawing/2014/main" id="{507E8A02-20DB-DA21-DB64-5327811C105E}"/>
              </a:ext>
            </a:extLst>
          </p:cNvPr>
          <p:cNvSpPr txBox="1"/>
          <p:nvPr/>
        </p:nvSpPr>
        <p:spPr>
          <a:xfrm>
            <a:off x="1371600" y="4171123"/>
            <a:ext cx="4242619" cy="20785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285750" indent="-285750">
              <a:spcAft>
                <a:spcPts val="600"/>
              </a:spcAft>
              <a:buFont typeface="Wingdings 2" panose="05020102010507070707" pitchFamily="18" charset="2"/>
              <a:buChar char="O"/>
              <a:defRPr sz="1400" b="1">
                <a:latin typeface="Century Gothic" panose="020B0502020202020204" pitchFamily="34" charset="0"/>
              </a:defRPr>
            </a:lvl1pPr>
            <a:lvl2pPr marL="742950" lvl="1" indent="-285750">
              <a:spcAft>
                <a:spcPts val="600"/>
              </a:spcAft>
              <a:buFont typeface="Arial" panose="020B0604020202020204" pitchFamily="34" charset="0"/>
              <a:buChar char="•"/>
              <a:defRPr sz="1200">
                <a:latin typeface="Century Gothic" panose="020B0502020202020204" pitchFamily="34"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Aft>
                <a:spcPts val="0"/>
              </a:spcAft>
              <a:buFont typeface="Arial" panose="020B0604020202020204" pitchFamily="34" charset="0"/>
              <a:buChar char="•"/>
              <a:defRPr/>
            </a:pPr>
            <a:r>
              <a:rPr lang="en-GB" sz="1100" b="0" dirty="0">
                <a:solidFill>
                  <a:srgbClr val="000000"/>
                </a:solidFill>
              </a:rPr>
              <a:t>Only 14% aware of any financial aid schemes from PW: a low level but up significantly from 2015. </a:t>
            </a:r>
          </a:p>
          <a:p>
            <a:pPr>
              <a:spcAft>
                <a:spcPts val="0"/>
              </a:spcAft>
              <a:buFont typeface="Arial" panose="020B0604020202020204" pitchFamily="34" charset="0"/>
              <a:buChar char="•"/>
              <a:defRPr/>
            </a:pPr>
            <a:r>
              <a:rPr lang="en-GB" sz="1100" b="0" dirty="0">
                <a:solidFill>
                  <a:srgbClr val="000000"/>
                </a:solidFill>
              </a:rPr>
              <a:t>Great majority (88%) support principle of social tariff although a substantial minority don't think this should be solely funded by other customers - indicating PW should pay some or all from their profits. </a:t>
            </a:r>
          </a:p>
          <a:p>
            <a:pPr>
              <a:spcAft>
                <a:spcPts val="0"/>
              </a:spcAft>
              <a:buFont typeface="Arial" panose="020B0604020202020204" pitchFamily="34" charset="0"/>
              <a:buChar char="•"/>
              <a:defRPr/>
            </a:pPr>
            <a:r>
              <a:rPr lang="en-GB" sz="1100" dirty="0">
                <a:solidFill>
                  <a:srgbClr val="000000"/>
                </a:solidFill>
              </a:rPr>
              <a:t>70% find £3 on the bill acceptable </a:t>
            </a:r>
          </a:p>
          <a:p>
            <a:pPr>
              <a:spcAft>
                <a:spcPts val="0"/>
              </a:spcAft>
              <a:buFont typeface="Arial" panose="020B0604020202020204" pitchFamily="34" charset="0"/>
              <a:buChar char="•"/>
              <a:defRPr/>
            </a:pPr>
            <a:r>
              <a:rPr lang="en-GB" sz="1100" b="0" dirty="0">
                <a:solidFill>
                  <a:srgbClr val="000000"/>
                </a:solidFill>
              </a:rPr>
              <a:t>Evidence supporting preference for a smaller subsidy that reaches a wider range of customers - perhaps indicative of broader anxiety and awareness of cost-of-living increases.</a:t>
            </a:r>
            <a:endParaRPr kumimoji="0" lang="en-US" sz="1100" b="0" i="0" u="none" strike="noStrike" kern="1200" cap="none" spc="0" normalizeH="0" baseline="0" noProof="0" dirty="0">
              <a:ln>
                <a:noFill/>
              </a:ln>
              <a:solidFill>
                <a:prstClr val="black"/>
              </a:solidFill>
              <a:effectLst/>
              <a:uLnTx/>
              <a:uFillTx/>
              <a:latin typeface="Century Gothic"/>
              <a:ea typeface="+mn-ea"/>
              <a:cs typeface="Arial"/>
            </a:endParaRPr>
          </a:p>
        </p:txBody>
      </p:sp>
      <p:pic>
        <p:nvPicPr>
          <p:cNvPr id="21" name="Picture 20">
            <a:extLst>
              <a:ext uri="{FF2B5EF4-FFF2-40B4-BE49-F238E27FC236}">
                <a16:creationId xmlns:a16="http://schemas.microsoft.com/office/drawing/2014/main" id="{FF69E960-1095-FD25-0B6A-E6B0409AF669}"/>
              </a:ext>
            </a:extLst>
          </p:cNvPr>
          <p:cNvPicPr>
            <a:picLocks noChangeAspect="1"/>
          </p:cNvPicPr>
          <p:nvPr/>
        </p:nvPicPr>
        <p:blipFill>
          <a:blip r:embed="rId3"/>
          <a:stretch>
            <a:fillRect/>
          </a:stretch>
        </p:blipFill>
        <p:spPr>
          <a:xfrm>
            <a:off x="6000671" y="696193"/>
            <a:ext cx="5034623" cy="2732807"/>
          </a:xfrm>
          <a:prstGeom prst="rect">
            <a:avLst/>
          </a:prstGeom>
          <a:ln>
            <a:solidFill>
              <a:schemeClr val="accent4">
                <a:lumMod val="50000"/>
              </a:schemeClr>
            </a:solidFill>
          </a:ln>
        </p:spPr>
      </p:pic>
      <p:pic>
        <p:nvPicPr>
          <p:cNvPr id="6" name="Picture 5">
            <a:extLst>
              <a:ext uri="{FF2B5EF4-FFF2-40B4-BE49-F238E27FC236}">
                <a16:creationId xmlns:a16="http://schemas.microsoft.com/office/drawing/2014/main" id="{F313E5D7-7A09-2B83-47DC-24EBE0880552}"/>
              </a:ext>
            </a:extLst>
          </p:cNvPr>
          <p:cNvPicPr>
            <a:picLocks noChangeAspect="1"/>
          </p:cNvPicPr>
          <p:nvPr/>
        </p:nvPicPr>
        <p:blipFill>
          <a:blip r:embed="rId4"/>
          <a:stretch>
            <a:fillRect/>
          </a:stretch>
        </p:blipFill>
        <p:spPr>
          <a:xfrm>
            <a:off x="6000671" y="3584847"/>
            <a:ext cx="5034623" cy="2825507"/>
          </a:xfrm>
          <a:prstGeom prst="rect">
            <a:avLst/>
          </a:prstGeom>
          <a:ln>
            <a:solidFill>
              <a:schemeClr val="accent4">
                <a:lumMod val="50000"/>
              </a:schemeClr>
            </a:solidFill>
          </a:ln>
        </p:spPr>
      </p:pic>
      <p:sp>
        <p:nvSpPr>
          <p:cNvPr id="11" name="TextBox 10">
            <a:extLst>
              <a:ext uri="{FF2B5EF4-FFF2-40B4-BE49-F238E27FC236}">
                <a16:creationId xmlns:a16="http://schemas.microsoft.com/office/drawing/2014/main" id="{6E52D083-1DCE-497A-68BF-5C60C472495D}"/>
              </a:ext>
            </a:extLst>
          </p:cNvPr>
          <p:cNvSpPr txBox="1"/>
          <p:nvPr/>
        </p:nvSpPr>
        <p:spPr>
          <a:xfrm>
            <a:off x="260214" y="1417374"/>
            <a:ext cx="925286" cy="14650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285750" indent="-285750">
              <a:spcAft>
                <a:spcPts val="600"/>
              </a:spcAft>
              <a:buFont typeface="Wingdings 2" panose="05020102010507070707" pitchFamily="18" charset="2"/>
              <a:buChar char="O"/>
              <a:defRPr sz="1400" b="1">
                <a:latin typeface="Century Gothic" panose="020B0502020202020204" pitchFamily="34" charset="0"/>
              </a:defRPr>
            </a:lvl1pPr>
            <a:lvl2pPr marL="742950" lvl="1" indent="-285750">
              <a:spcAft>
                <a:spcPts val="600"/>
              </a:spcAft>
              <a:buFont typeface="Arial" panose="020B0604020202020204" pitchFamily="34" charset="0"/>
              <a:buChar char="•"/>
              <a:defRPr sz="1200">
                <a:latin typeface="Century Gothic" panose="020B0502020202020204" pitchFamily="34"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spcAft>
                <a:spcPts val="0"/>
              </a:spcAft>
              <a:buNone/>
              <a:defRPr/>
            </a:pPr>
            <a:r>
              <a:rPr kumimoji="0" lang="en-GB" sz="110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Small company premium</a:t>
            </a:r>
          </a:p>
        </p:txBody>
      </p:sp>
      <p:sp>
        <p:nvSpPr>
          <p:cNvPr id="12" name="TextBox 11">
            <a:extLst>
              <a:ext uri="{FF2B5EF4-FFF2-40B4-BE49-F238E27FC236}">
                <a16:creationId xmlns:a16="http://schemas.microsoft.com/office/drawing/2014/main" id="{8BB5F8AB-BAE0-33B8-E27A-8E92D8143DD8}"/>
              </a:ext>
            </a:extLst>
          </p:cNvPr>
          <p:cNvSpPr txBox="1"/>
          <p:nvPr/>
        </p:nvSpPr>
        <p:spPr>
          <a:xfrm>
            <a:off x="260214" y="4171123"/>
            <a:ext cx="925286" cy="20785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285750" indent="-285750">
              <a:spcAft>
                <a:spcPts val="600"/>
              </a:spcAft>
              <a:buFont typeface="Wingdings 2" panose="05020102010507070707" pitchFamily="18" charset="2"/>
              <a:buChar char="O"/>
              <a:defRPr sz="1400" b="1">
                <a:latin typeface="Century Gothic" panose="020B0502020202020204" pitchFamily="34" charset="0"/>
              </a:defRPr>
            </a:lvl1pPr>
            <a:lvl2pPr marL="742950" lvl="1" indent="-285750">
              <a:spcAft>
                <a:spcPts val="600"/>
              </a:spcAft>
              <a:buFont typeface="Arial" panose="020B0604020202020204" pitchFamily="34" charset="0"/>
              <a:buChar char="•"/>
              <a:defRPr sz="1200">
                <a:latin typeface="Century Gothic" panose="020B0502020202020204" pitchFamily="34"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spcAft>
                <a:spcPts val="0"/>
              </a:spcAft>
              <a:buNone/>
              <a:defRPr/>
            </a:pPr>
            <a:r>
              <a:rPr lang="en-GB" sz="1100">
                <a:solidFill>
                  <a:srgbClr val="000000"/>
                </a:solidFill>
              </a:rPr>
              <a:t>Social tariff cross subsidy</a:t>
            </a:r>
          </a:p>
        </p:txBody>
      </p:sp>
    </p:spTree>
    <p:extLst>
      <p:ext uri="{BB962C8B-B14F-4D97-AF65-F5344CB8AC3E}">
        <p14:creationId xmlns:p14="http://schemas.microsoft.com/office/powerpoint/2010/main" val="927355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B412DD-0E52-47C5-A224-BE712B9A3A3C}"/>
              </a:ext>
            </a:extLst>
          </p:cNvPr>
          <p:cNvSpPr>
            <a:spLocks noGrp="1"/>
          </p:cNvSpPr>
          <p:nvPr>
            <p:ph type="body" sz="quarter" idx="13"/>
          </p:nvPr>
        </p:nvSpPr>
        <p:spPr/>
        <p:txBody>
          <a:bodyPr/>
          <a:lstStyle/>
          <a:p>
            <a:r>
              <a:rPr lang="en-GB" sz="2000" b="1" i="0" dirty="0">
                <a:solidFill>
                  <a:schemeClr val="bg1"/>
                </a:solidFill>
                <a:latin typeface="Century Gothic"/>
                <a:cs typeface="Arial"/>
              </a:rPr>
              <a:t>FINAL data from acceptability and affordability testing.</a:t>
            </a:r>
            <a:endParaRPr lang="en-US" sz="2000" dirty="0">
              <a:solidFill>
                <a:schemeClr val="bg1"/>
              </a:solidFill>
            </a:endParaRPr>
          </a:p>
        </p:txBody>
      </p:sp>
      <p:sp>
        <p:nvSpPr>
          <p:cNvPr id="5" name="Slide Number Placeholder 3">
            <a:extLst>
              <a:ext uri="{FF2B5EF4-FFF2-40B4-BE49-F238E27FC236}">
                <a16:creationId xmlns:a16="http://schemas.microsoft.com/office/drawing/2014/main" id="{82510419-E5DF-7CCE-1B6F-0C0F533F5E28}"/>
              </a:ext>
            </a:extLst>
          </p:cNvPr>
          <p:cNvSpPr txBox="1">
            <a:spLocks/>
          </p:cNvSpPr>
          <p:nvPr/>
        </p:nvSpPr>
        <p:spPr>
          <a:xfrm>
            <a:off x="11523144" y="-25865"/>
            <a:ext cx="596850"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17C9725-CDDF-4E1F-A5C1-71F9C95A39C6}" type="slidenum">
              <a:rPr lang="en-GB" b="1" smtClean="0">
                <a:solidFill>
                  <a:prstClr val="white"/>
                </a:solidFill>
                <a:latin typeface="Century Gothic" panose="020B0502020202020204" pitchFamily="34" charset="0"/>
              </a:rPr>
              <a:pPr>
                <a:defRPr/>
              </a:pPr>
              <a:t>14</a:t>
            </a:fld>
            <a:endParaRPr lang="en-GB" b="1">
              <a:solidFill>
                <a:prstClr val="white"/>
              </a:solidFill>
              <a:latin typeface="Century Gothic" panose="020B0502020202020204" pitchFamily="34" charset="0"/>
            </a:endParaRPr>
          </a:p>
        </p:txBody>
      </p:sp>
      <p:pic>
        <p:nvPicPr>
          <p:cNvPr id="4" name="Picture 3" descr="Logo, company name&#10;&#10;Description automatically generated">
            <a:extLst>
              <a:ext uri="{FF2B5EF4-FFF2-40B4-BE49-F238E27FC236}">
                <a16:creationId xmlns:a16="http://schemas.microsoft.com/office/drawing/2014/main" id="{69A1AABB-5FD2-02DB-D3DA-872EC06DFE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5294" y="6249656"/>
            <a:ext cx="1156706" cy="601866"/>
          </a:xfrm>
          <a:prstGeom prst="rect">
            <a:avLst/>
          </a:prstGeom>
          <a:solidFill>
            <a:srgbClr val="0F9DC3"/>
          </a:solidFill>
          <a:ln>
            <a:noFill/>
          </a:ln>
        </p:spPr>
      </p:pic>
      <p:sp>
        <p:nvSpPr>
          <p:cNvPr id="7" name="TextBox 6">
            <a:extLst>
              <a:ext uri="{FF2B5EF4-FFF2-40B4-BE49-F238E27FC236}">
                <a16:creationId xmlns:a16="http://schemas.microsoft.com/office/drawing/2014/main" id="{507E8A02-20DB-DA21-DB64-5327811C105E}"/>
              </a:ext>
            </a:extLst>
          </p:cNvPr>
          <p:cNvSpPr txBox="1"/>
          <p:nvPr/>
        </p:nvSpPr>
        <p:spPr>
          <a:xfrm>
            <a:off x="1598590" y="733414"/>
            <a:ext cx="10152878" cy="12371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285750" indent="-285750">
              <a:spcAft>
                <a:spcPts val="600"/>
              </a:spcAft>
              <a:buFont typeface="Wingdings 2" panose="05020102010507070707" pitchFamily="18" charset="2"/>
              <a:buChar char="O"/>
              <a:defRPr sz="1400" b="1">
                <a:latin typeface="Century Gothic" panose="020B0502020202020204" pitchFamily="34" charset="0"/>
              </a:defRPr>
            </a:lvl1pPr>
            <a:lvl2pPr marL="742950" lvl="1" indent="-285750">
              <a:spcAft>
                <a:spcPts val="600"/>
              </a:spcAft>
              <a:buFont typeface="Arial" panose="020B0604020202020204" pitchFamily="34" charset="0"/>
              <a:buChar char="•"/>
              <a:defRPr sz="1200">
                <a:latin typeface="Century Gothic" panose="020B0502020202020204" pitchFamily="34"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spcAft>
                <a:spcPts val="0"/>
              </a:spcAft>
              <a:buNone/>
              <a:defRPr/>
            </a:pPr>
            <a:r>
              <a:rPr kumimoji="0" lang="en-GB" sz="1100" b="0" i="0" u="none" strike="noStrike" kern="1200" cap="none" spc="0" normalizeH="0" baseline="0" noProof="0" dirty="0">
                <a:ln>
                  <a:noFill/>
                </a:ln>
                <a:solidFill>
                  <a:srgbClr val="000000"/>
                </a:solidFill>
                <a:effectLst/>
                <a:uLnTx/>
                <a:uFillTx/>
                <a:latin typeface="Century Gothic"/>
                <a:ea typeface="+mn-ea"/>
                <a:cs typeface="Arial"/>
              </a:rPr>
              <a:t>Th</a:t>
            </a:r>
            <a:r>
              <a:rPr lang="en-GB" sz="1100" b="0" dirty="0">
                <a:solidFill>
                  <a:srgbClr val="000000"/>
                </a:solidFill>
                <a:latin typeface="Century Gothic"/>
                <a:cs typeface="Arial"/>
              </a:rPr>
              <a:t>he cost-of-living crisis is affecting around 2 in 5 of the population with around 1 in 10 struggling to afford water and sewerage bills. This context is apparent in the affordability scores below.</a:t>
            </a:r>
          </a:p>
          <a:p>
            <a:pPr>
              <a:spcAft>
                <a:spcPts val="0"/>
              </a:spcAft>
              <a:buFont typeface="Arial" panose="020B0604020202020204" pitchFamily="34" charset="0"/>
              <a:buChar char="•"/>
              <a:defRPr/>
            </a:pPr>
            <a:r>
              <a:rPr lang="en-GB" sz="1100" b="0" dirty="0">
                <a:solidFill>
                  <a:srgbClr val="000000"/>
                </a:solidFill>
                <a:latin typeface="Century Gothic"/>
                <a:cs typeface="Arial"/>
              </a:rPr>
              <a:t>c.55% are managing financially right now with just over a quarter ‘just about managing’ and c12% finding managing finances very/fairly difficult </a:t>
            </a:r>
          </a:p>
          <a:p>
            <a:pPr>
              <a:spcAft>
                <a:spcPts val="0"/>
              </a:spcAft>
              <a:buFont typeface="Arial" panose="020B0604020202020204" pitchFamily="34" charset="0"/>
              <a:buChar char="•"/>
              <a:defRPr/>
            </a:pPr>
            <a:r>
              <a:rPr kumimoji="0" lang="en-GB" sz="1100" b="0" i="0" u="none" strike="noStrike" kern="1200" cap="none" spc="0" normalizeH="0" baseline="0" noProof="0" dirty="0">
                <a:ln>
                  <a:noFill/>
                </a:ln>
                <a:solidFill>
                  <a:srgbClr val="000000"/>
                </a:solidFill>
                <a:effectLst/>
                <a:uLnTx/>
                <a:uFillTx/>
                <a:latin typeface="Century Gothic"/>
                <a:ea typeface="+mn-ea"/>
                <a:cs typeface="Arial"/>
              </a:rPr>
              <a:t>2 in 5 think their own financial situation is going to get worse over the next few years</a:t>
            </a:r>
          </a:p>
          <a:p>
            <a:pPr>
              <a:spcAft>
                <a:spcPts val="0"/>
              </a:spcAft>
              <a:buFont typeface="Arial" panose="020B0604020202020204" pitchFamily="34" charset="0"/>
              <a:buChar char="•"/>
              <a:defRPr/>
            </a:pPr>
            <a:r>
              <a:rPr lang="en-GB" sz="1100" b="0" dirty="0">
                <a:solidFill>
                  <a:srgbClr val="000000"/>
                </a:solidFill>
                <a:latin typeface="Century Gothic"/>
                <a:cs typeface="Arial"/>
              </a:rPr>
              <a:t>Around 1 in 10 (12%) finding current water and sewerage bill hard to afford</a:t>
            </a:r>
            <a:endParaRPr kumimoji="0" lang="en-US" sz="1100" b="0" i="0" u="none" strike="noStrike" kern="1200" cap="none" spc="0" normalizeH="0" baseline="0" noProof="0" dirty="0">
              <a:ln>
                <a:noFill/>
              </a:ln>
              <a:solidFill>
                <a:prstClr val="black"/>
              </a:solidFill>
              <a:effectLst/>
              <a:uLnTx/>
              <a:uFillTx/>
              <a:latin typeface="Century Gothic"/>
              <a:ea typeface="+mn-ea"/>
              <a:cs typeface="Arial"/>
            </a:endParaRPr>
          </a:p>
        </p:txBody>
      </p:sp>
      <p:sp>
        <p:nvSpPr>
          <p:cNvPr id="10" name="TextBox 9">
            <a:extLst>
              <a:ext uri="{FF2B5EF4-FFF2-40B4-BE49-F238E27FC236}">
                <a16:creationId xmlns:a16="http://schemas.microsoft.com/office/drawing/2014/main" id="{F1A9458C-C74A-B46F-C453-4AD552CB96E3}"/>
              </a:ext>
            </a:extLst>
          </p:cNvPr>
          <p:cNvSpPr txBox="1"/>
          <p:nvPr/>
        </p:nvSpPr>
        <p:spPr>
          <a:xfrm>
            <a:off x="1598591" y="3108091"/>
            <a:ext cx="1370752" cy="12371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285750" indent="-285750">
              <a:spcAft>
                <a:spcPts val="600"/>
              </a:spcAft>
              <a:buFont typeface="Wingdings 2" panose="05020102010507070707" pitchFamily="18" charset="2"/>
              <a:buChar char="O"/>
              <a:defRPr sz="1400" b="1">
                <a:latin typeface="Century Gothic" panose="020B0502020202020204" pitchFamily="34" charset="0"/>
              </a:defRPr>
            </a:lvl1pPr>
            <a:lvl2pPr marL="742950" lvl="1" indent="-285750">
              <a:spcAft>
                <a:spcPts val="600"/>
              </a:spcAft>
              <a:buFont typeface="Arial" panose="020B0604020202020204" pitchFamily="34" charset="0"/>
              <a:buChar char="•"/>
              <a:defRPr sz="1200">
                <a:latin typeface="Century Gothic" panose="020B0502020202020204" pitchFamily="34"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spcAft>
                <a:spcPts val="0"/>
              </a:spcAft>
              <a:buNone/>
              <a:defRPr/>
            </a:pPr>
            <a:r>
              <a:rPr kumimoji="0" lang="en-US" sz="1100" b="0" i="0" u="none" strike="noStrike" kern="1200" cap="none" spc="0" normalizeH="0" baseline="0" noProof="0" dirty="0">
                <a:ln>
                  <a:noFill/>
                </a:ln>
                <a:solidFill>
                  <a:prstClr val="black"/>
                </a:solidFill>
                <a:effectLst/>
                <a:uLnTx/>
                <a:uFillTx/>
                <a:latin typeface="Century Gothic"/>
                <a:ea typeface="+mn-ea"/>
                <a:cs typeface="Arial"/>
              </a:rPr>
              <a:t>FINAL AAT </a:t>
            </a:r>
            <a:r>
              <a:rPr lang="en-US" sz="1100" b="0" dirty="0">
                <a:solidFill>
                  <a:prstClr val="black"/>
                </a:solidFill>
                <a:latin typeface="Century Gothic"/>
                <a:cs typeface="Arial"/>
              </a:rPr>
              <a:t>DATA – affordability of 2025-30 bill profiles based on customers’ actual bills</a:t>
            </a:r>
          </a:p>
        </p:txBody>
      </p:sp>
      <p:sp>
        <p:nvSpPr>
          <p:cNvPr id="12" name="TextBox 11">
            <a:extLst>
              <a:ext uri="{FF2B5EF4-FFF2-40B4-BE49-F238E27FC236}">
                <a16:creationId xmlns:a16="http://schemas.microsoft.com/office/drawing/2014/main" id="{8BB5F8AB-BAE0-33B8-E27A-8E92D8143DD8}"/>
              </a:ext>
            </a:extLst>
          </p:cNvPr>
          <p:cNvSpPr txBox="1"/>
          <p:nvPr/>
        </p:nvSpPr>
        <p:spPr>
          <a:xfrm>
            <a:off x="329887" y="733414"/>
            <a:ext cx="1111386" cy="12371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285750" indent="-285750">
              <a:spcAft>
                <a:spcPts val="600"/>
              </a:spcAft>
              <a:buFont typeface="Wingdings 2" panose="05020102010507070707" pitchFamily="18" charset="2"/>
              <a:buChar char="O"/>
              <a:defRPr sz="1400" b="1">
                <a:latin typeface="Century Gothic" panose="020B0502020202020204" pitchFamily="34" charset="0"/>
              </a:defRPr>
            </a:lvl1pPr>
            <a:lvl2pPr marL="742950" lvl="1" indent="-285750">
              <a:spcAft>
                <a:spcPts val="600"/>
              </a:spcAft>
              <a:buFont typeface="Arial" panose="020B0604020202020204" pitchFamily="34" charset="0"/>
              <a:buChar char="•"/>
              <a:defRPr sz="1200">
                <a:latin typeface="Century Gothic" panose="020B0502020202020204" pitchFamily="34"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spcAft>
                <a:spcPts val="0"/>
              </a:spcAft>
              <a:buNone/>
              <a:defRPr/>
            </a:pPr>
            <a:r>
              <a:rPr lang="en-GB" sz="1100" dirty="0">
                <a:solidFill>
                  <a:srgbClr val="000000"/>
                </a:solidFill>
              </a:rPr>
              <a:t>Affordability context</a:t>
            </a:r>
          </a:p>
        </p:txBody>
      </p:sp>
      <p:sp>
        <p:nvSpPr>
          <p:cNvPr id="2" name="TextBox 1">
            <a:extLst>
              <a:ext uri="{FF2B5EF4-FFF2-40B4-BE49-F238E27FC236}">
                <a16:creationId xmlns:a16="http://schemas.microsoft.com/office/drawing/2014/main" id="{1EB880DE-745D-E9E6-E3B3-53AEB6088EF8}"/>
              </a:ext>
            </a:extLst>
          </p:cNvPr>
          <p:cNvSpPr txBox="1"/>
          <p:nvPr/>
        </p:nvSpPr>
        <p:spPr>
          <a:xfrm>
            <a:off x="329887" y="3108091"/>
            <a:ext cx="1111386" cy="12371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285750" indent="-285750">
              <a:spcAft>
                <a:spcPts val="600"/>
              </a:spcAft>
              <a:buFont typeface="Wingdings 2" panose="05020102010507070707" pitchFamily="18" charset="2"/>
              <a:buChar char="O"/>
              <a:defRPr sz="1400" b="1">
                <a:latin typeface="Century Gothic" panose="020B0502020202020204" pitchFamily="34" charset="0"/>
              </a:defRPr>
            </a:lvl1pPr>
            <a:lvl2pPr marL="742950" lvl="1" indent="-285750">
              <a:spcAft>
                <a:spcPts val="600"/>
              </a:spcAft>
              <a:buFont typeface="Arial" panose="020B0604020202020204" pitchFamily="34" charset="0"/>
              <a:buChar char="•"/>
              <a:defRPr sz="1200">
                <a:latin typeface="Century Gothic" panose="020B0502020202020204" pitchFamily="34"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spcAft>
                <a:spcPts val="0"/>
              </a:spcAft>
              <a:buNone/>
              <a:defRPr/>
            </a:pPr>
            <a:r>
              <a:rPr kumimoji="0" lang="en-GB" sz="110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Plan affordability</a:t>
            </a:r>
          </a:p>
        </p:txBody>
      </p:sp>
      <p:sp>
        <p:nvSpPr>
          <p:cNvPr id="13" name="TextBox 12">
            <a:extLst>
              <a:ext uri="{FF2B5EF4-FFF2-40B4-BE49-F238E27FC236}">
                <a16:creationId xmlns:a16="http://schemas.microsoft.com/office/drawing/2014/main" id="{8C07A729-5C7C-E55F-70BD-BEA97B719AEE}"/>
              </a:ext>
            </a:extLst>
          </p:cNvPr>
          <p:cNvSpPr txBox="1"/>
          <p:nvPr/>
        </p:nvSpPr>
        <p:spPr>
          <a:xfrm>
            <a:off x="329887" y="4591664"/>
            <a:ext cx="1111386" cy="1360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285750" indent="-285750">
              <a:spcAft>
                <a:spcPts val="600"/>
              </a:spcAft>
              <a:buFont typeface="Wingdings 2" panose="05020102010507070707" pitchFamily="18" charset="2"/>
              <a:buChar char="O"/>
              <a:defRPr sz="1400" b="1">
                <a:latin typeface="Century Gothic" panose="020B0502020202020204" pitchFamily="34" charset="0"/>
              </a:defRPr>
            </a:lvl1pPr>
            <a:lvl2pPr marL="742950" lvl="1" indent="-285750">
              <a:spcAft>
                <a:spcPts val="600"/>
              </a:spcAft>
              <a:buFont typeface="Arial" panose="020B0604020202020204" pitchFamily="34" charset="0"/>
              <a:buChar char="•"/>
              <a:defRPr sz="1200">
                <a:latin typeface="Century Gothic" panose="020B0502020202020204" pitchFamily="34"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spcAft>
                <a:spcPts val="0"/>
              </a:spcAft>
              <a:buNone/>
              <a:defRPr/>
            </a:pPr>
            <a:r>
              <a:rPr lang="en-GB" sz="1100" dirty="0">
                <a:solidFill>
                  <a:srgbClr val="000000"/>
                </a:solidFill>
              </a:rPr>
              <a:t>Plan acceptability</a:t>
            </a:r>
          </a:p>
        </p:txBody>
      </p:sp>
      <p:sp>
        <p:nvSpPr>
          <p:cNvPr id="14" name="TextBox 13">
            <a:extLst>
              <a:ext uri="{FF2B5EF4-FFF2-40B4-BE49-F238E27FC236}">
                <a16:creationId xmlns:a16="http://schemas.microsoft.com/office/drawing/2014/main" id="{01C2037A-2A35-7CF8-5EE7-82F0E2685CF5}"/>
              </a:ext>
            </a:extLst>
          </p:cNvPr>
          <p:cNvSpPr txBox="1"/>
          <p:nvPr/>
        </p:nvSpPr>
        <p:spPr>
          <a:xfrm>
            <a:off x="4039802" y="3369915"/>
            <a:ext cx="1576680" cy="100841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285750" indent="-285750">
              <a:spcAft>
                <a:spcPts val="600"/>
              </a:spcAft>
              <a:buFont typeface="Wingdings 2" panose="05020102010507070707" pitchFamily="18" charset="2"/>
              <a:buChar char="O"/>
              <a:defRPr sz="1400" b="1">
                <a:latin typeface="Century Gothic" panose="020B0502020202020204" pitchFamily="34" charset="0"/>
              </a:defRPr>
            </a:lvl1pPr>
            <a:lvl2pPr marL="742950" lvl="1" indent="-285750">
              <a:spcAft>
                <a:spcPts val="600"/>
              </a:spcAft>
              <a:buFont typeface="Arial" panose="020B0604020202020204" pitchFamily="34" charset="0"/>
              <a:buChar char="•"/>
              <a:defRPr sz="1200">
                <a:latin typeface="Century Gothic" panose="020B0502020202020204" pitchFamily="34"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spcAft>
                <a:spcPts val="0"/>
              </a:spcAft>
              <a:buNone/>
              <a:defRPr/>
            </a:pPr>
            <a:r>
              <a:rPr lang="en-US" sz="1100" b="0" dirty="0">
                <a:solidFill>
                  <a:prstClr val="black"/>
                </a:solidFill>
                <a:latin typeface="Century Gothic"/>
                <a:cs typeface="Arial"/>
              </a:rPr>
              <a:t>Very/fairly easy</a:t>
            </a:r>
          </a:p>
          <a:p>
            <a:pPr marL="0" indent="0" algn="ctr">
              <a:spcAft>
                <a:spcPts val="0"/>
              </a:spcAft>
              <a:buNone/>
              <a:defRPr/>
            </a:pPr>
            <a:r>
              <a:rPr lang="en-US" dirty="0">
                <a:solidFill>
                  <a:prstClr val="black"/>
                </a:solidFill>
                <a:latin typeface="Century Gothic"/>
                <a:cs typeface="Arial"/>
              </a:rPr>
              <a:t>28%</a:t>
            </a:r>
            <a:endParaRPr kumimoji="0" lang="en-US" i="0" u="none" strike="noStrike" kern="1200" cap="none" spc="0" normalizeH="0" baseline="0" noProof="0" dirty="0">
              <a:ln>
                <a:noFill/>
              </a:ln>
              <a:solidFill>
                <a:prstClr val="black"/>
              </a:solidFill>
              <a:effectLst/>
              <a:uLnTx/>
              <a:uFillTx/>
              <a:latin typeface="Century Gothic"/>
              <a:ea typeface="+mn-ea"/>
              <a:cs typeface="Arial"/>
            </a:endParaRPr>
          </a:p>
        </p:txBody>
      </p:sp>
      <p:sp>
        <p:nvSpPr>
          <p:cNvPr id="15" name="TextBox 14">
            <a:extLst>
              <a:ext uri="{FF2B5EF4-FFF2-40B4-BE49-F238E27FC236}">
                <a16:creationId xmlns:a16="http://schemas.microsoft.com/office/drawing/2014/main" id="{B1F72C1D-AA93-2B8B-486B-7795D016C6B4}"/>
              </a:ext>
            </a:extLst>
          </p:cNvPr>
          <p:cNvSpPr txBox="1"/>
          <p:nvPr/>
        </p:nvSpPr>
        <p:spPr>
          <a:xfrm>
            <a:off x="5668541" y="3369913"/>
            <a:ext cx="1576680" cy="100841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285750" indent="-285750">
              <a:spcAft>
                <a:spcPts val="600"/>
              </a:spcAft>
              <a:buFont typeface="Wingdings 2" panose="05020102010507070707" pitchFamily="18" charset="2"/>
              <a:buChar char="O"/>
              <a:defRPr sz="1400" b="1">
                <a:latin typeface="Century Gothic" panose="020B0502020202020204" pitchFamily="34" charset="0"/>
              </a:defRPr>
            </a:lvl1pPr>
            <a:lvl2pPr marL="742950" lvl="1" indent="-285750">
              <a:spcAft>
                <a:spcPts val="600"/>
              </a:spcAft>
              <a:buFont typeface="Arial" panose="020B0604020202020204" pitchFamily="34" charset="0"/>
              <a:buChar char="•"/>
              <a:defRPr sz="1200">
                <a:latin typeface="Century Gothic" panose="020B0502020202020204" pitchFamily="34"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spcAft>
                <a:spcPts val="0"/>
              </a:spcAft>
              <a:buNone/>
              <a:defRPr/>
            </a:pPr>
            <a:r>
              <a:rPr lang="en-US" sz="1100" b="0" dirty="0">
                <a:solidFill>
                  <a:prstClr val="black"/>
                </a:solidFill>
                <a:latin typeface="Century Gothic"/>
                <a:cs typeface="Arial"/>
              </a:rPr>
              <a:t>Very/fairly difficult</a:t>
            </a:r>
          </a:p>
          <a:p>
            <a:pPr marL="0" indent="0" algn="ctr">
              <a:spcAft>
                <a:spcPts val="0"/>
              </a:spcAft>
              <a:buNone/>
              <a:defRPr/>
            </a:pPr>
            <a:r>
              <a:rPr lang="en-US" dirty="0">
                <a:solidFill>
                  <a:prstClr val="black"/>
                </a:solidFill>
                <a:latin typeface="Century Gothic"/>
                <a:cs typeface="Arial"/>
              </a:rPr>
              <a:t>29%</a:t>
            </a:r>
          </a:p>
        </p:txBody>
      </p:sp>
      <p:sp>
        <p:nvSpPr>
          <p:cNvPr id="16" name="TextBox 15">
            <a:extLst>
              <a:ext uri="{FF2B5EF4-FFF2-40B4-BE49-F238E27FC236}">
                <a16:creationId xmlns:a16="http://schemas.microsoft.com/office/drawing/2014/main" id="{37045EC0-3133-202A-80EE-C70F36D37C76}"/>
              </a:ext>
            </a:extLst>
          </p:cNvPr>
          <p:cNvSpPr txBox="1"/>
          <p:nvPr/>
        </p:nvSpPr>
        <p:spPr>
          <a:xfrm>
            <a:off x="1598591" y="4591665"/>
            <a:ext cx="1370752" cy="13600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285750" indent="-285750">
              <a:spcAft>
                <a:spcPts val="600"/>
              </a:spcAft>
              <a:buFont typeface="Wingdings 2" panose="05020102010507070707" pitchFamily="18" charset="2"/>
              <a:buChar char="O"/>
              <a:defRPr sz="1400" b="1">
                <a:latin typeface="Century Gothic" panose="020B0502020202020204" pitchFamily="34" charset="0"/>
              </a:defRPr>
            </a:lvl1pPr>
            <a:lvl2pPr marL="742950" lvl="1" indent="-285750">
              <a:spcAft>
                <a:spcPts val="600"/>
              </a:spcAft>
              <a:buFont typeface="Arial" panose="020B0604020202020204" pitchFamily="34" charset="0"/>
              <a:buChar char="•"/>
              <a:defRPr sz="1200">
                <a:latin typeface="Century Gothic" panose="020B0502020202020204" pitchFamily="34"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spcAft>
                <a:spcPts val="0"/>
              </a:spcAft>
              <a:buNone/>
              <a:defRPr/>
            </a:pPr>
            <a:r>
              <a:rPr kumimoji="0" lang="en-US" sz="1100" b="0" i="0" u="none" strike="noStrike" kern="1200" cap="none" spc="0" normalizeH="0" baseline="0" noProof="0" dirty="0">
                <a:ln>
                  <a:noFill/>
                </a:ln>
                <a:solidFill>
                  <a:prstClr val="black"/>
                </a:solidFill>
                <a:effectLst/>
                <a:uLnTx/>
                <a:uFillTx/>
                <a:latin typeface="Century Gothic"/>
                <a:ea typeface="+mn-ea"/>
                <a:cs typeface="Arial"/>
              </a:rPr>
              <a:t>FINAL AAT </a:t>
            </a:r>
            <a:r>
              <a:rPr lang="en-US" sz="1100" b="0" dirty="0">
                <a:solidFill>
                  <a:prstClr val="black"/>
                </a:solidFill>
                <a:latin typeface="Century Gothic"/>
                <a:cs typeface="Arial"/>
              </a:rPr>
              <a:t>DATA – acceptability of business plans</a:t>
            </a:r>
          </a:p>
        </p:txBody>
      </p:sp>
      <p:sp>
        <p:nvSpPr>
          <p:cNvPr id="17" name="TextBox 16">
            <a:extLst>
              <a:ext uri="{FF2B5EF4-FFF2-40B4-BE49-F238E27FC236}">
                <a16:creationId xmlns:a16="http://schemas.microsoft.com/office/drawing/2014/main" id="{19DCCF05-6B6B-3864-040D-B48695563FF0}"/>
              </a:ext>
            </a:extLst>
          </p:cNvPr>
          <p:cNvSpPr txBox="1"/>
          <p:nvPr/>
        </p:nvSpPr>
        <p:spPr>
          <a:xfrm>
            <a:off x="4039802" y="4938067"/>
            <a:ext cx="1576680" cy="100841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285750" indent="-285750">
              <a:spcAft>
                <a:spcPts val="600"/>
              </a:spcAft>
              <a:buFont typeface="Wingdings 2" panose="05020102010507070707" pitchFamily="18" charset="2"/>
              <a:buChar char="O"/>
              <a:defRPr sz="1400" b="1">
                <a:latin typeface="Century Gothic" panose="020B0502020202020204" pitchFamily="34" charset="0"/>
              </a:defRPr>
            </a:lvl1pPr>
            <a:lvl2pPr marL="742950" lvl="1" indent="-285750">
              <a:spcAft>
                <a:spcPts val="600"/>
              </a:spcAft>
              <a:buFont typeface="Arial" panose="020B0604020202020204" pitchFamily="34" charset="0"/>
              <a:buChar char="•"/>
              <a:defRPr sz="1200">
                <a:latin typeface="Century Gothic" panose="020B0502020202020204" pitchFamily="34"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spcAft>
                <a:spcPts val="0"/>
              </a:spcAft>
              <a:buNone/>
              <a:defRPr/>
            </a:pPr>
            <a:r>
              <a:rPr lang="en-US" sz="1100" b="0" dirty="0">
                <a:solidFill>
                  <a:prstClr val="black"/>
                </a:solidFill>
                <a:latin typeface="Century Gothic"/>
                <a:cs typeface="Arial"/>
              </a:rPr>
              <a:t>Completely acceptable /acceptable</a:t>
            </a:r>
          </a:p>
          <a:p>
            <a:pPr marL="0" indent="0" algn="ctr">
              <a:spcAft>
                <a:spcPts val="0"/>
              </a:spcAft>
              <a:buNone/>
              <a:defRPr/>
            </a:pPr>
            <a:r>
              <a:rPr lang="en-US" dirty="0">
                <a:solidFill>
                  <a:prstClr val="black"/>
                </a:solidFill>
                <a:latin typeface="Century Gothic"/>
                <a:cs typeface="Arial"/>
              </a:rPr>
              <a:t>76%</a:t>
            </a:r>
          </a:p>
        </p:txBody>
      </p:sp>
      <p:sp>
        <p:nvSpPr>
          <p:cNvPr id="19" name="TextBox 18">
            <a:extLst>
              <a:ext uri="{FF2B5EF4-FFF2-40B4-BE49-F238E27FC236}">
                <a16:creationId xmlns:a16="http://schemas.microsoft.com/office/drawing/2014/main" id="{DBF29242-8F50-374A-4E4F-52900D5E900A}"/>
              </a:ext>
            </a:extLst>
          </p:cNvPr>
          <p:cNvSpPr txBox="1"/>
          <p:nvPr/>
        </p:nvSpPr>
        <p:spPr>
          <a:xfrm>
            <a:off x="5658056" y="4938067"/>
            <a:ext cx="1586112" cy="100841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285750" indent="-285750">
              <a:spcAft>
                <a:spcPts val="600"/>
              </a:spcAft>
              <a:buFont typeface="Wingdings 2" panose="05020102010507070707" pitchFamily="18" charset="2"/>
              <a:buChar char="O"/>
              <a:defRPr sz="1400" b="1">
                <a:latin typeface="Century Gothic" panose="020B0502020202020204" pitchFamily="34" charset="0"/>
              </a:defRPr>
            </a:lvl1pPr>
            <a:lvl2pPr marL="742950" lvl="1" indent="-285750">
              <a:spcAft>
                <a:spcPts val="600"/>
              </a:spcAft>
              <a:buFont typeface="Arial" panose="020B0604020202020204" pitchFamily="34" charset="0"/>
              <a:buChar char="•"/>
              <a:defRPr sz="1200">
                <a:latin typeface="Century Gothic" panose="020B0502020202020204" pitchFamily="34"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spcAft>
                <a:spcPts val="0"/>
              </a:spcAft>
              <a:buNone/>
              <a:defRPr/>
            </a:pPr>
            <a:r>
              <a:rPr lang="en-US" sz="1100" b="0" dirty="0">
                <a:solidFill>
                  <a:prstClr val="black"/>
                </a:solidFill>
                <a:latin typeface="Century Gothic"/>
                <a:cs typeface="Arial"/>
              </a:rPr>
              <a:t>Completely unacceptable /acceptable</a:t>
            </a:r>
          </a:p>
          <a:p>
            <a:pPr marL="0" indent="0" algn="ctr">
              <a:spcAft>
                <a:spcPts val="0"/>
              </a:spcAft>
              <a:buNone/>
              <a:defRPr/>
            </a:pPr>
            <a:r>
              <a:rPr lang="en-US" dirty="0">
                <a:solidFill>
                  <a:prstClr val="black"/>
                </a:solidFill>
                <a:latin typeface="Century Gothic"/>
                <a:cs typeface="Arial"/>
              </a:rPr>
              <a:t>16%</a:t>
            </a:r>
          </a:p>
        </p:txBody>
      </p:sp>
      <p:pic>
        <p:nvPicPr>
          <p:cNvPr id="22" name="Picture 2" descr="Portsmouth Water - for Households">
            <a:extLst>
              <a:ext uri="{FF2B5EF4-FFF2-40B4-BE49-F238E27FC236}">
                <a16:creationId xmlns:a16="http://schemas.microsoft.com/office/drawing/2014/main" id="{584B0ECD-593F-7098-D0FC-B24AA4BEB5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2292" y="3637635"/>
            <a:ext cx="797510" cy="44503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7B1934C2-3933-C735-A528-D81C06A40699}"/>
              </a:ext>
            </a:extLst>
          </p:cNvPr>
          <p:cNvPicPr>
            <a:picLocks noChangeAspect="1"/>
          </p:cNvPicPr>
          <p:nvPr/>
        </p:nvPicPr>
        <p:blipFill>
          <a:blip r:embed="rId4"/>
          <a:stretch>
            <a:fillRect/>
          </a:stretch>
        </p:blipFill>
        <p:spPr>
          <a:xfrm>
            <a:off x="7587217" y="3393826"/>
            <a:ext cx="950452" cy="468783"/>
          </a:xfrm>
          <a:prstGeom prst="rect">
            <a:avLst/>
          </a:prstGeom>
        </p:spPr>
      </p:pic>
      <p:sp>
        <p:nvSpPr>
          <p:cNvPr id="24" name="TextBox 23">
            <a:extLst>
              <a:ext uri="{FF2B5EF4-FFF2-40B4-BE49-F238E27FC236}">
                <a16:creationId xmlns:a16="http://schemas.microsoft.com/office/drawing/2014/main" id="{AD0CBD0C-2A74-CE8C-9E2A-2BF0CD198BAA}"/>
              </a:ext>
            </a:extLst>
          </p:cNvPr>
          <p:cNvSpPr txBox="1"/>
          <p:nvPr/>
        </p:nvSpPr>
        <p:spPr>
          <a:xfrm>
            <a:off x="8547102" y="3348116"/>
            <a:ext cx="1576680" cy="100841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285750" indent="-285750">
              <a:spcAft>
                <a:spcPts val="600"/>
              </a:spcAft>
              <a:buFont typeface="Wingdings 2" panose="05020102010507070707" pitchFamily="18" charset="2"/>
              <a:buChar char="O"/>
              <a:defRPr sz="1400" b="1">
                <a:latin typeface="Century Gothic" panose="020B0502020202020204" pitchFamily="34" charset="0"/>
              </a:defRPr>
            </a:lvl1pPr>
            <a:lvl2pPr marL="742950" lvl="1" indent="-285750">
              <a:spcAft>
                <a:spcPts val="600"/>
              </a:spcAft>
              <a:buFont typeface="Arial" panose="020B0604020202020204" pitchFamily="34" charset="0"/>
              <a:buChar char="•"/>
              <a:defRPr sz="1200">
                <a:latin typeface="Century Gothic" panose="020B0502020202020204" pitchFamily="34"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spcAft>
                <a:spcPts val="0"/>
              </a:spcAft>
              <a:buNone/>
              <a:defRPr/>
            </a:pPr>
            <a:r>
              <a:rPr lang="en-US" sz="1100" b="0" dirty="0">
                <a:solidFill>
                  <a:prstClr val="black"/>
                </a:solidFill>
                <a:latin typeface="Century Gothic"/>
                <a:cs typeface="Arial"/>
              </a:rPr>
              <a:t>Very/fairly easy</a:t>
            </a:r>
          </a:p>
          <a:p>
            <a:pPr marL="0" indent="0" algn="ctr">
              <a:spcAft>
                <a:spcPts val="0"/>
              </a:spcAft>
              <a:buNone/>
              <a:defRPr/>
            </a:pPr>
            <a:r>
              <a:rPr lang="en-US" dirty="0">
                <a:solidFill>
                  <a:prstClr val="black"/>
                </a:solidFill>
                <a:latin typeface="Century Gothic"/>
                <a:cs typeface="Arial"/>
              </a:rPr>
              <a:t>19% </a:t>
            </a:r>
          </a:p>
        </p:txBody>
      </p:sp>
      <p:sp>
        <p:nvSpPr>
          <p:cNvPr id="25" name="TextBox 24">
            <a:extLst>
              <a:ext uri="{FF2B5EF4-FFF2-40B4-BE49-F238E27FC236}">
                <a16:creationId xmlns:a16="http://schemas.microsoft.com/office/drawing/2014/main" id="{A4BE7CD2-B2A4-33FE-1998-88B2F3C0BFF6}"/>
              </a:ext>
            </a:extLst>
          </p:cNvPr>
          <p:cNvSpPr txBox="1"/>
          <p:nvPr/>
        </p:nvSpPr>
        <p:spPr>
          <a:xfrm>
            <a:off x="10165355" y="3348116"/>
            <a:ext cx="1576680" cy="100841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285750" indent="-285750">
              <a:spcAft>
                <a:spcPts val="600"/>
              </a:spcAft>
              <a:buFont typeface="Wingdings 2" panose="05020102010507070707" pitchFamily="18" charset="2"/>
              <a:buChar char="O"/>
              <a:defRPr sz="1400" b="1">
                <a:latin typeface="Century Gothic" panose="020B0502020202020204" pitchFamily="34" charset="0"/>
              </a:defRPr>
            </a:lvl1pPr>
            <a:lvl2pPr marL="742950" lvl="1" indent="-285750">
              <a:spcAft>
                <a:spcPts val="600"/>
              </a:spcAft>
              <a:buFont typeface="Arial" panose="020B0604020202020204" pitchFamily="34" charset="0"/>
              <a:buChar char="•"/>
              <a:defRPr sz="1200">
                <a:latin typeface="Century Gothic" panose="020B0502020202020204" pitchFamily="34"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spcAft>
                <a:spcPts val="0"/>
              </a:spcAft>
              <a:buNone/>
              <a:defRPr/>
            </a:pPr>
            <a:r>
              <a:rPr lang="en-US" sz="1100" b="0" dirty="0">
                <a:solidFill>
                  <a:prstClr val="black"/>
                </a:solidFill>
                <a:latin typeface="Century Gothic"/>
                <a:cs typeface="Arial"/>
              </a:rPr>
              <a:t>Very/fairly difficult</a:t>
            </a:r>
          </a:p>
          <a:p>
            <a:pPr marL="0" indent="0" algn="ctr">
              <a:spcAft>
                <a:spcPts val="0"/>
              </a:spcAft>
              <a:buNone/>
              <a:defRPr/>
            </a:pPr>
            <a:r>
              <a:rPr lang="en-US" dirty="0">
                <a:solidFill>
                  <a:prstClr val="black"/>
                </a:solidFill>
                <a:latin typeface="Century Gothic"/>
                <a:cs typeface="Arial"/>
              </a:rPr>
              <a:t>44% </a:t>
            </a:r>
          </a:p>
        </p:txBody>
      </p:sp>
      <p:sp>
        <p:nvSpPr>
          <p:cNvPr id="26" name="TextBox 25">
            <a:extLst>
              <a:ext uri="{FF2B5EF4-FFF2-40B4-BE49-F238E27FC236}">
                <a16:creationId xmlns:a16="http://schemas.microsoft.com/office/drawing/2014/main" id="{A651A384-5FC9-A4C2-5805-D602E18A613D}"/>
              </a:ext>
            </a:extLst>
          </p:cNvPr>
          <p:cNvSpPr txBox="1"/>
          <p:nvPr/>
        </p:nvSpPr>
        <p:spPr>
          <a:xfrm>
            <a:off x="8547102" y="4935036"/>
            <a:ext cx="1586112" cy="100841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285750" indent="-285750">
              <a:spcAft>
                <a:spcPts val="600"/>
              </a:spcAft>
              <a:buFont typeface="Wingdings 2" panose="05020102010507070707" pitchFamily="18" charset="2"/>
              <a:buChar char="O"/>
              <a:defRPr sz="1400" b="1">
                <a:latin typeface="Century Gothic" panose="020B0502020202020204" pitchFamily="34" charset="0"/>
              </a:defRPr>
            </a:lvl1pPr>
            <a:lvl2pPr marL="742950" lvl="1" indent="-285750">
              <a:spcAft>
                <a:spcPts val="600"/>
              </a:spcAft>
              <a:buFont typeface="Arial" panose="020B0604020202020204" pitchFamily="34" charset="0"/>
              <a:buChar char="•"/>
              <a:defRPr sz="1200">
                <a:latin typeface="Century Gothic" panose="020B0502020202020204" pitchFamily="34"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spcAft>
                <a:spcPts val="0"/>
              </a:spcAft>
              <a:buNone/>
              <a:defRPr/>
            </a:pPr>
            <a:r>
              <a:rPr lang="en-US" sz="1100" b="0" dirty="0">
                <a:solidFill>
                  <a:prstClr val="black"/>
                </a:solidFill>
                <a:latin typeface="Century Gothic"/>
                <a:cs typeface="Arial"/>
              </a:rPr>
              <a:t>Completely acceptable /acceptable</a:t>
            </a:r>
          </a:p>
          <a:p>
            <a:pPr marL="0" indent="0" algn="ctr">
              <a:spcAft>
                <a:spcPts val="0"/>
              </a:spcAft>
              <a:buNone/>
              <a:defRPr/>
            </a:pPr>
            <a:r>
              <a:rPr lang="en-US" dirty="0">
                <a:solidFill>
                  <a:prstClr val="black"/>
                </a:solidFill>
                <a:latin typeface="Century Gothic"/>
                <a:cs typeface="Arial"/>
              </a:rPr>
              <a:t>61% </a:t>
            </a:r>
          </a:p>
        </p:txBody>
      </p:sp>
      <p:sp>
        <p:nvSpPr>
          <p:cNvPr id="27" name="TextBox 26">
            <a:extLst>
              <a:ext uri="{FF2B5EF4-FFF2-40B4-BE49-F238E27FC236}">
                <a16:creationId xmlns:a16="http://schemas.microsoft.com/office/drawing/2014/main" id="{10C64428-F46B-17BB-8D98-16EC538C34EE}"/>
              </a:ext>
            </a:extLst>
          </p:cNvPr>
          <p:cNvSpPr txBox="1"/>
          <p:nvPr/>
        </p:nvSpPr>
        <p:spPr>
          <a:xfrm>
            <a:off x="10165356" y="4935036"/>
            <a:ext cx="1586112" cy="100841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285750" indent="-285750">
              <a:spcAft>
                <a:spcPts val="600"/>
              </a:spcAft>
              <a:buFont typeface="Wingdings 2" panose="05020102010507070707" pitchFamily="18" charset="2"/>
              <a:buChar char="O"/>
              <a:defRPr sz="1400" b="1">
                <a:latin typeface="Century Gothic" panose="020B0502020202020204" pitchFamily="34" charset="0"/>
              </a:defRPr>
            </a:lvl1pPr>
            <a:lvl2pPr marL="742950" lvl="1" indent="-285750">
              <a:spcAft>
                <a:spcPts val="600"/>
              </a:spcAft>
              <a:buFont typeface="Arial" panose="020B0604020202020204" pitchFamily="34" charset="0"/>
              <a:buChar char="•"/>
              <a:defRPr sz="1200">
                <a:latin typeface="Century Gothic" panose="020B0502020202020204" pitchFamily="34"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spcAft>
                <a:spcPts val="0"/>
              </a:spcAft>
              <a:buNone/>
              <a:defRPr/>
            </a:pPr>
            <a:r>
              <a:rPr lang="en-US" sz="1100" b="0" dirty="0">
                <a:solidFill>
                  <a:prstClr val="black"/>
                </a:solidFill>
                <a:latin typeface="Century Gothic"/>
                <a:cs typeface="Arial"/>
              </a:rPr>
              <a:t>Completely unacceptable /acceptable</a:t>
            </a:r>
          </a:p>
          <a:p>
            <a:pPr marL="0" indent="0" algn="ctr">
              <a:spcAft>
                <a:spcPts val="0"/>
              </a:spcAft>
              <a:buNone/>
              <a:defRPr/>
            </a:pPr>
            <a:r>
              <a:rPr lang="en-US" dirty="0">
                <a:solidFill>
                  <a:prstClr val="black"/>
                </a:solidFill>
                <a:latin typeface="Century Gothic"/>
                <a:cs typeface="Arial"/>
              </a:rPr>
              <a:t>26% </a:t>
            </a:r>
          </a:p>
        </p:txBody>
      </p:sp>
      <p:pic>
        <p:nvPicPr>
          <p:cNvPr id="28" name="Picture 2" descr="Portsmouth Water - for Households">
            <a:extLst>
              <a:ext uri="{FF2B5EF4-FFF2-40B4-BE49-F238E27FC236}">
                <a16:creationId xmlns:a16="http://schemas.microsoft.com/office/drawing/2014/main" id="{A1546325-C98F-60BE-D1EA-63D6B27816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1505" y="5219755"/>
            <a:ext cx="797510" cy="44503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Portsmouth Water - for Households">
            <a:extLst>
              <a:ext uri="{FF2B5EF4-FFF2-40B4-BE49-F238E27FC236}">
                <a16:creationId xmlns:a16="http://schemas.microsoft.com/office/drawing/2014/main" id="{A5356B8E-1448-F5FA-EF8A-8EBFDAA614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159" y="3862755"/>
            <a:ext cx="797510" cy="44503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0402758F-34B0-617F-E9B0-6ABE376F06F0}"/>
              </a:ext>
            </a:extLst>
          </p:cNvPr>
          <p:cNvPicPr>
            <a:picLocks noChangeAspect="1"/>
          </p:cNvPicPr>
          <p:nvPr/>
        </p:nvPicPr>
        <p:blipFill>
          <a:blip r:embed="rId4"/>
          <a:stretch>
            <a:fillRect/>
          </a:stretch>
        </p:blipFill>
        <p:spPr>
          <a:xfrm>
            <a:off x="7587217" y="4933495"/>
            <a:ext cx="950452" cy="468783"/>
          </a:xfrm>
          <a:prstGeom prst="rect">
            <a:avLst/>
          </a:prstGeom>
        </p:spPr>
      </p:pic>
      <p:pic>
        <p:nvPicPr>
          <p:cNvPr id="31" name="Picture 2" descr="Portsmouth Water - for Households">
            <a:extLst>
              <a:ext uri="{FF2B5EF4-FFF2-40B4-BE49-F238E27FC236}">
                <a16:creationId xmlns:a16="http://schemas.microsoft.com/office/drawing/2014/main" id="{CBB0E3D5-0BC5-DBE4-E65C-812C556D37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7450" y="5442274"/>
            <a:ext cx="797510" cy="445039"/>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A7A251F1-3799-79E6-820E-577EDFE1D37E}"/>
              </a:ext>
            </a:extLst>
          </p:cNvPr>
          <p:cNvSpPr/>
          <p:nvPr/>
        </p:nvSpPr>
        <p:spPr>
          <a:xfrm>
            <a:off x="3107266" y="3108091"/>
            <a:ext cx="4136902" cy="2835362"/>
          </a:xfrm>
          <a:prstGeom prst="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A6B0993E-10D8-7756-0E61-4862AD7F9106}"/>
              </a:ext>
            </a:extLst>
          </p:cNvPr>
          <p:cNvSpPr txBox="1"/>
          <p:nvPr/>
        </p:nvSpPr>
        <p:spPr>
          <a:xfrm>
            <a:off x="3107266" y="3124550"/>
            <a:ext cx="4136902" cy="2527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285750" indent="-285750">
              <a:spcAft>
                <a:spcPts val="600"/>
              </a:spcAft>
              <a:buFont typeface="Wingdings 2" panose="05020102010507070707" pitchFamily="18" charset="2"/>
              <a:buChar char="O"/>
              <a:defRPr sz="1400" b="1">
                <a:latin typeface="Century Gothic" panose="020B0502020202020204" pitchFamily="34" charset="0"/>
              </a:defRPr>
            </a:lvl1pPr>
            <a:lvl2pPr marL="742950" lvl="1" indent="-285750">
              <a:spcAft>
                <a:spcPts val="600"/>
              </a:spcAft>
              <a:buFont typeface="Arial" panose="020B0604020202020204" pitchFamily="34" charset="0"/>
              <a:buChar char="•"/>
              <a:defRPr sz="1200">
                <a:latin typeface="Century Gothic" panose="020B0502020202020204" pitchFamily="34"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spcAft>
                <a:spcPts val="0"/>
              </a:spcAft>
              <a:buNone/>
              <a:defRPr/>
            </a:pPr>
            <a:r>
              <a:rPr kumimoji="0" lang="en-US" sz="1100" i="0" u="none" strike="noStrike" kern="1200" cap="none" spc="0" normalizeH="0" baseline="0" noProof="0" dirty="0">
                <a:ln>
                  <a:noFill/>
                </a:ln>
                <a:solidFill>
                  <a:schemeClr val="bg1"/>
                </a:solidFill>
                <a:effectLst/>
                <a:uLnTx/>
                <a:uFillTx/>
                <a:latin typeface="Century Gothic"/>
                <a:ea typeface="+mn-ea"/>
                <a:cs typeface="Arial"/>
              </a:rPr>
              <a:t>Water only</a:t>
            </a:r>
            <a:r>
              <a:rPr kumimoji="0" lang="en-US" sz="1100" i="0" u="none" strike="noStrike" kern="1200" cap="none" spc="0" normalizeH="0" baseline="0" noProof="0">
                <a:ln>
                  <a:noFill/>
                </a:ln>
                <a:solidFill>
                  <a:schemeClr val="bg1"/>
                </a:solidFill>
                <a:effectLst/>
                <a:uLnTx/>
                <a:uFillTx/>
                <a:latin typeface="Century Gothic"/>
                <a:ea typeface="+mn-ea"/>
                <a:cs typeface="Arial"/>
              </a:rPr>
              <a:t> plan</a:t>
            </a:r>
            <a:endParaRPr lang="en-US" sz="1100" dirty="0">
              <a:solidFill>
                <a:schemeClr val="bg1"/>
              </a:solidFill>
              <a:latin typeface="Century Gothic"/>
              <a:cs typeface="Arial"/>
            </a:endParaRPr>
          </a:p>
        </p:txBody>
      </p:sp>
      <p:sp>
        <p:nvSpPr>
          <p:cNvPr id="34" name="Rectangle 33">
            <a:extLst>
              <a:ext uri="{FF2B5EF4-FFF2-40B4-BE49-F238E27FC236}">
                <a16:creationId xmlns:a16="http://schemas.microsoft.com/office/drawing/2014/main" id="{619864F3-0F62-5296-5142-E545539AF015}"/>
              </a:ext>
            </a:extLst>
          </p:cNvPr>
          <p:cNvSpPr/>
          <p:nvPr/>
        </p:nvSpPr>
        <p:spPr>
          <a:xfrm>
            <a:off x="7614566" y="3116307"/>
            <a:ext cx="4136902" cy="2835362"/>
          </a:xfrm>
          <a:prstGeom prst="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7739E207-08F4-5261-0BBF-3CC706F129BE}"/>
              </a:ext>
            </a:extLst>
          </p:cNvPr>
          <p:cNvSpPr txBox="1"/>
          <p:nvPr/>
        </p:nvSpPr>
        <p:spPr>
          <a:xfrm>
            <a:off x="7614566" y="3132766"/>
            <a:ext cx="4136902" cy="2527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285750" indent="-285750">
              <a:spcAft>
                <a:spcPts val="600"/>
              </a:spcAft>
              <a:buFont typeface="Wingdings 2" panose="05020102010507070707" pitchFamily="18" charset="2"/>
              <a:buChar char="O"/>
              <a:defRPr sz="1400" b="1">
                <a:latin typeface="Century Gothic" panose="020B0502020202020204" pitchFamily="34" charset="0"/>
              </a:defRPr>
            </a:lvl1pPr>
            <a:lvl2pPr marL="742950" lvl="1" indent="-285750">
              <a:spcAft>
                <a:spcPts val="600"/>
              </a:spcAft>
              <a:buFont typeface="Arial" panose="020B0604020202020204" pitchFamily="34" charset="0"/>
              <a:buChar char="•"/>
              <a:defRPr sz="1200">
                <a:latin typeface="Century Gothic" panose="020B0502020202020204" pitchFamily="34"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ctr">
              <a:spcAft>
                <a:spcPts val="0"/>
              </a:spcAft>
              <a:buNone/>
              <a:defRPr/>
            </a:pPr>
            <a:r>
              <a:rPr kumimoji="0" lang="en-US" sz="1100" i="0" u="none" strike="noStrike" kern="1200" cap="none" spc="0" normalizeH="0" baseline="0" noProof="0">
                <a:ln>
                  <a:noFill/>
                </a:ln>
                <a:solidFill>
                  <a:schemeClr val="bg1"/>
                </a:solidFill>
                <a:effectLst/>
                <a:uLnTx/>
                <a:uFillTx/>
                <a:latin typeface="Century Gothic"/>
                <a:ea typeface="+mn-ea"/>
                <a:cs typeface="Arial"/>
              </a:rPr>
              <a:t>Combined water</a:t>
            </a:r>
            <a:r>
              <a:rPr kumimoji="0" lang="en-US" sz="1100" i="0" u="none" strike="noStrike" kern="1200" cap="none" spc="0" normalizeH="0" baseline="0" noProof="0" dirty="0">
                <a:ln>
                  <a:noFill/>
                </a:ln>
                <a:solidFill>
                  <a:schemeClr val="bg1"/>
                </a:solidFill>
                <a:effectLst/>
                <a:uLnTx/>
                <a:uFillTx/>
                <a:latin typeface="Century Gothic"/>
                <a:ea typeface="+mn-ea"/>
                <a:cs typeface="Arial"/>
              </a:rPr>
              <a:t> and sewerage</a:t>
            </a:r>
            <a:r>
              <a:rPr kumimoji="0" lang="en-US" sz="1100" i="0" u="none" strike="noStrike" kern="1200" cap="none" spc="0" normalizeH="0" baseline="0" noProof="0">
                <a:ln>
                  <a:noFill/>
                </a:ln>
                <a:solidFill>
                  <a:schemeClr val="bg1"/>
                </a:solidFill>
                <a:effectLst/>
                <a:uLnTx/>
                <a:uFillTx/>
                <a:latin typeface="Century Gothic"/>
                <a:ea typeface="+mn-ea"/>
                <a:cs typeface="Arial"/>
              </a:rPr>
              <a:t> plan</a:t>
            </a:r>
            <a:endParaRPr lang="en-US" sz="1100" dirty="0">
              <a:solidFill>
                <a:schemeClr val="bg1"/>
              </a:solidFill>
              <a:latin typeface="Century Gothic"/>
              <a:cs typeface="Arial"/>
            </a:endParaRPr>
          </a:p>
        </p:txBody>
      </p:sp>
      <p:sp>
        <p:nvSpPr>
          <p:cNvPr id="36" name="TextBox 35">
            <a:extLst>
              <a:ext uri="{FF2B5EF4-FFF2-40B4-BE49-F238E27FC236}">
                <a16:creationId xmlns:a16="http://schemas.microsoft.com/office/drawing/2014/main" id="{5A535539-1BF4-2894-B41F-A8403872F8B0}"/>
              </a:ext>
            </a:extLst>
          </p:cNvPr>
          <p:cNvSpPr txBox="1"/>
          <p:nvPr/>
        </p:nvSpPr>
        <p:spPr>
          <a:xfrm>
            <a:off x="329886" y="2564817"/>
            <a:ext cx="11421581" cy="390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defPPr>
              <a:defRPr lang="en-US"/>
            </a:defPPr>
            <a:lvl1pPr marL="285750" indent="-285750">
              <a:spcAft>
                <a:spcPts val="600"/>
              </a:spcAft>
              <a:buFont typeface="Wingdings 2" panose="05020102010507070707" pitchFamily="18" charset="2"/>
              <a:buChar char="O"/>
              <a:defRPr sz="1400" b="1">
                <a:latin typeface="Century Gothic" panose="020B0502020202020204" pitchFamily="34" charset="0"/>
              </a:defRPr>
            </a:lvl1pPr>
            <a:lvl2pPr marL="742950" lvl="1" indent="-285750">
              <a:spcAft>
                <a:spcPts val="600"/>
              </a:spcAft>
              <a:buFont typeface="Arial" panose="020B0604020202020204" pitchFamily="34" charset="0"/>
              <a:buChar char="•"/>
              <a:defRPr sz="1200">
                <a:latin typeface="Century Gothic" panose="020B0502020202020204" pitchFamily="34"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spcAft>
                <a:spcPts val="0"/>
              </a:spcAft>
              <a:buNone/>
              <a:defRPr/>
            </a:pPr>
            <a:r>
              <a:rPr kumimoji="0" lang="en-GB" sz="1100" b="0" i="0" u="none" strike="noStrike" kern="1200" cap="none" spc="0" normalizeH="0" baseline="0" noProof="0" dirty="0">
                <a:ln>
                  <a:noFill/>
                </a:ln>
                <a:solidFill>
                  <a:srgbClr val="000000"/>
                </a:solidFill>
                <a:effectLst/>
                <a:uLnTx/>
                <a:uFillTx/>
                <a:latin typeface="Century Gothic"/>
                <a:ea typeface="+mn-ea"/>
                <a:cs typeface="Arial"/>
              </a:rPr>
              <a:t>Customers’ overall assessment of PW-only plan shows three quarters find it acceptable but just a quarter say it is very or easily affordable. Acceptability of the combined plan (with Southern) is lower at 57%, and also perceived to be much less affordable.  </a:t>
            </a:r>
            <a:endParaRPr kumimoji="0" lang="en-US" sz="1100" i="0" u="none" strike="noStrike" kern="1200" cap="none" spc="0" normalizeH="0" baseline="0" noProof="0" dirty="0">
              <a:ln>
                <a:noFill/>
              </a:ln>
              <a:solidFill>
                <a:srgbClr val="FF0000"/>
              </a:solidFill>
              <a:effectLst/>
              <a:uLnTx/>
              <a:uFillTx/>
              <a:latin typeface="Century Gothic"/>
              <a:ea typeface="+mn-ea"/>
              <a:cs typeface="Arial"/>
            </a:endParaRPr>
          </a:p>
        </p:txBody>
      </p:sp>
    </p:spTree>
    <p:extLst>
      <p:ext uri="{BB962C8B-B14F-4D97-AF65-F5344CB8AC3E}">
        <p14:creationId xmlns:p14="http://schemas.microsoft.com/office/powerpoint/2010/main" val="1794908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BAA143-F4CC-9E68-A9EC-ED52E8C02621}"/>
              </a:ext>
            </a:extLst>
          </p:cNvPr>
          <p:cNvSpPr>
            <a:spLocks noGrp="1"/>
          </p:cNvSpPr>
          <p:nvPr>
            <p:ph type="body" sz="quarter" idx="10"/>
          </p:nvPr>
        </p:nvSpPr>
        <p:spPr/>
        <p:txBody>
          <a:bodyPr/>
          <a:lstStyle/>
          <a:p>
            <a:r>
              <a:rPr lang="en-GB" sz="2800">
                <a:latin typeface="+mj-lt"/>
              </a:rPr>
              <a:t>Appendix: data sources</a:t>
            </a:r>
          </a:p>
        </p:txBody>
      </p:sp>
      <p:sp>
        <p:nvSpPr>
          <p:cNvPr id="4" name="Text Placeholder 3">
            <a:extLst>
              <a:ext uri="{FF2B5EF4-FFF2-40B4-BE49-F238E27FC236}">
                <a16:creationId xmlns:a16="http://schemas.microsoft.com/office/drawing/2014/main" id="{839E1766-E206-DD26-2753-631182D1B88F}"/>
              </a:ext>
            </a:extLst>
          </p:cNvPr>
          <p:cNvSpPr>
            <a:spLocks noGrp="1"/>
          </p:cNvSpPr>
          <p:nvPr>
            <p:ph type="body" sz="quarter" idx="14"/>
          </p:nvPr>
        </p:nvSpPr>
        <p:spPr/>
        <p:txBody>
          <a:bodyPr/>
          <a:lstStyle/>
          <a:p>
            <a:endParaRPr lang="en-GB"/>
          </a:p>
        </p:txBody>
      </p:sp>
      <p:pic>
        <p:nvPicPr>
          <p:cNvPr id="5" name="Picture 2" descr="people walking on street near high rise buildings during daytime">
            <a:extLst>
              <a:ext uri="{FF2B5EF4-FFF2-40B4-BE49-F238E27FC236}">
                <a16:creationId xmlns:a16="http://schemas.microsoft.com/office/drawing/2014/main" id="{98034E64-CF4E-3F85-6B02-D51F2C56112B}"/>
              </a:ext>
            </a:extLst>
          </p:cNvPr>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l="7925" r="7925"/>
          <a:stretch>
            <a:fillRect/>
          </a:stretch>
        </p:blipFill>
        <p:spPr bwMode="auto">
          <a:xfrm>
            <a:off x="0" y="0"/>
            <a:ext cx="76946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517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B412DD-0E52-47C5-A224-BE712B9A3A3C}"/>
              </a:ext>
            </a:extLst>
          </p:cNvPr>
          <p:cNvSpPr>
            <a:spLocks noGrp="1"/>
          </p:cNvSpPr>
          <p:nvPr>
            <p:ph type="body" sz="quarter" idx="13"/>
          </p:nvPr>
        </p:nvSpPr>
        <p:spPr>
          <a:xfrm>
            <a:off x="0" y="-3354"/>
            <a:ext cx="12192000" cy="505853"/>
          </a:xfrm>
        </p:spPr>
        <p:txBody>
          <a:bodyPr/>
          <a:lstStyle/>
          <a:p>
            <a:pPr marL="1371600" lvl="3" indent="0">
              <a:buNone/>
            </a:pPr>
            <a:r>
              <a:rPr lang="en-GB" b="1">
                <a:solidFill>
                  <a:schemeClr val="bg1"/>
                </a:solidFill>
                <a:latin typeface="Century Gothic"/>
                <a:cs typeface="Arial"/>
              </a:rPr>
              <a:t>Key evidence sources: priorities</a:t>
            </a:r>
            <a:endParaRPr lang="en-US" b="1">
              <a:solidFill>
                <a:schemeClr val="bg1"/>
              </a:solidFill>
            </a:endParaRPr>
          </a:p>
        </p:txBody>
      </p:sp>
      <p:sp>
        <p:nvSpPr>
          <p:cNvPr id="5" name="Slide Number Placeholder 3">
            <a:extLst>
              <a:ext uri="{FF2B5EF4-FFF2-40B4-BE49-F238E27FC236}">
                <a16:creationId xmlns:a16="http://schemas.microsoft.com/office/drawing/2014/main" id="{82510419-E5DF-7CCE-1B6F-0C0F533F5E28}"/>
              </a:ext>
            </a:extLst>
          </p:cNvPr>
          <p:cNvSpPr txBox="1">
            <a:spLocks/>
          </p:cNvSpPr>
          <p:nvPr/>
        </p:nvSpPr>
        <p:spPr>
          <a:xfrm>
            <a:off x="11523144" y="-25865"/>
            <a:ext cx="596850"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17C9725-CDDF-4E1F-A5C1-71F9C95A39C6}" type="slidenum">
              <a:rPr lang="en-GB" b="1" smtClean="0">
                <a:solidFill>
                  <a:prstClr val="white"/>
                </a:solidFill>
                <a:latin typeface="Century Gothic" panose="020B0502020202020204" pitchFamily="34" charset="0"/>
              </a:rPr>
              <a:pPr>
                <a:defRPr/>
              </a:pPr>
              <a:t>16</a:t>
            </a:fld>
            <a:endParaRPr lang="en-GB" b="1">
              <a:solidFill>
                <a:prstClr val="white"/>
              </a:solidFill>
              <a:latin typeface="Century Gothic" panose="020B0502020202020204" pitchFamily="34" charset="0"/>
            </a:endParaRPr>
          </a:p>
        </p:txBody>
      </p:sp>
      <p:graphicFrame>
        <p:nvGraphicFramePr>
          <p:cNvPr id="2" name="Table 9">
            <a:extLst>
              <a:ext uri="{FF2B5EF4-FFF2-40B4-BE49-F238E27FC236}">
                <a16:creationId xmlns:a16="http://schemas.microsoft.com/office/drawing/2014/main" id="{1E73903C-FA36-6FCD-92DB-1CB816F5C111}"/>
              </a:ext>
            </a:extLst>
          </p:cNvPr>
          <p:cNvGraphicFramePr>
            <a:graphicFrameLocks noGrp="1"/>
          </p:cNvGraphicFramePr>
          <p:nvPr>
            <p:extLst>
              <p:ext uri="{D42A27DB-BD31-4B8C-83A1-F6EECF244321}">
                <p14:modId xmlns:p14="http://schemas.microsoft.com/office/powerpoint/2010/main" val="1615985423"/>
              </p:ext>
            </p:extLst>
          </p:nvPr>
        </p:nvGraphicFramePr>
        <p:xfrm>
          <a:off x="80396" y="533246"/>
          <a:ext cx="12039598" cy="6294120"/>
        </p:xfrm>
        <a:graphic>
          <a:graphicData uri="http://schemas.openxmlformats.org/drawingml/2006/table">
            <a:tbl>
              <a:tblPr firstRow="1" bandRow="1">
                <a:tableStyleId>{00A15C55-8517-42AA-B614-E9B94910E393}</a:tableStyleId>
              </a:tblPr>
              <a:tblGrid>
                <a:gridCol w="404527">
                  <a:extLst>
                    <a:ext uri="{9D8B030D-6E8A-4147-A177-3AD203B41FA5}">
                      <a16:colId xmlns:a16="http://schemas.microsoft.com/office/drawing/2014/main" val="1984833342"/>
                    </a:ext>
                  </a:extLst>
                </a:gridCol>
                <a:gridCol w="1580151">
                  <a:extLst>
                    <a:ext uri="{9D8B030D-6E8A-4147-A177-3AD203B41FA5}">
                      <a16:colId xmlns:a16="http://schemas.microsoft.com/office/drawing/2014/main" val="3931146041"/>
                    </a:ext>
                  </a:extLst>
                </a:gridCol>
                <a:gridCol w="640607">
                  <a:extLst>
                    <a:ext uri="{9D8B030D-6E8A-4147-A177-3AD203B41FA5}">
                      <a16:colId xmlns:a16="http://schemas.microsoft.com/office/drawing/2014/main" val="2861157234"/>
                    </a:ext>
                  </a:extLst>
                </a:gridCol>
                <a:gridCol w="897112">
                  <a:extLst>
                    <a:ext uri="{9D8B030D-6E8A-4147-A177-3AD203B41FA5}">
                      <a16:colId xmlns:a16="http://schemas.microsoft.com/office/drawing/2014/main" val="1946868445"/>
                    </a:ext>
                  </a:extLst>
                </a:gridCol>
                <a:gridCol w="609608">
                  <a:extLst>
                    <a:ext uri="{9D8B030D-6E8A-4147-A177-3AD203B41FA5}">
                      <a16:colId xmlns:a16="http://schemas.microsoft.com/office/drawing/2014/main" val="1064056755"/>
                    </a:ext>
                  </a:extLst>
                </a:gridCol>
                <a:gridCol w="1012723">
                  <a:extLst>
                    <a:ext uri="{9D8B030D-6E8A-4147-A177-3AD203B41FA5}">
                      <a16:colId xmlns:a16="http://schemas.microsoft.com/office/drawing/2014/main" val="881949094"/>
                    </a:ext>
                  </a:extLst>
                </a:gridCol>
                <a:gridCol w="736367">
                  <a:extLst>
                    <a:ext uri="{9D8B030D-6E8A-4147-A177-3AD203B41FA5}">
                      <a16:colId xmlns:a16="http://schemas.microsoft.com/office/drawing/2014/main" val="642850156"/>
                    </a:ext>
                  </a:extLst>
                </a:gridCol>
                <a:gridCol w="997911">
                  <a:extLst>
                    <a:ext uri="{9D8B030D-6E8A-4147-A177-3AD203B41FA5}">
                      <a16:colId xmlns:a16="http://schemas.microsoft.com/office/drawing/2014/main" val="3744523134"/>
                    </a:ext>
                  </a:extLst>
                </a:gridCol>
                <a:gridCol w="663740">
                  <a:extLst>
                    <a:ext uri="{9D8B030D-6E8A-4147-A177-3AD203B41FA5}">
                      <a16:colId xmlns:a16="http://schemas.microsoft.com/office/drawing/2014/main" val="496727165"/>
                    </a:ext>
                  </a:extLst>
                </a:gridCol>
                <a:gridCol w="683869">
                  <a:extLst>
                    <a:ext uri="{9D8B030D-6E8A-4147-A177-3AD203B41FA5}">
                      <a16:colId xmlns:a16="http://schemas.microsoft.com/office/drawing/2014/main" val="4200541156"/>
                    </a:ext>
                  </a:extLst>
                </a:gridCol>
                <a:gridCol w="683869">
                  <a:extLst>
                    <a:ext uri="{9D8B030D-6E8A-4147-A177-3AD203B41FA5}">
                      <a16:colId xmlns:a16="http://schemas.microsoft.com/office/drawing/2014/main" val="2383180320"/>
                    </a:ext>
                  </a:extLst>
                </a:gridCol>
                <a:gridCol w="825910">
                  <a:extLst>
                    <a:ext uri="{9D8B030D-6E8A-4147-A177-3AD203B41FA5}">
                      <a16:colId xmlns:a16="http://schemas.microsoft.com/office/drawing/2014/main" val="861840214"/>
                    </a:ext>
                  </a:extLst>
                </a:gridCol>
                <a:gridCol w="2303204">
                  <a:extLst>
                    <a:ext uri="{9D8B030D-6E8A-4147-A177-3AD203B41FA5}">
                      <a16:colId xmlns:a16="http://schemas.microsoft.com/office/drawing/2014/main" val="1058262392"/>
                    </a:ext>
                  </a:extLst>
                </a:gridCol>
              </a:tblGrid>
              <a:tr h="592880">
                <a:tc>
                  <a:txBody>
                    <a:bodyPr/>
                    <a:lstStyle/>
                    <a:p>
                      <a:pPr algn="ctr"/>
                      <a:r>
                        <a:rPr lang="en-GB" sz="1000"/>
                        <a:t>Ref</a:t>
                      </a:r>
                      <a:endParaRPr lang="en-GB" sz="1000">
                        <a:latin typeface="Century Gothic" panose="020B0502020202020204" pitchFamily="34" charset="0"/>
                      </a:endParaRPr>
                    </a:p>
                  </a:txBody>
                  <a:tcPr anchor="ctr"/>
                </a:tc>
                <a:tc>
                  <a:txBody>
                    <a:bodyPr/>
                    <a:lstStyle/>
                    <a:p>
                      <a:pPr algn="ctr"/>
                      <a:r>
                        <a:rPr lang="en-GB" sz="1000"/>
                        <a:t>Description</a:t>
                      </a:r>
                      <a:endParaRPr lang="en-GB" sz="1000">
                        <a:latin typeface="Century Gothic" panose="020B0502020202020204" pitchFamily="34" charset="0"/>
                      </a:endParaRPr>
                    </a:p>
                  </a:txBody>
                  <a:tcPr anchor="ctr"/>
                </a:tc>
                <a:tc>
                  <a:txBody>
                    <a:bodyPr/>
                    <a:lstStyle/>
                    <a:p>
                      <a:pPr algn="ctr"/>
                      <a:r>
                        <a:rPr lang="en-GB" sz="1000"/>
                        <a:t>Report Date</a:t>
                      </a:r>
                      <a:endParaRPr lang="en-GB" sz="1000">
                        <a:latin typeface="Century Gothic" panose="020B0502020202020204" pitchFamily="34" charset="0"/>
                      </a:endParaRPr>
                    </a:p>
                  </a:txBody>
                  <a:tcPr anchor="ctr"/>
                </a:tc>
                <a:tc>
                  <a:txBody>
                    <a:bodyPr/>
                    <a:lstStyle/>
                    <a:p>
                      <a:pPr algn="ctr"/>
                      <a:r>
                        <a:rPr lang="en-GB" sz="1000"/>
                        <a:t>Audiences covered</a:t>
                      </a:r>
                      <a:endParaRPr lang="en-GB" sz="1000">
                        <a:latin typeface="Century Gothic" panose="020B0502020202020204" pitchFamily="34" charset="0"/>
                      </a:endParaRPr>
                    </a:p>
                  </a:txBody>
                  <a:tcPr anchor="ctr"/>
                </a:tc>
                <a:tc>
                  <a:txBody>
                    <a:bodyPr/>
                    <a:lstStyle/>
                    <a:p>
                      <a:pPr algn="ctr"/>
                      <a:r>
                        <a:rPr lang="en-GB" sz="1000"/>
                        <a:t>Author</a:t>
                      </a:r>
                      <a:endParaRPr lang="en-GB" sz="1000">
                        <a:latin typeface="Century Gothic" panose="020B0502020202020204" pitchFamily="34" charset="0"/>
                      </a:endParaRPr>
                    </a:p>
                  </a:txBody>
                  <a:tcPr anchor="ctr"/>
                </a:tc>
                <a:tc>
                  <a:txBody>
                    <a:bodyPr/>
                    <a:lstStyle/>
                    <a:p>
                      <a:pPr algn="ctr"/>
                      <a:r>
                        <a:rPr lang="en-GB" sz="1000"/>
                        <a:t>Method</a:t>
                      </a:r>
                      <a:endParaRPr lang="en-GB" sz="1000">
                        <a:latin typeface="Century Gothic" panose="020B0502020202020204" pitchFamily="34" charset="0"/>
                      </a:endParaRPr>
                    </a:p>
                  </a:txBody>
                  <a:tcPr anchor="ctr"/>
                </a:tc>
                <a:tc>
                  <a:txBody>
                    <a:bodyPr/>
                    <a:lstStyle/>
                    <a:p>
                      <a:pPr algn="ctr"/>
                      <a:r>
                        <a:rPr lang="en-GB" sz="1000" dirty="0"/>
                        <a:t>Geographic Focus</a:t>
                      </a:r>
                      <a:endParaRPr lang="en-GB" sz="1000" dirty="0">
                        <a:latin typeface="Century Gothic" panose="020B0502020202020204" pitchFamily="34" charset="0"/>
                      </a:endParaRPr>
                    </a:p>
                  </a:txBody>
                  <a:tcPr anchor="ctr"/>
                </a:tc>
                <a:tc>
                  <a:txBody>
                    <a:bodyPr/>
                    <a:lstStyle/>
                    <a:p>
                      <a:pPr algn="ctr"/>
                      <a:r>
                        <a:rPr lang="en-GB" sz="1000"/>
                        <a:t>How informed are participants?</a:t>
                      </a:r>
                      <a:endParaRPr lang="en-GB" sz="1000">
                        <a:latin typeface="Century Gothic" panose="020B0502020202020204" pitchFamily="34" charset="0"/>
                      </a:endParaRPr>
                    </a:p>
                  </a:txBody>
                  <a:tcPr anchor="ctr"/>
                </a:tc>
                <a:tc>
                  <a:txBody>
                    <a:bodyPr/>
                    <a:lstStyle/>
                    <a:p>
                      <a:pPr algn="ctr"/>
                      <a:r>
                        <a:rPr lang="en-GB" sz="1000"/>
                        <a:t>Sample size</a:t>
                      </a:r>
                      <a:endParaRPr lang="en-GB" sz="1000">
                        <a:latin typeface="Century Gothic" panose="020B0502020202020204" pitchFamily="34" charset="0"/>
                      </a:endParaRPr>
                    </a:p>
                  </a:txBody>
                  <a:tcPr anchor="ctr"/>
                </a:tc>
                <a:tc>
                  <a:txBody>
                    <a:bodyPr/>
                    <a:lstStyle/>
                    <a:p>
                      <a:pPr algn="ctr"/>
                      <a:r>
                        <a:rPr lang="en-GB" sz="800"/>
                        <a:t>Robustness score (1=Low to 5=High)</a:t>
                      </a:r>
                      <a:endParaRPr lang="en-GB" sz="800">
                        <a:latin typeface="Century Gothic" panose="020B0502020202020204" pitchFamily="34" charset="0"/>
                      </a:endParaRPr>
                    </a:p>
                  </a:txBody>
                  <a:tcPr anchor="ctr"/>
                </a:tc>
                <a:tc>
                  <a:txBody>
                    <a:bodyPr/>
                    <a:lstStyle/>
                    <a:p>
                      <a:pPr algn="ctr"/>
                      <a:r>
                        <a:rPr lang="en-GB" sz="800"/>
                        <a:t>PW coverage score (1=Low to 5=High)</a:t>
                      </a:r>
                      <a:endParaRPr lang="en-GB" sz="800">
                        <a:latin typeface="Century Gothic" panose="020B0502020202020204" pitchFamily="34" charset="0"/>
                      </a:endParaRPr>
                    </a:p>
                  </a:txBody>
                  <a:tcPr anchor="ctr"/>
                </a:tc>
                <a:tc>
                  <a:txBody>
                    <a:bodyPr/>
                    <a:lstStyle/>
                    <a:p>
                      <a:pPr algn="ctr"/>
                      <a:r>
                        <a:rPr lang="en-GB" sz="1000"/>
                        <a:t>Total evidence score</a:t>
                      </a:r>
                    </a:p>
                    <a:p>
                      <a:pPr algn="ctr"/>
                      <a:r>
                        <a:rPr lang="en-GB" sz="1000"/>
                        <a:t>(Max 10)</a:t>
                      </a:r>
                      <a:endParaRPr lang="en-GB" sz="1000">
                        <a:latin typeface="Century Gothic" panose="020B0502020202020204" pitchFamily="34" charset="0"/>
                      </a:endParaRPr>
                    </a:p>
                  </a:txBody>
                  <a:tcPr anchor="ctr"/>
                </a:tc>
                <a:tc>
                  <a:txBody>
                    <a:bodyPr/>
                    <a:lstStyle/>
                    <a:p>
                      <a:pPr algn="ctr"/>
                      <a:r>
                        <a:rPr lang="en-GB" sz="1000"/>
                        <a:t>Notes on assessment</a:t>
                      </a:r>
                      <a:endParaRPr lang="en-GB" sz="1000">
                        <a:latin typeface="Century Gothic" panose="020B0502020202020204" pitchFamily="34" charset="0"/>
                      </a:endParaRPr>
                    </a:p>
                  </a:txBody>
                  <a:tcPr anchor="ctr"/>
                </a:tc>
                <a:extLst>
                  <a:ext uri="{0D108BD9-81ED-4DB2-BD59-A6C34878D82A}">
                    <a16:rowId xmlns:a16="http://schemas.microsoft.com/office/drawing/2014/main" val="2837006785"/>
                  </a:ext>
                </a:extLst>
              </a:tr>
              <a:tr h="425327">
                <a:tc>
                  <a:txBody>
                    <a:bodyPr/>
                    <a:lstStyle/>
                    <a:p>
                      <a:pPr algn="ctr" fontAlgn="t"/>
                      <a:r>
                        <a:rPr lang="en-GB" sz="1050" b="1" u="none" strike="noStrike">
                          <a:solidFill>
                            <a:srgbClr val="000000"/>
                          </a:solidFill>
                          <a:effectLst/>
                          <a:latin typeface="Century Gothic" panose="020B0502020202020204" pitchFamily="34" charset="0"/>
                        </a:rPr>
                        <a:t>26 </a:t>
                      </a:r>
                      <a:endParaRPr lang="en-GB" sz="1050" b="1" i="0" u="none" strike="noStrike">
                        <a:solidFill>
                          <a:srgbClr val="000000"/>
                        </a:solidFill>
                        <a:effectLst/>
                        <a:latin typeface="Century Gothic" panose="020B0502020202020204" pitchFamily="34" charset="0"/>
                      </a:endParaRPr>
                    </a:p>
                  </a:txBody>
                  <a:tcPr marL="7620" marR="7620" marT="7620" marB="0" anchor="ctr"/>
                </a:tc>
                <a:tc>
                  <a:txBody>
                    <a:bodyPr/>
                    <a:lstStyle/>
                    <a:p>
                      <a:pPr algn="ctr"/>
                      <a:r>
                        <a:rPr lang="en-GB" sz="1000" b="1" dirty="0"/>
                        <a:t>Barometer 1 – Uninformed priorities</a:t>
                      </a:r>
                      <a:endParaRPr lang="en-GB" sz="1000" b="1" dirty="0">
                        <a:latin typeface="Century Gothic" panose="020B0502020202020204" pitchFamily="34" charset="0"/>
                      </a:endParaRPr>
                    </a:p>
                  </a:txBody>
                  <a:tcPr anchor="ctr"/>
                </a:tc>
                <a:tc>
                  <a:txBody>
                    <a:bodyPr/>
                    <a:lstStyle/>
                    <a:p>
                      <a:pPr algn="ctr"/>
                      <a:r>
                        <a:rPr lang="en-GB" sz="1000" dirty="0"/>
                        <a:t>Apr 22</a:t>
                      </a:r>
                      <a:endParaRPr lang="en-GB" sz="1000" dirty="0">
                        <a:latin typeface="Century Gothic" panose="020B0502020202020204" pitchFamily="34" charset="0"/>
                      </a:endParaRPr>
                    </a:p>
                  </a:txBody>
                  <a:tcPr anchor="ctr"/>
                </a:tc>
                <a:tc>
                  <a:txBody>
                    <a:bodyPr/>
                    <a:lstStyle/>
                    <a:p>
                      <a:pPr algn="ctr"/>
                      <a:r>
                        <a:rPr lang="en-GB" sz="1000" dirty="0"/>
                        <a:t>General (HH)</a:t>
                      </a:r>
                      <a:endParaRPr lang="en-GB" sz="1000" dirty="0">
                        <a:latin typeface="Century Gothic" panose="020B0502020202020204" pitchFamily="34" charset="0"/>
                      </a:endParaRPr>
                    </a:p>
                  </a:txBody>
                  <a:tcPr anchor="ctr"/>
                </a:tc>
                <a:tc>
                  <a:txBody>
                    <a:bodyPr/>
                    <a:lstStyle/>
                    <a:p>
                      <a:pPr algn="ctr"/>
                      <a:r>
                        <a:rPr lang="en-GB" sz="1000"/>
                        <a:t>BM</a:t>
                      </a:r>
                      <a:endParaRPr lang="en-GB" sz="1000">
                        <a:latin typeface="Century Gothic" panose="020B0502020202020204" pitchFamily="34" charset="0"/>
                      </a:endParaRPr>
                    </a:p>
                  </a:txBody>
                  <a:tcPr anchor="ctr"/>
                </a:tc>
                <a:tc>
                  <a:txBody>
                    <a:bodyPr/>
                    <a:lstStyle/>
                    <a:p>
                      <a:pPr algn="ctr"/>
                      <a:r>
                        <a:rPr lang="en-GB" sz="1000" dirty="0"/>
                        <a:t>QT</a:t>
                      </a:r>
                    </a:p>
                    <a:p>
                      <a:pPr algn="ctr"/>
                      <a:r>
                        <a:rPr lang="en-GB" sz="1000" dirty="0"/>
                        <a:t>(online)</a:t>
                      </a:r>
                      <a:endParaRPr lang="en-GB" sz="1000" dirty="0">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t>PW – all</a:t>
                      </a:r>
                    </a:p>
                    <a:p>
                      <a:pPr algn="ctr"/>
                      <a:endParaRPr lang="en-GB" sz="1000" dirty="0">
                        <a:latin typeface="Century Gothic" panose="020B0502020202020204" pitchFamily="34" charset="0"/>
                      </a:endParaRPr>
                    </a:p>
                  </a:txBody>
                  <a:tcPr anchor="ctr"/>
                </a:tc>
                <a:tc>
                  <a:txBody>
                    <a:bodyPr/>
                    <a:lstStyle/>
                    <a:p>
                      <a:pPr algn="ctr"/>
                      <a:r>
                        <a:rPr lang="en-GB" sz="800"/>
                        <a:t>Uninformed</a:t>
                      </a:r>
                      <a:endParaRPr lang="en-GB" sz="800">
                        <a:latin typeface="Century Gothic" panose="020B0502020202020204" pitchFamily="34" charset="0"/>
                      </a:endParaRPr>
                    </a:p>
                  </a:txBody>
                  <a:tcPr anchor="ctr"/>
                </a:tc>
                <a:tc>
                  <a:txBody>
                    <a:bodyPr/>
                    <a:lstStyle/>
                    <a:p>
                      <a:pPr algn="ctr"/>
                      <a:r>
                        <a:rPr lang="en-GB" sz="1000" dirty="0"/>
                        <a:t>700</a:t>
                      </a:r>
                      <a:endParaRPr lang="en-GB" sz="1000" dirty="0">
                        <a:latin typeface="Century Gothic" panose="020B0502020202020204" pitchFamily="34" charset="0"/>
                      </a:endParaRPr>
                    </a:p>
                  </a:txBody>
                  <a:tcPr anchor="ctr"/>
                </a:tc>
                <a:tc>
                  <a:txBody>
                    <a:bodyPr/>
                    <a:lstStyle/>
                    <a:p>
                      <a:pPr algn="ctr"/>
                      <a:r>
                        <a:rPr lang="en-GB" sz="1000" dirty="0"/>
                        <a:t>4</a:t>
                      </a:r>
                      <a:endParaRPr lang="en-GB" sz="1000" dirty="0">
                        <a:latin typeface="Century Gothic" panose="020B0502020202020204" pitchFamily="34" charset="0"/>
                      </a:endParaRPr>
                    </a:p>
                  </a:txBody>
                  <a:tcPr anchor="ctr"/>
                </a:tc>
                <a:tc>
                  <a:txBody>
                    <a:bodyPr/>
                    <a:lstStyle/>
                    <a:p>
                      <a:pPr algn="ctr"/>
                      <a:r>
                        <a:rPr lang="en-GB" sz="1000" dirty="0"/>
                        <a:t>5</a:t>
                      </a:r>
                      <a:endParaRPr lang="en-GB" sz="1000" dirty="0">
                        <a:latin typeface="Century Gothic" panose="020B0502020202020204" pitchFamily="34" charset="0"/>
                      </a:endParaRPr>
                    </a:p>
                  </a:txBody>
                  <a:tcPr anchor="ctr"/>
                </a:tc>
                <a:tc>
                  <a:txBody>
                    <a:bodyPr/>
                    <a:lstStyle/>
                    <a:p>
                      <a:pPr algn="ctr"/>
                      <a:r>
                        <a:rPr lang="en-GB" sz="1000" b="1" dirty="0"/>
                        <a:t>9</a:t>
                      </a:r>
                      <a:endParaRPr lang="en-GB" sz="1000" b="1" dirty="0">
                        <a:latin typeface="Century Gothic" panose="020B0502020202020204" pitchFamily="34" charset="0"/>
                      </a:endParaRPr>
                    </a:p>
                  </a:txBody>
                  <a:tcPr anchor="ctr"/>
                </a:tc>
                <a:tc>
                  <a:txBody>
                    <a:bodyPr/>
                    <a:lstStyle/>
                    <a:p>
                      <a:pPr algn="ctr"/>
                      <a:r>
                        <a:rPr lang="en-GB" sz="900" dirty="0"/>
                        <a:t>Large sample but this over-represents older customers. Weighting applied  to match broad demographic profile</a:t>
                      </a:r>
                      <a:endParaRPr lang="en-GB" sz="900" dirty="0">
                        <a:latin typeface="Century Gothic" panose="020B0502020202020204" pitchFamily="34" charset="0"/>
                      </a:endParaRPr>
                    </a:p>
                  </a:txBody>
                  <a:tcPr anchor="ctr"/>
                </a:tc>
                <a:extLst>
                  <a:ext uri="{0D108BD9-81ED-4DB2-BD59-A6C34878D82A}">
                    <a16:rowId xmlns:a16="http://schemas.microsoft.com/office/drawing/2014/main" val="3695676282"/>
                  </a:ext>
                </a:extLst>
              </a:tr>
              <a:tr h="541325">
                <a:tc>
                  <a:txBody>
                    <a:bodyPr/>
                    <a:lstStyle/>
                    <a:p>
                      <a:pPr algn="ctr" fontAlgn="t"/>
                      <a:r>
                        <a:rPr lang="en-GB" sz="1050" b="1" i="0" u="none" strike="noStrike">
                          <a:solidFill>
                            <a:srgbClr val="000000"/>
                          </a:solidFill>
                          <a:effectLst/>
                          <a:latin typeface="Century Gothic" panose="020B0502020202020204" pitchFamily="34" charset="0"/>
                        </a:rPr>
                        <a:t>22</a:t>
                      </a:r>
                    </a:p>
                  </a:txBody>
                  <a:tcPr marL="7620" marR="7620" marT="762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t>Portsmouth Water Foundational Qualitative Research</a:t>
                      </a:r>
                      <a:endParaRPr lang="en-GB" sz="1000" b="1">
                        <a:latin typeface="Century Gothic" panose="020B0502020202020204" pitchFamily="34" charset="0"/>
                      </a:endParaRPr>
                    </a:p>
                  </a:txBody>
                  <a:tcPr anchor="ctr"/>
                </a:tc>
                <a:tc>
                  <a:txBody>
                    <a:bodyPr/>
                    <a:lstStyle/>
                    <a:p>
                      <a:pPr algn="ctr"/>
                      <a:r>
                        <a:rPr lang="en-GB" sz="1000">
                          <a:solidFill>
                            <a:schemeClr val="tx1"/>
                          </a:solidFill>
                          <a:latin typeface="Century Gothic" panose="020B0502020202020204" pitchFamily="34" charset="0"/>
                        </a:rPr>
                        <a:t>Feb 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t>General (HH)</a:t>
                      </a:r>
                      <a:endParaRPr lang="en-GB" sz="1000">
                        <a:latin typeface="Century Gothic" panose="020B0502020202020204" pitchFamily="34" charset="0"/>
                      </a:endParaRPr>
                    </a:p>
                    <a:p>
                      <a:pPr algn="ctr"/>
                      <a:endParaRPr lang="en-GB" sz="1000">
                        <a:solidFill>
                          <a:schemeClr val="tx1"/>
                        </a:solidFill>
                        <a:latin typeface="Century Gothic" panose="020B0502020202020204" pitchFamily="34" charset="0"/>
                      </a:endParaRPr>
                    </a:p>
                  </a:txBody>
                  <a:tcPr anchor="ctr"/>
                </a:tc>
                <a:tc>
                  <a:txBody>
                    <a:bodyPr/>
                    <a:lstStyle/>
                    <a:p>
                      <a:pPr algn="ctr"/>
                      <a:r>
                        <a:rPr lang="en-GB" sz="1000">
                          <a:solidFill>
                            <a:schemeClr val="tx1"/>
                          </a:solidFill>
                          <a:latin typeface="Century Gothic" panose="020B0502020202020204" pitchFamily="34" charset="0"/>
                        </a:rPr>
                        <a:t>BM</a:t>
                      </a:r>
                    </a:p>
                  </a:txBody>
                  <a:tcPr anchor="ctr"/>
                </a:tc>
                <a:tc>
                  <a:txBody>
                    <a:bodyPr/>
                    <a:lstStyle/>
                    <a:p>
                      <a:pPr algn="ctr"/>
                      <a:r>
                        <a:rPr lang="en-GB" sz="1000">
                          <a:solidFill>
                            <a:schemeClr val="tx1"/>
                          </a:solidFill>
                          <a:latin typeface="Century Gothic" panose="020B0502020202020204" pitchFamily="34" charset="0"/>
                        </a:rPr>
                        <a:t>QL</a:t>
                      </a:r>
                    </a:p>
                    <a:p>
                      <a:pPr algn="ctr"/>
                      <a:r>
                        <a:rPr lang="en-GB" sz="1000"/>
                        <a:t>(deliberative groups)</a:t>
                      </a:r>
                      <a:endParaRPr lang="en-GB" sz="1000">
                        <a:solidFill>
                          <a:schemeClr val="tx1"/>
                        </a:solidFill>
                        <a:latin typeface="Century Gothic" panose="020B0502020202020204" pitchFamily="34" charset="0"/>
                      </a:endParaRPr>
                    </a:p>
                  </a:txBody>
                  <a:tcPr anchor="ctr"/>
                </a:tc>
                <a:tc>
                  <a:txBody>
                    <a:bodyPr/>
                    <a:lstStyle/>
                    <a:p>
                      <a:pPr algn="ctr"/>
                      <a:r>
                        <a:rPr lang="en-GB" sz="1000">
                          <a:solidFill>
                            <a:schemeClr val="tx1"/>
                          </a:solidFill>
                          <a:latin typeface="Century Gothic" panose="020B0502020202020204" pitchFamily="34" charset="0"/>
                        </a:rPr>
                        <a:t>PW – all</a:t>
                      </a:r>
                    </a:p>
                  </a:txBody>
                  <a:tcPr anchor="ctr"/>
                </a:tc>
                <a:tc>
                  <a:txBody>
                    <a:bodyPr/>
                    <a:lstStyle/>
                    <a:p>
                      <a:pPr algn="ctr"/>
                      <a:r>
                        <a:rPr lang="en-GB" sz="800"/>
                        <a:t>Uninformed</a:t>
                      </a:r>
                      <a:endParaRPr lang="en-GB" sz="800">
                        <a:latin typeface="Century Gothic" panose="020B0502020202020204" pitchFamily="34" charset="0"/>
                      </a:endParaRPr>
                    </a:p>
                  </a:txBody>
                  <a:tcPr anchor="ctr"/>
                </a:tc>
                <a:tc>
                  <a:txBody>
                    <a:bodyPr/>
                    <a:lstStyle/>
                    <a:p>
                      <a:pPr algn="ctr"/>
                      <a:r>
                        <a:rPr lang="en-GB" sz="1000">
                          <a:latin typeface="Century Gothic" panose="020B0502020202020204" pitchFamily="34" charset="0"/>
                        </a:rPr>
                        <a:t>36</a:t>
                      </a:r>
                    </a:p>
                  </a:txBody>
                  <a:tcPr anchor="ctr"/>
                </a:tc>
                <a:tc>
                  <a:txBody>
                    <a:bodyPr/>
                    <a:lstStyle/>
                    <a:p>
                      <a:pPr algn="ctr"/>
                      <a:r>
                        <a:rPr lang="en-GB" sz="1000"/>
                        <a:t>4</a:t>
                      </a:r>
                      <a:endParaRPr lang="en-GB" sz="1000">
                        <a:latin typeface="Century Gothic" panose="020B0502020202020204" pitchFamily="34" charset="0"/>
                      </a:endParaRPr>
                    </a:p>
                  </a:txBody>
                  <a:tcPr anchor="ctr"/>
                </a:tc>
                <a:tc>
                  <a:txBody>
                    <a:bodyPr/>
                    <a:lstStyle/>
                    <a:p>
                      <a:pPr algn="ctr"/>
                      <a:r>
                        <a:rPr lang="en-GB" sz="1000"/>
                        <a:t>5</a:t>
                      </a:r>
                      <a:endParaRPr lang="en-GB" sz="1000">
                        <a:latin typeface="Century Gothic" panose="020B0502020202020204" pitchFamily="34" charset="0"/>
                      </a:endParaRPr>
                    </a:p>
                  </a:txBody>
                  <a:tcPr anchor="ctr"/>
                </a:tc>
                <a:tc>
                  <a:txBody>
                    <a:bodyPr/>
                    <a:lstStyle/>
                    <a:p>
                      <a:pPr algn="ctr"/>
                      <a:r>
                        <a:rPr lang="en-GB" sz="1000" b="1"/>
                        <a:t>9</a:t>
                      </a:r>
                      <a:endParaRPr lang="en-GB" sz="1000" b="1">
                        <a:latin typeface="Century Gothic" panose="020B0502020202020204" pitchFamily="34" charset="0"/>
                      </a:endParaRPr>
                    </a:p>
                  </a:txBody>
                  <a:tcPr anchor="ctr"/>
                </a:tc>
                <a:tc>
                  <a:txBody>
                    <a:bodyPr/>
                    <a:lstStyle/>
                    <a:p>
                      <a:pPr algn="ctr"/>
                      <a:r>
                        <a:rPr lang="en-GB" sz="900">
                          <a:latin typeface="Century Gothic" panose="020B0502020202020204" pitchFamily="34" charset="0"/>
                        </a:rPr>
                        <a:t>Overall robust &amp; well structured sample for qual research. NB future &amp; NHH customers relatively small samples</a:t>
                      </a:r>
                    </a:p>
                  </a:txBody>
                  <a:tcPr anchor="ctr"/>
                </a:tc>
                <a:extLst>
                  <a:ext uri="{0D108BD9-81ED-4DB2-BD59-A6C34878D82A}">
                    <a16:rowId xmlns:a16="http://schemas.microsoft.com/office/drawing/2014/main" val="286047367"/>
                  </a:ext>
                </a:extLst>
              </a:tr>
              <a:tr h="425327">
                <a:tc>
                  <a:txBody>
                    <a:bodyPr/>
                    <a:lstStyle/>
                    <a:p>
                      <a:pPr marL="0" algn="ctr" defTabSz="914400" rtl="0" eaLnBrk="1" fontAlgn="b" latinLnBrk="0" hangingPunct="1"/>
                      <a:r>
                        <a:rPr lang="en-GB" sz="1050" b="1" kern="1200">
                          <a:solidFill>
                            <a:schemeClr val="dk1"/>
                          </a:solidFill>
                          <a:latin typeface="Century Gothic" panose="020B0502020202020204" pitchFamily="34" charset="0"/>
                          <a:ea typeface="+mn-ea"/>
                          <a:cs typeface="+mn-cs"/>
                        </a:rPr>
                        <a:t>25</a:t>
                      </a:r>
                    </a:p>
                  </a:txBody>
                  <a:tcPr marL="7620" marR="7620" marT="7620" marB="0" anchor="ctr"/>
                </a:tc>
                <a:tc>
                  <a:txBody>
                    <a:bodyPr/>
                    <a:lstStyle/>
                    <a:p>
                      <a:pPr marL="0" algn="ctr" defTabSz="914400" rtl="0" eaLnBrk="1" fontAlgn="t" latinLnBrk="0" hangingPunct="1"/>
                      <a:r>
                        <a:rPr lang="en-GB" sz="1000" b="1" kern="1200">
                          <a:solidFill>
                            <a:schemeClr val="dk1"/>
                          </a:solidFill>
                          <a:latin typeface="+mn-lt"/>
                          <a:ea typeface="+mn-ea"/>
                          <a:cs typeface="+mn-cs"/>
                        </a:rPr>
                        <a:t>Portsmouth Water Stakeholder research: Business plan priorities</a:t>
                      </a:r>
                    </a:p>
                  </a:txBody>
                  <a:tcPr marL="7620" marR="7620" marT="7620" marB="0" anchor="ctr"/>
                </a:tc>
                <a:tc>
                  <a:txBody>
                    <a:bodyPr/>
                    <a:lstStyle/>
                    <a:p>
                      <a:pPr algn="ctr"/>
                      <a:r>
                        <a:rPr lang="en-GB" sz="1000">
                          <a:latin typeface="Century Gothic" panose="020B0502020202020204" pitchFamily="34" charset="0"/>
                        </a:rPr>
                        <a:t>Feb 22</a:t>
                      </a:r>
                    </a:p>
                  </a:txBody>
                  <a:tcPr anchor="ctr"/>
                </a:tc>
                <a:tc>
                  <a:txBody>
                    <a:bodyPr/>
                    <a:lstStyle/>
                    <a:p>
                      <a:pPr algn="ctr"/>
                      <a:r>
                        <a:rPr lang="en-GB" sz="1000">
                          <a:latin typeface="Century Gothic" panose="020B0502020202020204" pitchFamily="34" charset="0"/>
                        </a:rPr>
                        <a:t>Stake-holders</a:t>
                      </a:r>
                    </a:p>
                  </a:txBody>
                  <a:tcPr anchor="ctr"/>
                </a:tc>
                <a:tc>
                  <a:txBody>
                    <a:bodyPr/>
                    <a:lstStyle/>
                    <a:p>
                      <a:pPr algn="ctr"/>
                      <a:r>
                        <a:rPr lang="en-GB" sz="1000">
                          <a:latin typeface="Century Gothic" panose="020B0502020202020204" pitchFamily="34" charset="0"/>
                        </a:rPr>
                        <a:t>BM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latin typeface="Century Gothic" panose="020B0502020202020204" pitchFamily="34" charset="0"/>
                        </a:rPr>
                        <a:t>QL (online depths)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Century Gothic" panose="020B0502020202020204" pitchFamily="34" charset="0"/>
                        </a:rPr>
                        <a:t>PW – all</a:t>
                      </a:r>
                    </a:p>
                    <a:p>
                      <a:pPr algn="ctr"/>
                      <a:endParaRPr lang="en-GB" sz="1000">
                        <a:latin typeface="Century Gothic" panose="020B0502020202020204" pitchFamily="34" charset="0"/>
                      </a:endParaRPr>
                    </a:p>
                  </a:txBody>
                  <a:tcPr anchor="ctr"/>
                </a:tc>
                <a:tc>
                  <a:txBody>
                    <a:bodyPr/>
                    <a:lstStyle/>
                    <a:p>
                      <a:pPr algn="ctr"/>
                      <a:r>
                        <a:rPr lang="en-GB" sz="800">
                          <a:latin typeface="Century Gothic" panose="020B0502020202020204" pitchFamily="34" charset="0"/>
                        </a:rPr>
                        <a:t>Informed</a:t>
                      </a:r>
                    </a:p>
                  </a:txBody>
                  <a:tcPr anchor="ctr"/>
                </a:tc>
                <a:tc>
                  <a:txBody>
                    <a:bodyPr/>
                    <a:lstStyle/>
                    <a:p>
                      <a:pPr algn="ctr"/>
                      <a:r>
                        <a:rPr lang="en-GB" sz="1000">
                          <a:latin typeface="Century Gothic" panose="020B0502020202020204" pitchFamily="34" charset="0"/>
                        </a:rPr>
                        <a:t>7</a:t>
                      </a:r>
                    </a:p>
                  </a:txBody>
                  <a:tcPr anchor="ctr"/>
                </a:tc>
                <a:tc>
                  <a:txBody>
                    <a:bodyPr/>
                    <a:lstStyle/>
                    <a:p>
                      <a:pPr algn="ctr"/>
                      <a:r>
                        <a:rPr lang="en-GB" sz="1000">
                          <a:latin typeface="Century Gothic" panose="020B0502020202020204" pitchFamily="34" charset="0"/>
                        </a:rPr>
                        <a:t>3</a:t>
                      </a:r>
                    </a:p>
                  </a:txBody>
                  <a:tcPr anchor="ctr"/>
                </a:tc>
                <a:tc>
                  <a:txBody>
                    <a:bodyPr/>
                    <a:lstStyle/>
                    <a:p>
                      <a:pPr algn="ctr"/>
                      <a:r>
                        <a:rPr lang="en-GB" sz="1000">
                          <a:latin typeface="Century Gothic" panose="020B0502020202020204" pitchFamily="34" charset="0"/>
                        </a:rPr>
                        <a:t>4</a:t>
                      </a:r>
                    </a:p>
                  </a:txBody>
                  <a:tcPr anchor="ctr"/>
                </a:tc>
                <a:tc>
                  <a:txBody>
                    <a:bodyPr/>
                    <a:lstStyle/>
                    <a:p>
                      <a:pPr algn="ctr"/>
                      <a:r>
                        <a:rPr lang="en-GB" sz="1000" b="1">
                          <a:latin typeface="Century Gothic" panose="020B0502020202020204" pitchFamily="34" charset="0"/>
                        </a:rPr>
                        <a:t>7</a:t>
                      </a:r>
                    </a:p>
                  </a:txBody>
                  <a:tcPr anchor="ctr"/>
                </a:tc>
                <a:tc>
                  <a:txBody>
                    <a:bodyPr/>
                    <a:lstStyle/>
                    <a:p>
                      <a:pPr algn="ctr"/>
                      <a:r>
                        <a:rPr lang="en-GB" sz="900">
                          <a:latin typeface="Century Gothic" panose="020B0502020202020204" pitchFamily="34" charset="0"/>
                        </a:rPr>
                        <a:t>Small sample, reflecting challenges engaging with s/h throughout the programme</a:t>
                      </a:r>
                    </a:p>
                  </a:txBody>
                  <a:tcPr anchor="ctr"/>
                </a:tc>
                <a:extLst>
                  <a:ext uri="{0D108BD9-81ED-4DB2-BD59-A6C34878D82A}">
                    <a16:rowId xmlns:a16="http://schemas.microsoft.com/office/drawing/2014/main" val="3668935836"/>
                  </a:ext>
                </a:extLst>
              </a:tr>
              <a:tr h="425327">
                <a:tc>
                  <a:txBody>
                    <a:bodyPr/>
                    <a:lstStyle/>
                    <a:p>
                      <a:pPr marL="0" algn="ctr" defTabSz="914400" rtl="0" eaLnBrk="1" fontAlgn="b" latinLnBrk="0" hangingPunct="1"/>
                      <a:r>
                        <a:rPr lang="en-GB" sz="1050" b="1" kern="1200">
                          <a:solidFill>
                            <a:schemeClr val="dk1"/>
                          </a:solidFill>
                          <a:latin typeface="Century Gothic" panose="020B0502020202020204" pitchFamily="34" charset="0"/>
                          <a:ea typeface="+mn-ea"/>
                          <a:cs typeface="+mn-cs"/>
                        </a:rPr>
                        <a:t>39</a:t>
                      </a:r>
                    </a:p>
                  </a:txBody>
                  <a:tcPr marL="7620" marR="7620" marT="7620" marB="0" anchor="ctr"/>
                </a:tc>
                <a:tc>
                  <a:txBody>
                    <a:bodyPr/>
                    <a:lstStyle/>
                    <a:p>
                      <a:pPr marL="0" algn="ctr" defTabSz="914400" rtl="0" eaLnBrk="1" fontAlgn="b" latinLnBrk="0" hangingPunct="1"/>
                      <a:r>
                        <a:rPr lang="en-GB" sz="1000" b="1" kern="1200">
                          <a:solidFill>
                            <a:schemeClr val="dk1"/>
                          </a:solidFill>
                          <a:latin typeface="+mn-lt"/>
                          <a:ea typeface="+mn-ea"/>
                          <a:cs typeface="+mn-cs"/>
                        </a:rPr>
                        <a:t>Consumer Panel Barometer - Wave 2</a:t>
                      </a:r>
                    </a:p>
                  </a:txBody>
                  <a:tcPr marL="7620" marR="7620" marT="7620" marB="0" anchor="ctr"/>
                </a:tc>
                <a:tc>
                  <a:txBody>
                    <a:bodyPr/>
                    <a:lstStyle/>
                    <a:p>
                      <a:pPr algn="ctr"/>
                      <a:r>
                        <a:rPr lang="en-GB" sz="1000">
                          <a:latin typeface="Century Gothic" panose="020B0502020202020204" pitchFamily="34" charset="0"/>
                        </a:rPr>
                        <a:t>Jul 22</a:t>
                      </a:r>
                    </a:p>
                  </a:txBody>
                  <a:tcPr anchor="ctr"/>
                </a:tc>
                <a:tc>
                  <a:txBody>
                    <a:bodyPr/>
                    <a:lstStyle/>
                    <a:p>
                      <a:pPr algn="ctr"/>
                      <a:r>
                        <a:rPr lang="en-GB" sz="1000"/>
                        <a:t>General (HH)</a:t>
                      </a:r>
                      <a:endParaRPr lang="en-GB" sz="1000">
                        <a:latin typeface="Century Gothic" panose="020B0502020202020204" pitchFamily="34" charset="0"/>
                      </a:endParaRPr>
                    </a:p>
                  </a:txBody>
                  <a:tcPr anchor="ctr"/>
                </a:tc>
                <a:tc>
                  <a:txBody>
                    <a:bodyPr/>
                    <a:lstStyle/>
                    <a:p>
                      <a:pPr algn="ctr"/>
                      <a:r>
                        <a:rPr lang="en-GB" sz="1000">
                          <a:solidFill>
                            <a:schemeClr val="tx1"/>
                          </a:solidFill>
                          <a:latin typeface="Century Gothic" panose="020B0502020202020204" pitchFamily="34" charset="0"/>
                        </a:rPr>
                        <a:t>BM</a:t>
                      </a:r>
                    </a:p>
                  </a:txBody>
                  <a:tcPr anchor="ctr"/>
                </a:tc>
                <a:tc>
                  <a:txBody>
                    <a:bodyPr/>
                    <a:lstStyle/>
                    <a:p>
                      <a:pPr algn="ctr"/>
                      <a:r>
                        <a:rPr lang="en-GB" sz="1000"/>
                        <a:t>QT</a:t>
                      </a:r>
                    </a:p>
                    <a:p>
                      <a:pPr algn="ctr"/>
                      <a:r>
                        <a:rPr lang="en-GB" sz="1000"/>
                        <a:t>(online)</a:t>
                      </a:r>
                      <a:endParaRPr lang="en-GB" sz="1000">
                        <a:latin typeface="Century Gothic" panose="020B0502020202020204" pitchFamily="34" charset="0"/>
                      </a:endParaRPr>
                    </a:p>
                  </a:txBody>
                  <a:tcPr anchor="ctr"/>
                </a:tc>
                <a:tc>
                  <a:txBody>
                    <a:bodyPr/>
                    <a:lstStyle/>
                    <a:p>
                      <a:pPr algn="ctr"/>
                      <a:r>
                        <a:rPr lang="en-GB" sz="1000">
                          <a:solidFill>
                            <a:schemeClr val="tx1"/>
                          </a:solidFill>
                          <a:latin typeface="Century Gothic" panose="020B0502020202020204" pitchFamily="34" charset="0"/>
                        </a:rPr>
                        <a:t>PW – all</a:t>
                      </a:r>
                    </a:p>
                  </a:txBody>
                  <a:tcPr anchor="ctr"/>
                </a:tc>
                <a:tc>
                  <a:txBody>
                    <a:bodyPr/>
                    <a:lstStyle/>
                    <a:p>
                      <a:pPr algn="ctr"/>
                      <a:r>
                        <a:rPr lang="en-GB" sz="800" dirty="0"/>
                        <a:t>Mix informed and uninformed</a:t>
                      </a:r>
                      <a:endParaRPr lang="en-GB" sz="800" dirty="0">
                        <a:latin typeface="Century Gothic" panose="020B0502020202020204" pitchFamily="34" charset="0"/>
                      </a:endParaRPr>
                    </a:p>
                  </a:txBody>
                  <a:tcPr anchor="ctr"/>
                </a:tc>
                <a:tc>
                  <a:txBody>
                    <a:bodyPr/>
                    <a:lstStyle/>
                    <a:p>
                      <a:pPr algn="ctr"/>
                      <a:r>
                        <a:rPr lang="en-GB" sz="1000">
                          <a:latin typeface="Century Gothic" panose="020B0502020202020204" pitchFamily="34" charset="0"/>
                        </a:rPr>
                        <a:t>574</a:t>
                      </a:r>
                    </a:p>
                  </a:txBody>
                  <a:tcPr anchor="ctr"/>
                </a:tc>
                <a:tc>
                  <a:txBody>
                    <a:bodyPr/>
                    <a:lstStyle/>
                    <a:p>
                      <a:pPr algn="ctr"/>
                      <a:r>
                        <a:rPr lang="en-GB" sz="1000"/>
                        <a:t>4</a:t>
                      </a:r>
                      <a:endParaRPr lang="en-GB" sz="1000">
                        <a:latin typeface="Century Gothic" panose="020B0502020202020204" pitchFamily="34" charset="0"/>
                      </a:endParaRPr>
                    </a:p>
                  </a:txBody>
                  <a:tcPr anchor="ctr"/>
                </a:tc>
                <a:tc>
                  <a:txBody>
                    <a:bodyPr/>
                    <a:lstStyle/>
                    <a:p>
                      <a:pPr algn="ctr"/>
                      <a:r>
                        <a:rPr lang="en-GB" sz="1000"/>
                        <a:t>5</a:t>
                      </a:r>
                      <a:endParaRPr lang="en-GB" sz="1000">
                        <a:latin typeface="Century Gothic" panose="020B0502020202020204" pitchFamily="34" charset="0"/>
                      </a:endParaRPr>
                    </a:p>
                  </a:txBody>
                  <a:tcPr anchor="ctr"/>
                </a:tc>
                <a:tc>
                  <a:txBody>
                    <a:bodyPr/>
                    <a:lstStyle/>
                    <a:p>
                      <a:pPr algn="ctr"/>
                      <a:r>
                        <a:rPr lang="en-GB" sz="1000" b="1"/>
                        <a:t>9</a:t>
                      </a:r>
                      <a:endParaRPr lang="en-GB" sz="1000" b="1">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t>Large sample but this over-represents older customers. Weighting applied  to match broad demographic profile</a:t>
                      </a:r>
                      <a:endParaRPr lang="en-GB" sz="900">
                        <a:latin typeface="Century Gothic" panose="020B0502020202020204" pitchFamily="34" charset="0"/>
                      </a:endParaRPr>
                    </a:p>
                  </a:txBody>
                  <a:tcPr anchor="ctr"/>
                </a:tc>
                <a:extLst>
                  <a:ext uri="{0D108BD9-81ED-4DB2-BD59-A6C34878D82A}">
                    <a16:rowId xmlns:a16="http://schemas.microsoft.com/office/drawing/2014/main" val="492742331"/>
                  </a:ext>
                </a:extLst>
              </a:tr>
              <a:tr h="335106">
                <a:tc>
                  <a:txBody>
                    <a:bodyPr/>
                    <a:lstStyle/>
                    <a:p>
                      <a:pPr marL="0" algn="ctr" defTabSz="914400" rtl="0" eaLnBrk="1" fontAlgn="b" latinLnBrk="0" hangingPunct="1"/>
                      <a:r>
                        <a:rPr lang="en-GB" sz="1050" b="1" kern="1200">
                          <a:solidFill>
                            <a:schemeClr val="dk1"/>
                          </a:solidFill>
                          <a:latin typeface="Century Gothic" panose="020B0502020202020204" pitchFamily="34" charset="0"/>
                          <a:ea typeface="+mn-ea"/>
                          <a:cs typeface="+mn-cs"/>
                        </a:rPr>
                        <a:t>40</a:t>
                      </a:r>
                    </a:p>
                  </a:txBody>
                  <a:tcPr marL="7620" marR="7620" marT="7620" marB="0" anchor="ctr"/>
                </a:tc>
                <a:tc>
                  <a:txBody>
                    <a:bodyPr/>
                    <a:lstStyle/>
                    <a:p>
                      <a:pPr marL="0" algn="ctr" defTabSz="914400" rtl="0" eaLnBrk="1" fontAlgn="b" latinLnBrk="0" hangingPunct="1"/>
                      <a:r>
                        <a:rPr lang="en-GB" sz="1000" b="1" kern="1200">
                          <a:solidFill>
                            <a:schemeClr val="dk1"/>
                          </a:solidFill>
                          <a:latin typeface="+mn-lt"/>
                          <a:ea typeface="+mn-ea"/>
                          <a:cs typeface="+mn-cs"/>
                        </a:rPr>
                        <a:t>Customer Advisory Panel - Report 1</a:t>
                      </a:r>
                    </a:p>
                  </a:txBody>
                  <a:tcPr marL="7620" marR="7620" marT="7620" marB="0" anchor="ctr"/>
                </a:tc>
                <a:tc>
                  <a:txBody>
                    <a:bodyPr/>
                    <a:lstStyle/>
                    <a:p>
                      <a:pPr algn="ctr"/>
                      <a:r>
                        <a:rPr lang="en-GB" sz="1000">
                          <a:latin typeface="Century Gothic" panose="020B0502020202020204" pitchFamily="34" charset="0"/>
                        </a:rPr>
                        <a:t>Jun 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t>General (HH)</a:t>
                      </a:r>
                      <a:endParaRPr lang="en-GB" sz="1000">
                        <a:latin typeface="Century Gothic" panose="020B0502020202020204" pitchFamily="34" charset="0"/>
                      </a:endParaRPr>
                    </a:p>
                  </a:txBody>
                  <a:tcPr anchor="ctr"/>
                </a:tc>
                <a:tc>
                  <a:txBody>
                    <a:bodyPr/>
                    <a:lstStyle/>
                    <a:p>
                      <a:pPr algn="ctr"/>
                      <a:r>
                        <a:rPr lang="en-GB" sz="1000">
                          <a:latin typeface="Century Gothic" panose="020B0502020202020204" pitchFamily="34" charset="0"/>
                        </a:rPr>
                        <a:t>BM</a:t>
                      </a:r>
                    </a:p>
                  </a:txBody>
                  <a:tcPr anchor="ctr"/>
                </a:tc>
                <a:tc>
                  <a:txBody>
                    <a:bodyPr/>
                    <a:lstStyle/>
                    <a:p>
                      <a:pPr algn="ctr"/>
                      <a:r>
                        <a:rPr lang="en-GB" sz="1000">
                          <a:solidFill>
                            <a:schemeClr val="tx1"/>
                          </a:solidFill>
                          <a:latin typeface="Century Gothic" panose="020B0502020202020204" pitchFamily="34" charset="0"/>
                        </a:rPr>
                        <a:t>QL (4 groups)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Century Gothic" panose="020B0502020202020204" pitchFamily="34" charset="0"/>
                        </a:rPr>
                        <a:t>PW – all</a:t>
                      </a:r>
                    </a:p>
                  </a:txBody>
                  <a:tcPr anchor="ctr"/>
                </a:tc>
                <a:tc>
                  <a:txBody>
                    <a:bodyPr/>
                    <a:lstStyle/>
                    <a:p>
                      <a:pPr algn="ctr"/>
                      <a:r>
                        <a:rPr lang="en-GB" sz="800">
                          <a:latin typeface="Century Gothic" panose="020B0502020202020204" pitchFamily="34" charset="0"/>
                        </a:rPr>
                        <a:t>Unformed</a:t>
                      </a:r>
                    </a:p>
                  </a:txBody>
                  <a:tcPr anchor="ctr"/>
                </a:tc>
                <a:tc>
                  <a:txBody>
                    <a:bodyPr/>
                    <a:lstStyle/>
                    <a:p>
                      <a:pPr algn="ctr"/>
                      <a:r>
                        <a:rPr lang="en-GB" sz="1000">
                          <a:latin typeface="Century Gothic" panose="020B0502020202020204" pitchFamily="34" charset="0"/>
                        </a:rPr>
                        <a:t>25</a:t>
                      </a:r>
                    </a:p>
                  </a:txBody>
                  <a:tcPr anchor="ctr"/>
                </a:tc>
                <a:tc>
                  <a:txBody>
                    <a:bodyPr/>
                    <a:lstStyle/>
                    <a:p>
                      <a:pPr algn="ctr"/>
                      <a:r>
                        <a:rPr lang="en-GB" sz="1000"/>
                        <a:t>4</a:t>
                      </a:r>
                      <a:endParaRPr lang="en-GB" sz="1000">
                        <a:latin typeface="Century Gothic" panose="020B0502020202020204" pitchFamily="34" charset="0"/>
                      </a:endParaRPr>
                    </a:p>
                  </a:txBody>
                  <a:tcPr anchor="ctr"/>
                </a:tc>
                <a:tc>
                  <a:txBody>
                    <a:bodyPr/>
                    <a:lstStyle/>
                    <a:p>
                      <a:pPr algn="ctr"/>
                      <a:r>
                        <a:rPr lang="en-GB" sz="1000">
                          <a:latin typeface="Century Gothic" panose="020B0502020202020204" pitchFamily="34" charset="0"/>
                        </a:rPr>
                        <a:t>4</a:t>
                      </a:r>
                    </a:p>
                  </a:txBody>
                  <a:tcPr anchor="ctr"/>
                </a:tc>
                <a:tc>
                  <a:txBody>
                    <a:bodyPr/>
                    <a:lstStyle/>
                    <a:p>
                      <a:pPr algn="ctr"/>
                      <a:r>
                        <a:rPr lang="en-GB" sz="1000" b="1">
                          <a:latin typeface="Century Gothic" panose="020B0502020202020204" pitchFamily="34" charset="0"/>
                        </a:rPr>
                        <a:t>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tx1"/>
                          </a:solidFill>
                          <a:latin typeface="Century Gothic" panose="020B0502020202020204" pitchFamily="34" charset="0"/>
                        </a:rPr>
                        <a:t>Small sample of respondents covering all customer groups (HH, </a:t>
                      </a:r>
                      <a:r>
                        <a:rPr lang="en-GB" sz="900" err="1">
                          <a:solidFill>
                            <a:schemeClr val="tx1"/>
                          </a:solidFill>
                          <a:latin typeface="Century Gothic" panose="020B0502020202020204" pitchFamily="34" charset="0"/>
                        </a:rPr>
                        <a:t>Fut</a:t>
                      </a:r>
                      <a:r>
                        <a:rPr lang="en-GB" sz="900">
                          <a:solidFill>
                            <a:schemeClr val="tx1"/>
                          </a:solidFill>
                          <a:latin typeface="Century Gothic" panose="020B0502020202020204" pitchFamily="34" charset="0"/>
                        </a:rPr>
                        <a:t>, NHH). </a:t>
                      </a:r>
                    </a:p>
                  </a:txBody>
                  <a:tcPr anchor="ctr"/>
                </a:tc>
                <a:extLst>
                  <a:ext uri="{0D108BD9-81ED-4DB2-BD59-A6C34878D82A}">
                    <a16:rowId xmlns:a16="http://schemas.microsoft.com/office/drawing/2014/main" val="3627335455"/>
                  </a:ext>
                </a:extLst>
              </a:tr>
              <a:tr h="425327">
                <a:tc>
                  <a:txBody>
                    <a:bodyPr/>
                    <a:lstStyle/>
                    <a:p>
                      <a:pPr marL="0" algn="ctr" defTabSz="914400" rtl="0" eaLnBrk="1" fontAlgn="t" latinLnBrk="0" hangingPunct="1"/>
                      <a:r>
                        <a:rPr lang="en-GB" sz="1050" b="1" kern="1200">
                          <a:solidFill>
                            <a:schemeClr val="dk1"/>
                          </a:solidFill>
                          <a:latin typeface="Century Gothic" panose="020B0502020202020204" pitchFamily="34" charset="0"/>
                          <a:ea typeface="+mn-ea"/>
                          <a:cs typeface="+mn-cs"/>
                        </a:rPr>
                        <a:t>46</a:t>
                      </a:r>
                    </a:p>
                  </a:txBody>
                  <a:tcPr marL="7620" marR="7620" marT="7620" marB="0" anchor="ctr"/>
                </a:tc>
                <a:tc>
                  <a:txBody>
                    <a:bodyPr/>
                    <a:lstStyle/>
                    <a:p>
                      <a:pPr marL="0" algn="ctr" defTabSz="914400" rtl="0" eaLnBrk="1" fontAlgn="t" latinLnBrk="0" hangingPunct="1"/>
                      <a:r>
                        <a:rPr lang="en-GB" sz="1000" b="1" kern="1200">
                          <a:solidFill>
                            <a:schemeClr val="dk1"/>
                          </a:solidFill>
                          <a:latin typeface="+mn-lt"/>
                          <a:ea typeface="+mn-ea"/>
                          <a:cs typeface="+mn-cs"/>
                        </a:rPr>
                        <a:t>Portsmouth Water Vulnerable customers</a:t>
                      </a:r>
                    </a:p>
                  </a:txBody>
                  <a:tcPr marL="7620" marR="7620" marT="7620" marB="0" anchor="ctr"/>
                </a:tc>
                <a:tc>
                  <a:txBody>
                    <a:bodyPr/>
                    <a:lstStyle/>
                    <a:p>
                      <a:pPr algn="ctr"/>
                      <a:r>
                        <a:rPr lang="en-GB" sz="1000">
                          <a:solidFill>
                            <a:schemeClr val="tx1"/>
                          </a:solidFill>
                          <a:latin typeface="Century Gothic" panose="020B0502020202020204" pitchFamily="34" charset="0"/>
                        </a:rPr>
                        <a:t>Aug 22</a:t>
                      </a:r>
                    </a:p>
                  </a:txBody>
                  <a:tcPr anchor="ctr"/>
                </a:tc>
                <a:tc>
                  <a:txBody>
                    <a:bodyPr/>
                    <a:lstStyle/>
                    <a:p>
                      <a:pPr algn="ctr"/>
                      <a:r>
                        <a:rPr lang="en-GB" sz="1000">
                          <a:solidFill>
                            <a:schemeClr val="tx1"/>
                          </a:solidFill>
                          <a:latin typeface="Century Gothic" panose="020B0502020202020204" pitchFamily="34" charset="0"/>
                        </a:rPr>
                        <a:t>Vulnerable customers</a:t>
                      </a:r>
                    </a:p>
                  </a:txBody>
                  <a:tcPr anchor="ctr"/>
                </a:tc>
                <a:tc>
                  <a:txBody>
                    <a:bodyPr/>
                    <a:lstStyle/>
                    <a:p>
                      <a:pPr algn="ctr"/>
                      <a:r>
                        <a:rPr lang="en-GB" sz="1000">
                          <a:latin typeface="Century Gothic" panose="020B0502020202020204" pitchFamily="34" charset="0"/>
                        </a:rPr>
                        <a:t>BM</a:t>
                      </a:r>
                    </a:p>
                  </a:txBody>
                  <a:tcPr anchor="ctr"/>
                </a:tc>
                <a:tc>
                  <a:txBody>
                    <a:bodyPr/>
                    <a:lstStyle/>
                    <a:p>
                      <a:pPr algn="ctr"/>
                      <a:r>
                        <a:rPr lang="en-GB" sz="1000">
                          <a:solidFill>
                            <a:schemeClr val="tx1"/>
                          </a:solidFill>
                          <a:latin typeface="Century Gothic" panose="020B0502020202020204" pitchFamily="34" charset="0"/>
                        </a:rPr>
                        <a:t>QL (online &amp; f2f depths)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Century Gothic" panose="020B0502020202020204" pitchFamily="34" charset="0"/>
                        </a:rPr>
                        <a:t>PW – all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latin typeface="Century Gothic" panose="020B0502020202020204" pitchFamily="34" charset="0"/>
                        </a:rPr>
                        <a:t>Uninformed</a:t>
                      </a:r>
                    </a:p>
                  </a:txBody>
                  <a:tcPr anchor="ctr"/>
                </a:tc>
                <a:tc>
                  <a:txBody>
                    <a:bodyPr/>
                    <a:lstStyle/>
                    <a:p>
                      <a:pPr algn="ctr"/>
                      <a:r>
                        <a:rPr lang="en-GB" sz="1000">
                          <a:latin typeface="Century Gothic" panose="020B0502020202020204" pitchFamily="34" charset="0"/>
                        </a:rPr>
                        <a:t>18</a:t>
                      </a:r>
                    </a:p>
                  </a:txBody>
                  <a:tcPr anchor="ctr"/>
                </a:tc>
                <a:tc>
                  <a:txBody>
                    <a:bodyPr/>
                    <a:lstStyle/>
                    <a:p>
                      <a:pPr algn="ctr"/>
                      <a:r>
                        <a:rPr lang="en-GB" sz="1000">
                          <a:latin typeface="Century Gothic" panose="020B0502020202020204" pitchFamily="34" charset="0"/>
                        </a:rPr>
                        <a:t>4</a:t>
                      </a:r>
                    </a:p>
                  </a:txBody>
                  <a:tcPr anchor="ctr"/>
                </a:tc>
                <a:tc>
                  <a:txBody>
                    <a:bodyPr/>
                    <a:lstStyle/>
                    <a:p>
                      <a:pPr algn="ctr"/>
                      <a:r>
                        <a:rPr lang="en-GB" sz="1000">
                          <a:latin typeface="Century Gothic" panose="020B0502020202020204" pitchFamily="34" charset="0"/>
                        </a:rPr>
                        <a:t>5</a:t>
                      </a:r>
                    </a:p>
                  </a:txBody>
                  <a:tcPr anchor="ctr"/>
                </a:tc>
                <a:tc>
                  <a:txBody>
                    <a:bodyPr/>
                    <a:lstStyle/>
                    <a:p>
                      <a:pPr algn="ctr"/>
                      <a:r>
                        <a:rPr lang="en-GB" sz="1000" b="1">
                          <a:latin typeface="Century Gothic" panose="020B0502020202020204" pitchFamily="34" charset="0"/>
                        </a:rPr>
                        <a:t>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Century Gothic" panose="020B0502020202020204" pitchFamily="34" charset="0"/>
                        </a:rPr>
                        <a:t>Sample proportionate for a minority group, included digitally excluded customers</a:t>
                      </a:r>
                    </a:p>
                  </a:txBody>
                  <a:tcPr anchor="ctr"/>
                </a:tc>
                <a:extLst>
                  <a:ext uri="{0D108BD9-81ED-4DB2-BD59-A6C34878D82A}">
                    <a16:rowId xmlns:a16="http://schemas.microsoft.com/office/drawing/2014/main" val="99269183"/>
                  </a:ext>
                </a:extLst>
              </a:tr>
              <a:tr h="335106">
                <a:tc>
                  <a:txBody>
                    <a:bodyPr/>
                    <a:lstStyle/>
                    <a:p>
                      <a:pPr marL="0" algn="ctr" defTabSz="914400" rtl="0" eaLnBrk="1" fontAlgn="t" latinLnBrk="0" hangingPunct="1"/>
                      <a:r>
                        <a:rPr lang="en-GB" sz="1050" b="1" kern="1200">
                          <a:solidFill>
                            <a:schemeClr val="dk1"/>
                          </a:solidFill>
                          <a:latin typeface="Century Gothic" panose="020B0502020202020204" pitchFamily="34" charset="0"/>
                          <a:ea typeface="+mn-ea"/>
                          <a:cs typeface="+mn-cs"/>
                        </a:rPr>
                        <a:t>50</a:t>
                      </a:r>
                    </a:p>
                  </a:txBody>
                  <a:tcPr marL="7620" marR="7620" marT="7620" marB="0" anchor="ctr"/>
                </a:tc>
                <a:tc>
                  <a:txBody>
                    <a:bodyPr/>
                    <a:lstStyle/>
                    <a:p>
                      <a:pPr marL="0" algn="ctr" defTabSz="914400" rtl="0" eaLnBrk="1" fontAlgn="t" latinLnBrk="0" hangingPunct="1"/>
                      <a:r>
                        <a:rPr lang="en-GB" sz="1000" b="1" kern="1200">
                          <a:solidFill>
                            <a:schemeClr val="dk1"/>
                          </a:solidFill>
                          <a:latin typeface="+mn-lt"/>
                          <a:ea typeface="+mn-ea"/>
                          <a:cs typeface="+mn-cs"/>
                        </a:rPr>
                        <a:t>Results from Vision Consultation</a:t>
                      </a:r>
                    </a:p>
                  </a:txBody>
                  <a:tcPr marL="7620" marR="7620" marT="7620" marB="0" anchor="ctr"/>
                </a:tc>
                <a:tc>
                  <a:txBody>
                    <a:bodyPr/>
                    <a:lstStyle/>
                    <a:p>
                      <a:pPr algn="ctr"/>
                      <a:r>
                        <a:rPr lang="en-GB" sz="1000">
                          <a:solidFill>
                            <a:schemeClr val="tx1"/>
                          </a:solidFill>
                          <a:latin typeface="Century Gothic" panose="020B0502020202020204" pitchFamily="34" charset="0"/>
                        </a:rPr>
                        <a:t>Oct 22</a:t>
                      </a:r>
                    </a:p>
                  </a:txBody>
                  <a:tcPr anchor="ctr"/>
                </a:tc>
                <a:tc>
                  <a:txBody>
                    <a:bodyPr/>
                    <a:lstStyle/>
                    <a:p>
                      <a:pPr algn="ctr"/>
                      <a:r>
                        <a:rPr lang="en-GB" sz="1000"/>
                        <a:t>General (HH)</a:t>
                      </a:r>
                      <a:endParaRPr lang="en-GB" sz="1000">
                        <a:latin typeface="Century Gothic" panose="020B0502020202020204" pitchFamily="34" charset="0"/>
                      </a:endParaRPr>
                    </a:p>
                  </a:txBody>
                  <a:tcPr anchor="ctr"/>
                </a:tc>
                <a:tc>
                  <a:txBody>
                    <a:bodyPr/>
                    <a:lstStyle/>
                    <a:p>
                      <a:pPr algn="ctr"/>
                      <a:r>
                        <a:rPr lang="en-GB" sz="1000">
                          <a:solidFill>
                            <a:schemeClr val="tx1"/>
                          </a:solidFill>
                          <a:latin typeface="Century Gothic" panose="020B0502020202020204" pitchFamily="34" charset="0"/>
                        </a:rPr>
                        <a:t>BM</a:t>
                      </a:r>
                    </a:p>
                  </a:txBody>
                  <a:tcPr anchor="ctr"/>
                </a:tc>
                <a:tc>
                  <a:txBody>
                    <a:bodyPr/>
                    <a:lstStyle/>
                    <a:p>
                      <a:pPr algn="ctr"/>
                      <a:r>
                        <a:rPr lang="en-GB" sz="1000"/>
                        <a:t>QT</a:t>
                      </a:r>
                    </a:p>
                    <a:p>
                      <a:pPr algn="ctr"/>
                      <a:r>
                        <a:rPr lang="en-GB" sz="1000"/>
                        <a:t>(online)</a:t>
                      </a:r>
                      <a:endParaRPr lang="en-GB" sz="1000">
                        <a:latin typeface="Century Gothic" panose="020B0502020202020204" pitchFamily="34" charset="0"/>
                      </a:endParaRPr>
                    </a:p>
                  </a:txBody>
                  <a:tcPr anchor="ctr"/>
                </a:tc>
                <a:tc>
                  <a:txBody>
                    <a:bodyPr/>
                    <a:lstStyle/>
                    <a:p>
                      <a:pPr algn="ctr"/>
                      <a:r>
                        <a:rPr lang="en-GB" sz="1000">
                          <a:solidFill>
                            <a:schemeClr val="tx1"/>
                          </a:solidFill>
                          <a:latin typeface="Century Gothic" panose="020B0502020202020204" pitchFamily="34" charset="0"/>
                        </a:rPr>
                        <a:t>PW – all</a:t>
                      </a:r>
                    </a:p>
                  </a:txBody>
                  <a:tcPr anchor="ctr"/>
                </a:tc>
                <a:tc>
                  <a:txBody>
                    <a:bodyPr/>
                    <a:lstStyle/>
                    <a:p>
                      <a:pPr algn="ctr"/>
                      <a:r>
                        <a:rPr lang="en-GB" sz="800"/>
                        <a:t>Uninformed</a:t>
                      </a:r>
                      <a:endParaRPr lang="en-GB" sz="800">
                        <a:latin typeface="Century Gothic" panose="020B0502020202020204" pitchFamily="34" charset="0"/>
                      </a:endParaRPr>
                    </a:p>
                  </a:txBody>
                  <a:tcPr anchor="ctr"/>
                </a:tc>
                <a:tc>
                  <a:txBody>
                    <a:bodyPr/>
                    <a:lstStyle/>
                    <a:p>
                      <a:pPr algn="ctr"/>
                      <a:r>
                        <a:rPr lang="en-GB" sz="1000">
                          <a:latin typeface="Century Gothic" panose="020B0502020202020204" pitchFamily="34" charset="0"/>
                        </a:rPr>
                        <a:t>87</a:t>
                      </a:r>
                    </a:p>
                  </a:txBody>
                  <a:tcPr anchor="ctr"/>
                </a:tc>
                <a:tc>
                  <a:txBody>
                    <a:bodyPr/>
                    <a:lstStyle/>
                    <a:p>
                      <a:pPr algn="ctr"/>
                      <a:r>
                        <a:rPr lang="en-GB" sz="1000">
                          <a:latin typeface="Century Gothic" panose="020B0502020202020204" pitchFamily="34" charset="0"/>
                        </a:rPr>
                        <a:t>2</a:t>
                      </a:r>
                    </a:p>
                  </a:txBody>
                  <a:tcPr anchor="ctr"/>
                </a:tc>
                <a:tc>
                  <a:txBody>
                    <a:bodyPr/>
                    <a:lstStyle/>
                    <a:p>
                      <a:pPr algn="ctr"/>
                      <a:r>
                        <a:rPr lang="en-GB" sz="1000">
                          <a:latin typeface="Century Gothic" panose="020B0502020202020204" pitchFamily="34" charset="0"/>
                        </a:rPr>
                        <a:t>4</a:t>
                      </a:r>
                    </a:p>
                  </a:txBody>
                  <a:tcPr anchor="ctr"/>
                </a:tc>
                <a:tc>
                  <a:txBody>
                    <a:bodyPr/>
                    <a:lstStyle/>
                    <a:p>
                      <a:pPr algn="ctr"/>
                      <a:r>
                        <a:rPr lang="en-GB" sz="1000" b="1">
                          <a:latin typeface="Century Gothic" panose="020B0502020202020204" pitchFamily="34" charset="0"/>
                        </a:rPr>
                        <a:t>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latin typeface="Century Gothic" panose="020B0502020202020204" pitchFamily="34" charset="0"/>
                        </a:rPr>
                        <a:t>Self-selecting sample</a:t>
                      </a:r>
                    </a:p>
                  </a:txBody>
                  <a:tcPr anchor="ctr"/>
                </a:tc>
                <a:extLst>
                  <a:ext uri="{0D108BD9-81ED-4DB2-BD59-A6C34878D82A}">
                    <a16:rowId xmlns:a16="http://schemas.microsoft.com/office/drawing/2014/main" val="3483742667"/>
                  </a:ext>
                </a:extLst>
              </a:tr>
              <a:tr h="463993">
                <a:tc>
                  <a:txBody>
                    <a:bodyPr/>
                    <a:lstStyle/>
                    <a:p>
                      <a:pPr marL="0" algn="ctr" defTabSz="914400" rtl="0" eaLnBrk="1" fontAlgn="t" latinLnBrk="0" hangingPunct="1"/>
                      <a:r>
                        <a:rPr lang="en-GB" sz="1050" b="1" kern="1200">
                          <a:solidFill>
                            <a:schemeClr val="dk1"/>
                          </a:solidFill>
                          <a:latin typeface="Century Gothic" panose="020B0502020202020204" pitchFamily="34" charset="0"/>
                          <a:ea typeface="+mn-ea"/>
                          <a:cs typeface="+mn-cs"/>
                        </a:rPr>
                        <a:t>60</a:t>
                      </a:r>
                    </a:p>
                  </a:txBody>
                  <a:tcPr marL="7620" marR="7620" marT="7620" marB="0" anchor="ctr"/>
                </a:tc>
                <a:tc>
                  <a:txBody>
                    <a:bodyPr/>
                    <a:lstStyle/>
                    <a:p>
                      <a:pPr marL="0" algn="ctr" defTabSz="914400" rtl="0" eaLnBrk="1" fontAlgn="t" latinLnBrk="0" hangingPunct="1"/>
                      <a:r>
                        <a:rPr lang="en-GB" sz="1000" b="1" kern="1200">
                          <a:solidFill>
                            <a:schemeClr val="dk1"/>
                          </a:solidFill>
                          <a:latin typeface="+mn-lt"/>
                          <a:ea typeface="+mn-ea"/>
                          <a:cs typeface="+mn-cs"/>
                        </a:rPr>
                        <a:t>PW Future Customer Panel 2022 Report FINAL</a:t>
                      </a:r>
                    </a:p>
                  </a:txBody>
                  <a:tcPr marL="7620" marR="7620" marT="7620" marB="0" anchor="ctr"/>
                </a:tc>
                <a:tc>
                  <a:txBody>
                    <a:bodyPr/>
                    <a:lstStyle/>
                    <a:p>
                      <a:pPr algn="ctr"/>
                      <a:r>
                        <a:rPr lang="en-GB" sz="1000">
                          <a:solidFill>
                            <a:schemeClr val="tx1"/>
                          </a:solidFill>
                          <a:latin typeface="Century Gothic" panose="020B0502020202020204" pitchFamily="34" charset="0"/>
                        </a:rPr>
                        <a:t>Dec 22</a:t>
                      </a:r>
                    </a:p>
                  </a:txBody>
                  <a:tcPr anchor="ctr"/>
                </a:tc>
                <a:tc>
                  <a:txBody>
                    <a:bodyPr/>
                    <a:lstStyle/>
                    <a:p>
                      <a:pPr algn="ctr"/>
                      <a:r>
                        <a:rPr lang="en-GB" sz="1000">
                          <a:latin typeface="Century Gothic" panose="020B0502020202020204" pitchFamily="34" charset="0"/>
                        </a:rPr>
                        <a:t>Future customers</a:t>
                      </a:r>
                    </a:p>
                  </a:txBody>
                  <a:tcPr anchor="ctr"/>
                </a:tc>
                <a:tc>
                  <a:txBody>
                    <a:bodyPr/>
                    <a:lstStyle/>
                    <a:p>
                      <a:pPr algn="ctr"/>
                      <a:r>
                        <a:rPr lang="en-GB" sz="1000">
                          <a:latin typeface="Century Gothic" panose="020B0502020202020204" pitchFamily="34" charset="0"/>
                        </a:rPr>
                        <a:t>BM</a:t>
                      </a:r>
                    </a:p>
                  </a:txBody>
                  <a:tcPr anchor="ctr"/>
                </a:tc>
                <a:tc>
                  <a:txBody>
                    <a:bodyPr/>
                    <a:lstStyle/>
                    <a:p>
                      <a:pPr algn="ctr"/>
                      <a:r>
                        <a:rPr lang="en-GB" sz="1000">
                          <a:solidFill>
                            <a:schemeClr val="tx1"/>
                          </a:solidFill>
                          <a:latin typeface="Century Gothic" panose="020B0502020202020204" pitchFamily="34" charset="0"/>
                        </a:rPr>
                        <a:t>QL &amp; Qt</a:t>
                      </a:r>
                    </a:p>
                    <a:p>
                      <a:pPr algn="ctr"/>
                      <a:r>
                        <a:rPr lang="en-GB" sz="1000"/>
                        <a:t>(2 day event + online)</a:t>
                      </a:r>
                      <a:endParaRPr lang="en-GB" sz="1000">
                        <a:solidFill>
                          <a:schemeClr val="tx1"/>
                        </a:solidFill>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Century Gothic" panose="020B0502020202020204" pitchFamily="34" charset="0"/>
                        </a:rPr>
                        <a:t>PW – all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a:latin typeface="Century Gothic" panose="020B0502020202020204" pitchFamily="34" charset="0"/>
                        </a:rPr>
                        <a:t>Uninformed</a:t>
                      </a:r>
                    </a:p>
                  </a:txBody>
                  <a:tcPr anchor="ctr"/>
                </a:tc>
                <a:tc>
                  <a:txBody>
                    <a:bodyPr/>
                    <a:lstStyle/>
                    <a:p>
                      <a:pPr algn="ctr"/>
                      <a:r>
                        <a:rPr lang="en-GB" sz="1000">
                          <a:latin typeface="Century Gothic" panose="020B0502020202020204" pitchFamily="34" charset="0"/>
                        </a:rPr>
                        <a:t>20 + 247</a:t>
                      </a:r>
                    </a:p>
                  </a:txBody>
                  <a:tcPr anchor="ctr"/>
                </a:tc>
                <a:tc>
                  <a:txBody>
                    <a:bodyPr/>
                    <a:lstStyle/>
                    <a:p>
                      <a:pPr algn="ctr"/>
                      <a:r>
                        <a:rPr lang="en-GB" sz="1000"/>
                        <a:t>4</a:t>
                      </a:r>
                      <a:endParaRPr lang="en-GB" sz="1000">
                        <a:latin typeface="Century Gothic" panose="020B0502020202020204" pitchFamily="34" charset="0"/>
                      </a:endParaRPr>
                    </a:p>
                  </a:txBody>
                  <a:tcPr anchor="ctr"/>
                </a:tc>
                <a:tc>
                  <a:txBody>
                    <a:bodyPr/>
                    <a:lstStyle/>
                    <a:p>
                      <a:pPr algn="ctr"/>
                      <a:r>
                        <a:rPr lang="en-GB" sz="1000"/>
                        <a:t>5</a:t>
                      </a:r>
                      <a:endParaRPr lang="en-GB" sz="1000">
                        <a:latin typeface="Century Gothic" panose="020B0502020202020204" pitchFamily="34" charset="0"/>
                      </a:endParaRPr>
                    </a:p>
                  </a:txBody>
                  <a:tcPr anchor="ctr"/>
                </a:tc>
                <a:tc>
                  <a:txBody>
                    <a:bodyPr/>
                    <a:lstStyle/>
                    <a:p>
                      <a:pPr algn="ctr"/>
                      <a:r>
                        <a:rPr lang="en-GB" sz="1000" b="1"/>
                        <a:t>9</a:t>
                      </a:r>
                      <a:endParaRPr lang="en-GB" sz="1000" b="1">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a:latin typeface="Century Gothic" panose="020B0502020202020204" pitchFamily="34" charset="0"/>
                      </a:endParaRPr>
                    </a:p>
                  </a:txBody>
                  <a:tcPr anchor="ctr"/>
                </a:tc>
                <a:extLst>
                  <a:ext uri="{0D108BD9-81ED-4DB2-BD59-A6C34878D82A}">
                    <a16:rowId xmlns:a16="http://schemas.microsoft.com/office/drawing/2014/main" val="470029486"/>
                  </a:ext>
                </a:extLst>
              </a:tr>
              <a:tr h="425327">
                <a:tc>
                  <a:txBody>
                    <a:bodyPr/>
                    <a:lstStyle/>
                    <a:p>
                      <a:pPr marL="0" algn="ctr" defTabSz="914400" rtl="0" eaLnBrk="1" fontAlgn="t" latinLnBrk="0" hangingPunct="1"/>
                      <a:r>
                        <a:rPr lang="en-GB" sz="1050" b="1" kern="1200">
                          <a:solidFill>
                            <a:schemeClr val="dk1"/>
                          </a:solidFill>
                          <a:latin typeface="Century Gothic" panose="020B0502020202020204" pitchFamily="34" charset="0"/>
                          <a:ea typeface="+mn-ea"/>
                          <a:cs typeface="+mn-cs"/>
                        </a:rPr>
                        <a:t>65</a:t>
                      </a:r>
                    </a:p>
                  </a:txBody>
                  <a:tcPr marL="7620" marR="7620" marT="7620" marB="0" anchor="ctr"/>
                </a:tc>
                <a:tc>
                  <a:txBody>
                    <a:bodyPr/>
                    <a:lstStyle/>
                    <a:p>
                      <a:pPr marL="0" algn="ctr" defTabSz="914400" rtl="0" eaLnBrk="1" fontAlgn="t" latinLnBrk="0" hangingPunct="1"/>
                      <a:r>
                        <a:rPr lang="en-GB" sz="1000" b="1" kern="1200">
                          <a:solidFill>
                            <a:schemeClr val="dk1"/>
                          </a:solidFill>
                          <a:latin typeface="+mn-lt"/>
                          <a:ea typeface="+mn-ea"/>
                          <a:cs typeface="+mn-cs"/>
                        </a:rPr>
                        <a:t>Ofwat Collaborative ODI Research SP Results</a:t>
                      </a:r>
                    </a:p>
                  </a:txBody>
                  <a:tcPr marL="7620" marR="7620" marT="7620" marB="0" anchor="ctr"/>
                </a:tc>
                <a:tc>
                  <a:txBody>
                    <a:bodyPr/>
                    <a:lstStyle/>
                    <a:p>
                      <a:pPr algn="ctr"/>
                      <a:r>
                        <a:rPr lang="en-GB" sz="1000">
                          <a:solidFill>
                            <a:schemeClr val="tx1"/>
                          </a:solidFill>
                          <a:latin typeface="Century Gothic" panose="020B0502020202020204" pitchFamily="34" charset="0"/>
                        </a:rPr>
                        <a:t>Jan 23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t>General (HH)</a:t>
                      </a:r>
                      <a:endParaRPr lang="en-GB" sz="1000">
                        <a:latin typeface="Century Gothic" panose="020B0502020202020204" pitchFamily="34" charset="0"/>
                      </a:endParaRPr>
                    </a:p>
                  </a:txBody>
                  <a:tcPr anchor="ctr"/>
                </a:tc>
                <a:tc>
                  <a:txBody>
                    <a:bodyPr/>
                    <a:lstStyle/>
                    <a:p>
                      <a:pPr algn="ctr"/>
                      <a:r>
                        <a:rPr lang="en-GB" sz="1000">
                          <a:latin typeface="Century Gothic" panose="020B0502020202020204" pitchFamily="34" charset="0"/>
                        </a:rPr>
                        <a:t>Accent</a:t>
                      </a:r>
                    </a:p>
                  </a:txBody>
                  <a:tcPr anchor="ctr"/>
                </a:tc>
                <a:tc>
                  <a:txBody>
                    <a:bodyPr/>
                    <a:lstStyle/>
                    <a:p>
                      <a:pPr algn="ctr"/>
                      <a:r>
                        <a:rPr lang="en-GB" sz="1000">
                          <a:solidFill>
                            <a:schemeClr val="tx1"/>
                          </a:solidFill>
                          <a:latin typeface="Century Gothic" panose="020B0502020202020204"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Century Gothic" panose="020B0502020202020204" pitchFamily="34" charset="0"/>
                        </a:rPr>
                        <a:t>National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a:latin typeface="Century Gothic" panose="020B0502020202020204" pitchFamily="34" charset="0"/>
                        </a:rPr>
                        <a:t>Uninformed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a:latin typeface="Century Gothic" panose="020B0502020202020204" pitchFamily="34" charset="0"/>
                      </a:endParaRPr>
                    </a:p>
                  </a:txBody>
                  <a:tcPr anchor="ctr"/>
                </a:tc>
                <a:tc>
                  <a:txBody>
                    <a:bodyPr/>
                    <a:lstStyle/>
                    <a:p>
                      <a:pPr algn="ctr"/>
                      <a:r>
                        <a:rPr lang="en-GB" sz="1000">
                          <a:latin typeface="Century Gothic" panose="020B0502020202020204" pitchFamily="34" charset="0"/>
                        </a:rPr>
                        <a:t>?</a:t>
                      </a:r>
                    </a:p>
                  </a:txBody>
                  <a:tcPr anchor="ctr"/>
                </a:tc>
                <a:tc>
                  <a:txBody>
                    <a:bodyPr/>
                    <a:lstStyle/>
                    <a:p>
                      <a:pPr algn="ctr"/>
                      <a:r>
                        <a:rPr lang="en-GB" sz="1000"/>
                        <a:t>4</a:t>
                      </a:r>
                      <a:endParaRPr lang="en-GB" sz="1000">
                        <a:latin typeface="Century Gothic" panose="020B0502020202020204" pitchFamily="34" charset="0"/>
                      </a:endParaRPr>
                    </a:p>
                  </a:txBody>
                  <a:tcPr anchor="ctr"/>
                </a:tc>
                <a:tc>
                  <a:txBody>
                    <a:bodyPr/>
                    <a:lstStyle/>
                    <a:p>
                      <a:pPr algn="ctr"/>
                      <a:r>
                        <a:rPr lang="en-GB" sz="1000"/>
                        <a:t>5</a:t>
                      </a:r>
                      <a:endParaRPr lang="en-GB" sz="1000">
                        <a:latin typeface="Century Gothic" panose="020B0502020202020204" pitchFamily="34" charset="0"/>
                      </a:endParaRPr>
                    </a:p>
                  </a:txBody>
                  <a:tcPr anchor="ctr"/>
                </a:tc>
                <a:tc>
                  <a:txBody>
                    <a:bodyPr/>
                    <a:lstStyle/>
                    <a:p>
                      <a:pPr algn="ctr"/>
                      <a:r>
                        <a:rPr lang="en-GB" sz="1000" b="1"/>
                        <a:t>9</a:t>
                      </a:r>
                      <a:endParaRPr lang="en-GB" sz="1000" b="1">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latin typeface="Century Gothic" panose="020B0502020202020204" pitchFamily="34" charset="0"/>
                        </a:rPr>
                        <a:t>Made assumption that robustness reasonable but not high - details of achieved sample sizes not provided</a:t>
                      </a:r>
                    </a:p>
                  </a:txBody>
                  <a:tcPr anchor="ctr"/>
                </a:tc>
                <a:extLst>
                  <a:ext uri="{0D108BD9-81ED-4DB2-BD59-A6C34878D82A}">
                    <a16:rowId xmlns:a16="http://schemas.microsoft.com/office/drawing/2014/main" val="571742193"/>
                  </a:ext>
                </a:extLst>
              </a:tr>
              <a:tr h="463993">
                <a:tc>
                  <a:txBody>
                    <a:bodyPr/>
                    <a:lstStyle/>
                    <a:p>
                      <a:pPr marL="0" algn="ctr" defTabSz="914400" rtl="0" eaLnBrk="1" fontAlgn="t" latinLnBrk="0" hangingPunct="1"/>
                      <a:r>
                        <a:rPr lang="en-GB" sz="1050" b="1" kern="1200" dirty="0">
                          <a:solidFill>
                            <a:schemeClr val="dk1"/>
                          </a:solidFill>
                          <a:latin typeface="Century Gothic" panose="020B0502020202020204" pitchFamily="34" charset="0"/>
                          <a:ea typeface="+mn-ea"/>
                          <a:cs typeface="+mn-cs"/>
                        </a:rPr>
                        <a:t>57</a:t>
                      </a:r>
                    </a:p>
                  </a:txBody>
                  <a:tcPr marL="7620" marR="7620" marT="7620" marB="0" anchor="ctr"/>
                </a:tc>
                <a:tc>
                  <a:txBody>
                    <a:bodyPr/>
                    <a:lstStyle/>
                    <a:p>
                      <a:pPr algn="ctr"/>
                      <a:r>
                        <a:rPr lang="en-GB" sz="1000" b="1" dirty="0"/>
                        <a:t>Barometer 3 – affordability &amp; smart meters</a:t>
                      </a:r>
                      <a:endParaRPr lang="en-GB" sz="1000" b="1" dirty="0">
                        <a:latin typeface="Century Gothic" panose="020B0502020202020204" pitchFamily="34" charset="0"/>
                      </a:endParaRPr>
                    </a:p>
                  </a:txBody>
                  <a:tcPr anchor="ctr"/>
                </a:tc>
                <a:tc>
                  <a:txBody>
                    <a:bodyPr/>
                    <a:lstStyle/>
                    <a:p>
                      <a:pPr algn="ctr"/>
                      <a:r>
                        <a:rPr lang="en-GB" sz="1000" dirty="0"/>
                        <a:t>Oct 22</a:t>
                      </a:r>
                      <a:endParaRPr lang="en-GB" sz="1000" dirty="0">
                        <a:latin typeface="Century Gothic" panose="020B0502020202020204" pitchFamily="34" charset="0"/>
                      </a:endParaRPr>
                    </a:p>
                  </a:txBody>
                  <a:tcPr anchor="ctr"/>
                </a:tc>
                <a:tc>
                  <a:txBody>
                    <a:bodyPr/>
                    <a:lstStyle/>
                    <a:p>
                      <a:pPr algn="ctr"/>
                      <a:r>
                        <a:rPr lang="en-GB" sz="1000" dirty="0"/>
                        <a:t>General (HH)</a:t>
                      </a:r>
                      <a:endParaRPr lang="en-GB" sz="1000" dirty="0">
                        <a:latin typeface="Century Gothic" panose="020B0502020202020204" pitchFamily="34" charset="0"/>
                      </a:endParaRPr>
                    </a:p>
                  </a:txBody>
                  <a:tcPr anchor="ctr"/>
                </a:tc>
                <a:tc>
                  <a:txBody>
                    <a:bodyPr/>
                    <a:lstStyle/>
                    <a:p>
                      <a:pPr algn="ctr"/>
                      <a:r>
                        <a:rPr lang="en-GB" sz="1000"/>
                        <a:t>BM</a:t>
                      </a:r>
                      <a:endParaRPr lang="en-GB" sz="1000">
                        <a:latin typeface="Century Gothic" panose="020B0502020202020204" pitchFamily="34" charset="0"/>
                      </a:endParaRPr>
                    </a:p>
                  </a:txBody>
                  <a:tcPr anchor="ctr"/>
                </a:tc>
                <a:tc>
                  <a:txBody>
                    <a:bodyPr/>
                    <a:lstStyle/>
                    <a:p>
                      <a:pPr algn="ctr"/>
                      <a:r>
                        <a:rPr lang="en-GB" sz="1000" dirty="0"/>
                        <a:t>QT</a:t>
                      </a:r>
                    </a:p>
                    <a:p>
                      <a:pPr algn="ctr"/>
                      <a:r>
                        <a:rPr lang="en-GB" sz="1000" dirty="0"/>
                        <a:t>(online)</a:t>
                      </a:r>
                      <a:endParaRPr lang="en-GB" sz="1000" dirty="0">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t>PW – all</a:t>
                      </a:r>
                    </a:p>
                  </a:txBody>
                  <a:tcPr anchor="ctr"/>
                </a:tc>
                <a:tc>
                  <a:txBody>
                    <a:bodyPr/>
                    <a:lstStyle/>
                    <a:p>
                      <a:pPr algn="ctr"/>
                      <a:r>
                        <a:rPr lang="en-GB" sz="800" dirty="0"/>
                        <a:t>Mix informed and uninformed</a:t>
                      </a:r>
                      <a:endParaRPr lang="en-GB" sz="800" dirty="0">
                        <a:latin typeface="Century Gothic" panose="020B0502020202020204" pitchFamily="34" charset="0"/>
                      </a:endParaRPr>
                    </a:p>
                  </a:txBody>
                  <a:tcPr anchor="ctr"/>
                </a:tc>
                <a:tc>
                  <a:txBody>
                    <a:bodyPr/>
                    <a:lstStyle/>
                    <a:p>
                      <a:pPr algn="ctr"/>
                      <a:r>
                        <a:rPr lang="en-GB" sz="1000" dirty="0"/>
                        <a:t>601</a:t>
                      </a:r>
                      <a:endParaRPr lang="en-GB" sz="1000" dirty="0">
                        <a:latin typeface="Century Gothic" panose="020B0502020202020204" pitchFamily="34" charset="0"/>
                      </a:endParaRPr>
                    </a:p>
                  </a:txBody>
                  <a:tcPr anchor="ctr"/>
                </a:tc>
                <a:tc>
                  <a:txBody>
                    <a:bodyPr/>
                    <a:lstStyle/>
                    <a:p>
                      <a:pPr algn="ctr"/>
                      <a:r>
                        <a:rPr lang="en-GB" sz="1000" dirty="0"/>
                        <a:t>4</a:t>
                      </a:r>
                      <a:endParaRPr lang="en-GB" sz="1000" dirty="0">
                        <a:latin typeface="Century Gothic" panose="020B0502020202020204" pitchFamily="34" charset="0"/>
                      </a:endParaRPr>
                    </a:p>
                  </a:txBody>
                  <a:tcPr anchor="ctr"/>
                </a:tc>
                <a:tc>
                  <a:txBody>
                    <a:bodyPr/>
                    <a:lstStyle/>
                    <a:p>
                      <a:pPr algn="ctr"/>
                      <a:r>
                        <a:rPr lang="en-GB" sz="1000" dirty="0"/>
                        <a:t>5</a:t>
                      </a:r>
                      <a:endParaRPr lang="en-GB" sz="1000" dirty="0">
                        <a:latin typeface="Century Gothic" panose="020B0502020202020204" pitchFamily="34" charset="0"/>
                      </a:endParaRPr>
                    </a:p>
                  </a:txBody>
                  <a:tcPr anchor="ctr"/>
                </a:tc>
                <a:tc>
                  <a:txBody>
                    <a:bodyPr/>
                    <a:lstStyle/>
                    <a:p>
                      <a:pPr algn="ctr"/>
                      <a:r>
                        <a:rPr lang="en-GB" sz="1000" b="1" dirty="0"/>
                        <a:t>9</a:t>
                      </a:r>
                      <a:endParaRPr lang="en-GB" sz="1000" b="1" dirty="0">
                        <a:latin typeface="Century Gothic" panose="020B0502020202020204" pitchFamily="34" charset="0"/>
                      </a:endParaRPr>
                    </a:p>
                  </a:txBody>
                  <a:tcPr anchor="ctr"/>
                </a:tc>
                <a:tc>
                  <a:txBody>
                    <a:bodyPr/>
                    <a:lstStyle/>
                    <a:p>
                      <a:pPr algn="ctr"/>
                      <a:r>
                        <a:rPr lang="en-GB" sz="900" dirty="0"/>
                        <a:t>Large sample but this over-represents older customers. Weighting applied  to match broad demographic profile</a:t>
                      </a:r>
                      <a:endParaRPr lang="en-GB" sz="900" dirty="0">
                        <a:latin typeface="Century Gothic" panose="020B0502020202020204" pitchFamily="34" charset="0"/>
                      </a:endParaRPr>
                    </a:p>
                  </a:txBody>
                  <a:tcPr anchor="ctr"/>
                </a:tc>
                <a:extLst>
                  <a:ext uri="{0D108BD9-81ED-4DB2-BD59-A6C34878D82A}">
                    <a16:rowId xmlns:a16="http://schemas.microsoft.com/office/drawing/2014/main" val="2383840055"/>
                  </a:ext>
                </a:extLst>
              </a:tr>
              <a:tr h="463993">
                <a:tc>
                  <a:txBody>
                    <a:bodyPr/>
                    <a:lstStyle/>
                    <a:p>
                      <a:pPr marL="0" algn="ctr" defTabSz="914400" rtl="0" eaLnBrk="1" fontAlgn="t" latinLnBrk="0" hangingPunct="1"/>
                      <a:r>
                        <a:rPr lang="en-GB" sz="1050" b="1" kern="1200" dirty="0">
                          <a:solidFill>
                            <a:schemeClr val="dk1"/>
                          </a:solidFill>
                          <a:latin typeface="Century Gothic" panose="020B0502020202020204" pitchFamily="34" charset="0"/>
                          <a:ea typeface="+mn-ea"/>
                          <a:cs typeface="+mn-cs"/>
                        </a:rPr>
                        <a:t>63</a:t>
                      </a:r>
                    </a:p>
                  </a:txBody>
                  <a:tcPr marL="7620" marR="7620" marT="7620" marB="0" anchor="ctr"/>
                </a:tc>
                <a:tc>
                  <a:txBody>
                    <a:bodyPr/>
                    <a:lstStyle/>
                    <a:p>
                      <a:pPr algn="ctr"/>
                      <a:r>
                        <a:rPr lang="en-GB" sz="1000" b="1" dirty="0"/>
                        <a:t>Barometer 4 – WRMP</a:t>
                      </a:r>
                      <a:endParaRPr lang="en-GB" sz="1000" b="1" dirty="0">
                        <a:latin typeface="Century Gothic" panose="020B0502020202020204" pitchFamily="34" charset="0"/>
                      </a:endParaRPr>
                    </a:p>
                  </a:txBody>
                  <a:tcPr anchor="ctr"/>
                </a:tc>
                <a:tc>
                  <a:txBody>
                    <a:bodyPr/>
                    <a:lstStyle/>
                    <a:p>
                      <a:pPr algn="ctr"/>
                      <a:r>
                        <a:rPr lang="en-GB" sz="1000" dirty="0"/>
                        <a:t>Feb 23</a:t>
                      </a:r>
                      <a:endParaRPr lang="en-GB" sz="1000" dirty="0">
                        <a:latin typeface="Century Gothic" panose="020B0502020202020204" pitchFamily="34" charset="0"/>
                      </a:endParaRPr>
                    </a:p>
                  </a:txBody>
                  <a:tcPr anchor="ctr"/>
                </a:tc>
                <a:tc>
                  <a:txBody>
                    <a:bodyPr/>
                    <a:lstStyle/>
                    <a:p>
                      <a:pPr algn="ctr"/>
                      <a:r>
                        <a:rPr lang="en-GB" sz="1000" dirty="0"/>
                        <a:t>General (HH)</a:t>
                      </a:r>
                      <a:endParaRPr lang="en-GB" sz="1000" dirty="0">
                        <a:latin typeface="Century Gothic" panose="020B0502020202020204" pitchFamily="34" charset="0"/>
                      </a:endParaRPr>
                    </a:p>
                  </a:txBody>
                  <a:tcPr anchor="ctr"/>
                </a:tc>
                <a:tc>
                  <a:txBody>
                    <a:bodyPr/>
                    <a:lstStyle/>
                    <a:p>
                      <a:pPr algn="ctr"/>
                      <a:r>
                        <a:rPr lang="en-GB" sz="1000" dirty="0"/>
                        <a:t>BM</a:t>
                      </a:r>
                      <a:endParaRPr lang="en-GB" sz="1000" dirty="0">
                        <a:latin typeface="Century Gothic" panose="020B0502020202020204" pitchFamily="34" charset="0"/>
                      </a:endParaRPr>
                    </a:p>
                  </a:txBody>
                  <a:tcPr anchor="ctr"/>
                </a:tc>
                <a:tc>
                  <a:txBody>
                    <a:bodyPr/>
                    <a:lstStyle/>
                    <a:p>
                      <a:pPr algn="ctr"/>
                      <a:r>
                        <a:rPr lang="en-GB" sz="1000" dirty="0"/>
                        <a:t>Quant Research (online)</a:t>
                      </a:r>
                      <a:endParaRPr lang="en-GB" sz="1000" dirty="0">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t>PW – all</a:t>
                      </a:r>
                    </a:p>
                  </a:txBody>
                  <a:tcPr anchor="ctr"/>
                </a:tc>
                <a:tc>
                  <a:txBody>
                    <a:bodyPr/>
                    <a:lstStyle/>
                    <a:p>
                      <a:pPr algn="ctr"/>
                      <a:r>
                        <a:rPr lang="en-GB" sz="800" dirty="0"/>
                        <a:t>Mix informed and uninformed</a:t>
                      </a:r>
                      <a:endParaRPr lang="en-GB" sz="800" dirty="0">
                        <a:latin typeface="Century Gothic" panose="020B0502020202020204" pitchFamily="34" charset="0"/>
                      </a:endParaRPr>
                    </a:p>
                  </a:txBody>
                  <a:tcPr anchor="ctr"/>
                </a:tc>
                <a:tc>
                  <a:txBody>
                    <a:bodyPr/>
                    <a:lstStyle/>
                    <a:p>
                      <a:pPr algn="ctr"/>
                      <a:r>
                        <a:rPr lang="en-GB" sz="1000" dirty="0"/>
                        <a:t>434</a:t>
                      </a:r>
                      <a:endParaRPr lang="en-GB" sz="1000" dirty="0">
                        <a:latin typeface="Century Gothic" panose="020B0502020202020204" pitchFamily="34" charset="0"/>
                      </a:endParaRPr>
                    </a:p>
                  </a:txBody>
                  <a:tcPr anchor="ctr"/>
                </a:tc>
                <a:tc>
                  <a:txBody>
                    <a:bodyPr/>
                    <a:lstStyle/>
                    <a:p>
                      <a:pPr algn="ctr"/>
                      <a:r>
                        <a:rPr lang="en-GB" sz="1000" dirty="0"/>
                        <a:t>4</a:t>
                      </a:r>
                      <a:endParaRPr lang="en-GB" sz="1000" dirty="0">
                        <a:latin typeface="Century Gothic" panose="020B0502020202020204" pitchFamily="34" charset="0"/>
                      </a:endParaRPr>
                    </a:p>
                  </a:txBody>
                  <a:tcPr anchor="ctr"/>
                </a:tc>
                <a:tc>
                  <a:txBody>
                    <a:bodyPr/>
                    <a:lstStyle/>
                    <a:p>
                      <a:pPr algn="ctr"/>
                      <a:r>
                        <a:rPr lang="en-GB" sz="1000" dirty="0"/>
                        <a:t>5</a:t>
                      </a:r>
                      <a:endParaRPr lang="en-GB" sz="1000" dirty="0">
                        <a:latin typeface="Century Gothic" panose="020B0502020202020204" pitchFamily="34" charset="0"/>
                      </a:endParaRPr>
                    </a:p>
                  </a:txBody>
                  <a:tcPr anchor="ctr"/>
                </a:tc>
                <a:tc>
                  <a:txBody>
                    <a:bodyPr/>
                    <a:lstStyle/>
                    <a:p>
                      <a:pPr algn="ctr"/>
                      <a:r>
                        <a:rPr lang="en-GB" sz="1000" b="1" dirty="0"/>
                        <a:t>9</a:t>
                      </a:r>
                      <a:endParaRPr lang="en-GB" sz="1000" b="1" dirty="0">
                        <a:latin typeface="Century Gothic" panose="020B0502020202020204" pitchFamily="34" charset="0"/>
                      </a:endParaRPr>
                    </a:p>
                  </a:txBody>
                  <a:tcPr anchor="ctr"/>
                </a:tc>
                <a:tc>
                  <a:txBody>
                    <a:bodyPr/>
                    <a:lstStyle/>
                    <a:p>
                      <a:pPr algn="ctr"/>
                      <a:r>
                        <a:rPr lang="en-GB" sz="900" dirty="0"/>
                        <a:t>Large sample but this over-represents older customers. Weighting applied  to match broad demographic profile</a:t>
                      </a:r>
                      <a:endParaRPr lang="en-GB" sz="900" dirty="0">
                        <a:latin typeface="Century Gothic" panose="020B0502020202020204" pitchFamily="34" charset="0"/>
                      </a:endParaRPr>
                    </a:p>
                  </a:txBody>
                  <a:tcPr anchor="ctr"/>
                </a:tc>
                <a:extLst>
                  <a:ext uri="{0D108BD9-81ED-4DB2-BD59-A6C34878D82A}">
                    <a16:rowId xmlns:a16="http://schemas.microsoft.com/office/drawing/2014/main" val="891547765"/>
                  </a:ext>
                </a:extLst>
              </a:tr>
            </a:tbl>
          </a:graphicData>
        </a:graphic>
      </p:graphicFrame>
      <p:sp>
        <p:nvSpPr>
          <p:cNvPr id="4" name="Arrow: Down 3">
            <a:extLst>
              <a:ext uri="{FF2B5EF4-FFF2-40B4-BE49-F238E27FC236}">
                <a16:creationId xmlns:a16="http://schemas.microsoft.com/office/drawing/2014/main" id="{0C37F16E-6D17-A05C-004B-364A566F0DB2}"/>
              </a:ext>
            </a:extLst>
          </p:cNvPr>
          <p:cNvSpPr/>
          <p:nvPr/>
        </p:nvSpPr>
        <p:spPr>
          <a:xfrm>
            <a:off x="-117988" y="124640"/>
            <a:ext cx="1502229" cy="521860"/>
          </a:xfrm>
          <a:prstGeom prst="downArrow">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1</a:t>
            </a:r>
          </a:p>
        </p:txBody>
      </p:sp>
    </p:spTree>
    <p:extLst>
      <p:ext uri="{BB962C8B-B14F-4D97-AF65-F5344CB8AC3E}">
        <p14:creationId xmlns:p14="http://schemas.microsoft.com/office/powerpoint/2010/main" val="4131561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B412DD-0E52-47C5-A224-BE712B9A3A3C}"/>
              </a:ext>
            </a:extLst>
          </p:cNvPr>
          <p:cNvSpPr>
            <a:spLocks noGrp="1"/>
          </p:cNvSpPr>
          <p:nvPr>
            <p:ph type="body" sz="quarter" idx="13"/>
          </p:nvPr>
        </p:nvSpPr>
        <p:spPr>
          <a:xfrm>
            <a:off x="0" y="-3354"/>
            <a:ext cx="12192000" cy="505853"/>
          </a:xfrm>
        </p:spPr>
        <p:txBody>
          <a:bodyPr/>
          <a:lstStyle/>
          <a:p>
            <a:pPr marL="1371600" lvl="3" indent="0">
              <a:buNone/>
            </a:pPr>
            <a:r>
              <a:rPr lang="en-GB" b="1">
                <a:solidFill>
                  <a:schemeClr val="bg1"/>
                </a:solidFill>
                <a:latin typeface="Century Gothic"/>
                <a:cs typeface="Arial"/>
              </a:rPr>
              <a:t>Key evidence sources: plan choices</a:t>
            </a:r>
            <a:endParaRPr lang="en-US" b="1">
              <a:solidFill>
                <a:schemeClr val="bg1"/>
              </a:solidFill>
            </a:endParaRPr>
          </a:p>
        </p:txBody>
      </p:sp>
      <p:sp>
        <p:nvSpPr>
          <p:cNvPr id="5" name="Slide Number Placeholder 3">
            <a:extLst>
              <a:ext uri="{FF2B5EF4-FFF2-40B4-BE49-F238E27FC236}">
                <a16:creationId xmlns:a16="http://schemas.microsoft.com/office/drawing/2014/main" id="{82510419-E5DF-7CCE-1B6F-0C0F533F5E28}"/>
              </a:ext>
            </a:extLst>
          </p:cNvPr>
          <p:cNvSpPr txBox="1">
            <a:spLocks/>
          </p:cNvSpPr>
          <p:nvPr/>
        </p:nvSpPr>
        <p:spPr>
          <a:xfrm>
            <a:off x="11523144" y="-25865"/>
            <a:ext cx="596850"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17C9725-CDDF-4E1F-A5C1-71F9C95A39C6}" type="slidenum">
              <a:rPr lang="en-GB" b="1" smtClean="0">
                <a:solidFill>
                  <a:prstClr val="white"/>
                </a:solidFill>
                <a:latin typeface="Century Gothic" panose="020B0502020202020204" pitchFamily="34" charset="0"/>
              </a:rPr>
              <a:pPr>
                <a:defRPr/>
              </a:pPr>
              <a:t>17</a:t>
            </a:fld>
            <a:endParaRPr lang="en-GB" b="1">
              <a:solidFill>
                <a:prstClr val="white"/>
              </a:solidFill>
              <a:latin typeface="Century Gothic" panose="020B0502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3B33647A-A975-EC19-BE7E-87B5E8ADA1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5294" y="6249656"/>
            <a:ext cx="1156706" cy="601866"/>
          </a:xfrm>
          <a:prstGeom prst="rect">
            <a:avLst/>
          </a:prstGeom>
          <a:solidFill>
            <a:srgbClr val="0F9DC3"/>
          </a:solidFill>
          <a:ln>
            <a:noFill/>
          </a:ln>
        </p:spPr>
      </p:pic>
      <p:graphicFrame>
        <p:nvGraphicFramePr>
          <p:cNvPr id="7" name="Table 9">
            <a:extLst>
              <a:ext uri="{FF2B5EF4-FFF2-40B4-BE49-F238E27FC236}">
                <a16:creationId xmlns:a16="http://schemas.microsoft.com/office/drawing/2014/main" id="{6466E234-3F69-05FA-A3BC-9BC8D5849BA9}"/>
              </a:ext>
            </a:extLst>
          </p:cNvPr>
          <p:cNvGraphicFramePr>
            <a:graphicFrameLocks noGrp="1"/>
          </p:cNvGraphicFramePr>
          <p:nvPr>
            <p:extLst>
              <p:ext uri="{D42A27DB-BD31-4B8C-83A1-F6EECF244321}">
                <p14:modId xmlns:p14="http://schemas.microsoft.com/office/powerpoint/2010/main" val="3152430157"/>
              </p:ext>
            </p:extLst>
          </p:nvPr>
        </p:nvGraphicFramePr>
        <p:xfrm>
          <a:off x="212983" y="613518"/>
          <a:ext cx="11766034" cy="5836920"/>
        </p:xfrm>
        <a:graphic>
          <a:graphicData uri="http://schemas.openxmlformats.org/drawingml/2006/table">
            <a:tbl>
              <a:tblPr firstRow="1" bandRow="1">
                <a:tableStyleId>{00A15C55-8517-42AA-B614-E9B94910E393}</a:tableStyleId>
              </a:tblPr>
              <a:tblGrid>
                <a:gridCol w="1056905">
                  <a:extLst>
                    <a:ext uri="{9D8B030D-6E8A-4147-A177-3AD203B41FA5}">
                      <a16:colId xmlns:a16="http://schemas.microsoft.com/office/drawing/2014/main" val="3931146041"/>
                    </a:ext>
                  </a:extLst>
                </a:gridCol>
                <a:gridCol w="682287">
                  <a:extLst>
                    <a:ext uri="{9D8B030D-6E8A-4147-A177-3AD203B41FA5}">
                      <a16:colId xmlns:a16="http://schemas.microsoft.com/office/drawing/2014/main" val="2861157234"/>
                    </a:ext>
                  </a:extLst>
                </a:gridCol>
                <a:gridCol w="1044266">
                  <a:extLst>
                    <a:ext uri="{9D8B030D-6E8A-4147-A177-3AD203B41FA5}">
                      <a16:colId xmlns:a16="http://schemas.microsoft.com/office/drawing/2014/main" val="1946868445"/>
                    </a:ext>
                  </a:extLst>
                </a:gridCol>
                <a:gridCol w="663009">
                  <a:extLst>
                    <a:ext uri="{9D8B030D-6E8A-4147-A177-3AD203B41FA5}">
                      <a16:colId xmlns:a16="http://schemas.microsoft.com/office/drawing/2014/main" val="1064056755"/>
                    </a:ext>
                  </a:extLst>
                </a:gridCol>
                <a:gridCol w="999320">
                  <a:extLst>
                    <a:ext uri="{9D8B030D-6E8A-4147-A177-3AD203B41FA5}">
                      <a16:colId xmlns:a16="http://schemas.microsoft.com/office/drawing/2014/main" val="881949094"/>
                    </a:ext>
                  </a:extLst>
                </a:gridCol>
                <a:gridCol w="971906">
                  <a:extLst>
                    <a:ext uri="{9D8B030D-6E8A-4147-A177-3AD203B41FA5}">
                      <a16:colId xmlns:a16="http://schemas.microsoft.com/office/drawing/2014/main" val="642850156"/>
                    </a:ext>
                  </a:extLst>
                </a:gridCol>
                <a:gridCol w="1047365">
                  <a:extLst>
                    <a:ext uri="{9D8B030D-6E8A-4147-A177-3AD203B41FA5}">
                      <a16:colId xmlns:a16="http://schemas.microsoft.com/office/drawing/2014/main" val="3744523134"/>
                    </a:ext>
                  </a:extLst>
                </a:gridCol>
                <a:gridCol w="757688">
                  <a:extLst>
                    <a:ext uri="{9D8B030D-6E8A-4147-A177-3AD203B41FA5}">
                      <a16:colId xmlns:a16="http://schemas.microsoft.com/office/drawing/2014/main" val="496727165"/>
                    </a:ext>
                  </a:extLst>
                </a:gridCol>
                <a:gridCol w="568334">
                  <a:extLst>
                    <a:ext uri="{9D8B030D-6E8A-4147-A177-3AD203B41FA5}">
                      <a16:colId xmlns:a16="http://schemas.microsoft.com/office/drawing/2014/main" val="4200541156"/>
                    </a:ext>
                  </a:extLst>
                </a:gridCol>
                <a:gridCol w="671208">
                  <a:extLst>
                    <a:ext uri="{9D8B030D-6E8A-4147-A177-3AD203B41FA5}">
                      <a16:colId xmlns:a16="http://schemas.microsoft.com/office/drawing/2014/main" val="2383180320"/>
                    </a:ext>
                  </a:extLst>
                </a:gridCol>
                <a:gridCol w="768708">
                  <a:extLst>
                    <a:ext uri="{9D8B030D-6E8A-4147-A177-3AD203B41FA5}">
                      <a16:colId xmlns:a16="http://schemas.microsoft.com/office/drawing/2014/main" val="861840214"/>
                    </a:ext>
                  </a:extLst>
                </a:gridCol>
                <a:gridCol w="2535038">
                  <a:extLst>
                    <a:ext uri="{9D8B030D-6E8A-4147-A177-3AD203B41FA5}">
                      <a16:colId xmlns:a16="http://schemas.microsoft.com/office/drawing/2014/main" val="1058262392"/>
                    </a:ext>
                  </a:extLst>
                </a:gridCol>
              </a:tblGrid>
              <a:tr h="795461">
                <a:tc>
                  <a:txBody>
                    <a:bodyPr/>
                    <a:lstStyle/>
                    <a:p>
                      <a:pPr algn="ctr"/>
                      <a:r>
                        <a:rPr lang="en-GB" sz="1100" dirty="0"/>
                        <a:t>Description</a:t>
                      </a:r>
                      <a:endParaRPr lang="en-GB" sz="1100" dirty="0">
                        <a:latin typeface="Century Gothic" panose="020B0502020202020204" pitchFamily="34" charset="0"/>
                      </a:endParaRPr>
                    </a:p>
                  </a:txBody>
                  <a:tcPr anchor="ctr"/>
                </a:tc>
                <a:tc>
                  <a:txBody>
                    <a:bodyPr/>
                    <a:lstStyle/>
                    <a:p>
                      <a:pPr algn="ctr"/>
                      <a:r>
                        <a:rPr lang="en-GB" sz="1100"/>
                        <a:t>Report Date</a:t>
                      </a:r>
                      <a:endParaRPr lang="en-GB" sz="1100">
                        <a:latin typeface="Century Gothic" panose="020B0502020202020204" pitchFamily="34" charset="0"/>
                      </a:endParaRPr>
                    </a:p>
                  </a:txBody>
                  <a:tcPr anchor="ctr"/>
                </a:tc>
                <a:tc>
                  <a:txBody>
                    <a:bodyPr/>
                    <a:lstStyle/>
                    <a:p>
                      <a:pPr algn="ctr"/>
                      <a:r>
                        <a:rPr lang="en-GB" sz="1100"/>
                        <a:t>Audiences covered</a:t>
                      </a:r>
                      <a:endParaRPr lang="en-GB" sz="1100">
                        <a:latin typeface="Century Gothic" panose="020B0502020202020204" pitchFamily="34" charset="0"/>
                      </a:endParaRPr>
                    </a:p>
                  </a:txBody>
                  <a:tcPr anchor="ctr"/>
                </a:tc>
                <a:tc>
                  <a:txBody>
                    <a:bodyPr/>
                    <a:lstStyle/>
                    <a:p>
                      <a:pPr algn="ctr"/>
                      <a:r>
                        <a:rPr lang="en-GB" sz="1100"/>
                        <a:t>Author</a:t>
                      </a:r>
                      <a:endParaRPr lang="en-GB" sz="1100">
                        <a:latin typeface="Century Gothic" panose="020B0502020202020204" pitchFamily="34" charset="0"/>
                      </a:endParaRPr>
                    </a:p>
                  </a:txBody>
                  <a:tcPr anchor="ctr"/>
                </a:tc>
                <a:tc>
                  <a:txBody>
                    <a:bodyPr/>
                    <a:lstStyle/>
                    <a:p>
                      <a:pPr algn="ctr"/>
                      <a:r>
                        <a:rPr lang="en-GB" sz="1100"/>
                        <a:t>Method</a:t>
                      </a:r>
                      <a:endParaRPr lang="en-GB" sz="1100">
                        <a:latin typeface="Century Gothic" panose="020B0502020202020204" pitchFamily="34" charset="0"/>
                      </a:endParaRPr>
                    </a:p>
                  </a:txBody>
                  <a:tcPr anchor="ctr"/>
                </a:tc>
                <a:tc>
                  <a:txBody>
                    <a:bodyPr/>
                    <a:lstStyle/>
                    <a:p>
                      <a:pPr algn="ctr"/>
                      <a:r>
                        <a:rPr lang="en-GB" sz="1100"/>
                        <a:t>Geographic Focus</a:t>
                      </a:r>
                      <a:endParaRPr lang="en-GB" sz="1100">
                        <a:latin typeface="Century Gothic" panose="020B0502020202020204" pitchFamily="34" charset="0"/>
                      </a:endParaRPr>
                    </a:p>
                  </a:txBody>
                  <a:tcPr anchor="ctr"/>
                </a:tc>
                <a:tc>
                  <a:txBody>
                    <a:bodyPr/>
                    <a:lstStyle/>
                    <a:p>
                      <a:pPr algn="ctr"/>
                      <a:r>
                        <a:rPr lang="en-GB" sz="1100"/>
                        <a:t>How informed are participants?</a:t>
                      </a:r>
                      <a:endParaRPr lang="en-GB" sz="1100">
                        <a:latin typeface="Century Gothic" panose="020B0502020202020204" pitchFamily="34" charset="0"/>
                      </a:endParaRPr>
                    </a:p>
                  </a:txBody>
                  <a:tcPr anchor="ctr"/>
                </a:tc>
                <a:tc>
                  <a:txBody>
                    <a:bodyPr/>
                    <a:lstStyle/>
                    <a:p>
                      <a:pPr algn="ctr"/>
                      <a:r>
                        <a:rPr lang="en-GB" sz="1100"/>
                        <a:t>Sample size</a:t>
                      </a:r>
                      <a:endParaRPr lang="en-GB" sz="1100">
                        <a:latin typeface="Century Gothic" panose="020B0502020202020204" pitchFamily="34" charset="0"/>
                      </a:endParaRPr>
                    </a:p>
                  </a:txBody>
                  <a:tcPr anchor="ctr"/>
                </a:tc>
                <a:tc>
                  <a:txBody>
                    <a:bodyPr/>
                    <a:lstStyle/>
                    <a:p>
                      <a:pPr algn="ctr"/>
                      <a:r>
                        <a:rPr lang="en-GB" sz="800"/>
                        <a:t>Robustness score (1=Low to 5=High)</a:t>
                      </a:r>
                      <a:endParaRPr lang="en-GB" sz="800">
                        <a:latin typeface="Century Gothic" panose="020B0502020202020204" pitchFamily="34" charset="0"/>
                      </a:endParaRPr>
                    </a:p>
                  </a:txBody>
                  <a:tcPr anchor="ctr"/>
                </a:tc>
                <a:tc>
                  <a:txBody>
                    <a:bodyPr/>
                    <a:lstStyle/>
                    <a:p>
                      <a:pPr algn="ctr"/>
                      <a:r>
                        <a:rPr lang="en-GB" sz="800"/>
                        <a:t>PW coverage score (1=Low to 5=High)</a:t>
                      </a:r>
                      <a:endParaRPr lang="en-GB" sz="800">
                        <a:latin typeface="Century Gothic" panose="020B0502020202020204" pitchFamily="34" charset="0"/>
                      </a:endParaRPr>
                    </a:p>
                  </a:txBody>
                  <a:tcPr anchor="ctr"/>
                </a:tc>
                <a:tc>
                  <a:txBody>
                    <a:bodyPr/>
                    <a:lstStyle/>
                    <a:p>
                      <a:pPr algn="ctr"/>
                      <a:r>
                        <a:rPr lang="en-GB" sz="1100"/>
                        <a:t>Total evidence score</a:t>
                      </a:r>
                    </a:p>
                    <a:p>
                      <a:pPr algn="ctr"/>
                      <a:r>
                        <a:rPr lang="en-GB" sz="1100"/>
                        <a:t>(Max 10)</a:t>
                      </a:r>
                      <a:endParaRPr lang="en-GB" sz="1100">
                        <a:latin typeface="Century Gothic" panose="020B0502020202020204" pitchFamily="34" charset="0"/>
                      </a:endParaRPr>
                    </a:p>
                  </a:txBody>
                  <a:tcPr anchor="ctr"/>
                </a:tc>
                <a:tc>
                  <a:txBody>
                    <a:bodyPr/>
                    <a:lstStyle/>
                    <a:p>
                      <a:pPr algn="ctr"/>
                      <a:r>
                        <a:rPr lang="en-GB" sz="1100"/>
                        <a:t>Notes on assessment</a:t>
                      </a:r>
                      <a:endParaRPr lang="en-GB" sz="1100">
                        <a:latin typeface="Century Gothic" panose="020B0502020202020204" pitchFamily="34" charset="0"/>
                      </a:endParaRPr>
                    </a:p>
                  </a:txBody>
                  <a:tcPr anchor="ctr"/>
                </a:tc>
                <a:extLst>
                  <a:ext uri="{0D108BD9-81ED-4DB2-BD59-A6C34878D82A}">
                    <a16:rowId xmlns:a16="http://schemas.microsoft.com/office/drawing/2014/main" val="2837006785"/>
                  </a:ext>
                </a:extLst>
              </a:tr>
              <a:tr h="397730">
                <a:tc>
                  <a:txBody>
                    <a:bodyPr/>
                    <a:lstStyle/>
                    <a:p>
                      <a:pPr algn="ctr"/>
                      <a:r>
                        <a:rPr lang="en-GB" sz="1000" b="1" dirty="0">
                          <a:latin typeface="Century Gothic" panose="020B0502020202020204" pitchFamily="34" charset="0"/>
                        </a:rPr>
                        <a:t>Barometer 5 – Plan Choices</a:t>
                      </a:r>
                    </a:p>
                  </a:txBody>
                  <a:tcPr anchor="ctr"/>
                </a:tc>
                <a:tc>
                  <a:txBody>
                    <a:bodyPr/>
                    <a:lstStyle/>
                    <a:p>
                      <a:pPr algn="ctr"/>
                      <a:r>
                        <a:rPr lang="en-GB" sz="1000" dirty="0">
                          <a:latin typeface="Century Gothic" panose="020B0502020202020204" pitchFamily="34" charset="0"/>
                        </a:rPr>
                        <a:t>Apr 23</a:t>
                      </a:r>
                    </a:p>
                  </a:txBody>
                  <a:tcPr anchor="ctr"/>
                </a:tc>
                <a:tc>
                  <a:txBody>
                    <a:bodyPr/>
                    <a:lstStyle/>
                    <a:p>
                      <a:pPr algn="ctr"/>
                      <a:r>
                        <a:rPr lang="en-GB" sz="1000" dirty="0">
                          <a:latin typeface="Century Gothic" panose="020B0502020202020204" pitchFamily="34" charset="0"/>
                        </a:rPr>
                        <a:t>General (HH)</a:t>
                      </a:r>
                    </a:p>
                  </a:txBody>
                  <a:tcPr anchor="ctr"/>
                </a:tc>
                <a:tc>
                  <a:txBody>
                    <a:bodyPr/>
                    <a:lstStyle/>
                    <a:p>
                      <a:pPr algn="ctr"/>
                      <a:r>
                        <a:rPr lang="en-GB" sz="1000" dirty="0">
                          <a:latin typeface="Century Gothic" panose="020B0502020202020204" pitchFamily="34" charset="0"/>
                        </a:rPr>
                        <a:t>BM</a:t>
                      </a:r>
                    </a:p>
                  </a:txBody>
                  <a:tcPr anchor="ctr"/>
                </a:tc>
                <a:tc>
                  <a:txBody>
                    <a:bodyPr/>
                    <a:lstStyle/>
                    <a:p>
                      <a:pPr algn="ctr"/>
                      <a:r>
                        <a:rPr lang="en-GB" sz="1000" dirty="0">
                          <a:latin typeface="Century Gothic" panose="020B0502020202020204" pitchFamily="34" charset="0"/>
                        </a:rPr>
                        <a:t>Quant Research (online)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latin typeface="Century Gothic" panose="020B0502020202020204" pitchFamily="34" charset="0"/>
                        </a:rPr>
                        <a:t>PW – all</a:t>
                      </a:r>
                    </a:p>
                  </a:txBody>
                  <a:tcPr anchor="ctr"/>
                </a:tc>
                <a:tc>
                  <a:txBody>
                    <a:bodyPr/>
                    <a:lstStyle/>
                    <a:p>
                      <a:pPr algn="ctr"/>
                      <a:r>
                        <a:rPr lang="en-GB" sz="1000" dirty="0">
                          <a:latin typeface="Century Gothic" panose="020B0502020202020204" pitchFamily="34" charset="0"/>
                        </a:rPr>
                        <a:t>Mix of previously informed and uninformed</a:t>
                      </a:r>
                    </a:p>
                  </a:txBody>
                  <a:tcPr anchor="ctr"/>
                </a:tc>
                <a:tc>
                  <a:txBody>
                    <a:bodyPr/>
                    <a:lstStyle/>
                    <a:p>
                      <a:pPr algn="ctr"/>
                      <a:r>
                        <a:rPr lang="en-GB" sz="1000" dirty="0">
                          <a:latin typeface="Century Gothic" panose="020B0502020202020204" pitchFamily="34" charset="0"/>
                        </a:rPr>
                        <a:t>690</a:t>
                      </a:r>
                    </a:p>
                  </a:txBody>
                  <a:tcPr anchor="ctr"/>
                </a:tc>
                <a:tc>
                  <a:txBody>
                    <a:bodyPr/>
                    <a:lstStyle/>
                    <a:p>
                      <a:pPr algn="ctr"/>
                      <a:r>
                        <a:rPr lang="en-GB" sz="1000" dirty="0">
                          <a:latin typeface="Century Gothic" panose="020B0502020202020204" pitchFamily="34" charset="0"/>
                        </a:rPr>
                        <a:t>4</a:t>
                      </a:r>
                    </a:p>
                  </a:txBody>
                  <a:tcPr anchor="ctr"/>
                </a:tc>
                <a:tc>
                  <a:txBody>
                    <a:bodyPr/>
                    <a:lstStyle/>
                    <a:p>
                      <a:pPr algn="ctr"/>
                      <a:r>
                        <a:rPr lang="en-GB" sz="1000" dirty="0">
                          <a:latin typeface="Century Gothic" panose="020B0502020202020204" pitchFamily="34" charset="0"/>
                        </a:rPr>
                        <a:t>5</a:t>
                      </a:r>
                    </a:p>
                  </a:txBody>
                  <a:tcPr anchor="ctr"/>
                </a:tc>
                <a:tc>
                  <a:txBody>
                    <a:bodyPr/>
                    <a:lstStyle/>
                    <a:p>
                      <a:pPr algn="ctr"/>
                      <a:r>
                        <a:rPr lang="en-GB" sz="1000" dirty="0">
                          <a:latin typeface="Century Gothic" panose="020B0502020202020204" pitchFamily="34" charset="0"/>
                        </a:rPr>
                        <a:t>9</a:t>
                      </a:r>
                    </a:p>
                  </a:txBody>
                  <a:tcPr anchor="ctr"/>
                </a:tc>
                <a:tc>
                  <a:txBody>
                    <a:bodyPr/>
                    <a:lstStyle/>
                    <a:p>
                      <a:pPr algn="ctr"/>
                      <a:r>
                        <a:rPr lang="en-GB" sz="1000" dirty="0">
                          <a:latin typeface="Century Gothic" panose="020B0502020202020204" pitchFamily="34" charset="0"/>
                        </a:rPr>
                        <a:t>Large sample but this over-represents older customers. Weighting applied  to match broad demographic profile</a:t>
                      </a:r>
                    </a:p>
                  </a:txBody>
                  <a:tcPr anchor="ctr"/>
                </a:tc>
                <a:extLst>
                  <a:ext uri="{0D108BD9-81ED-4DB2-BD59-A6C34878D82A}">
                    <a16:rowId xmlns:a16="http://schemas.microsoft.com/office/drawing/2014/main" val="1874331881"/>
                  </a:ext>
                </a:extLst>
              </a:tr>
              <a:tr h="397730">
                <a:tc>
                  <a:txBody>
                    <a:bodyPr/>
                    <a:lstStyle/>
                    <a:p>
                      <a:pPr algn="ctr"/>
                      <a:r>
                        <a:rPr lang="en-GB" sz="1000" b="1" dirty="0"/>
                        <a:t>Portsmouth Water Choices Consultation</a:t>
                      </a:r>
                      <a:endParaRPr lang="en-GB" sz="1000" b="1" dirty="0">
                        <a:latin typeface="Century Gothic" panose="020B0502020202020204" pitchFamily="34" charset="0"/>
                      </a:endParaRPr>
                    </a:p>
                  </a:txBody>
                  <a:tcPr anchor="ctr"/>
                </a:tc>
                <a:tc>
                  <a:txBody>
                    <a:bodyPr/>
                    <a:lstStyle/>
                    <a:p>
                      <a:pPr algn="ctr"/>
                      <a:r>
                        <a:rPr lang="en-GB" sz="1000"/>
                        <a:t>Apr 23</a:t>
                      </a:r>
                      <a:endParaRPr lang="en-GB" sz="1000">
                        <a:latin typeface="Century Gothic" panose="020B0502020202020204" pitchFamily="34" charset="0"/>
                      </a:endParaRPr>
                    </a:p>
                  </a:txBody>
                  <a:tcPr anchor="ctr"/>
                </a:tc>
                <a:tc>
                  <a:txBody>
                    <a:bodyPr/>
                    <a:lstStyle/>
                    <a:p>
                      <a:pPr algn="ctr"/>
                      <a:r>
                        <a:rPr lang="en-GB" sz="1000"/>
                        <a:t>General (HH); Stakeholders</a:t>
                      </a:r>
                      <a:endParaRPr lang="en-GB" sz="1000">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t>BM</a:t>
                      </a:r>
                      <a:endParaRPr lang="en-GB" sz="1000">
                        <a:latin typeface="Century Gothic" panose="020B0502020202020204" pitchFamily="34" charset="0"/>
                      </a:endParaRPr>
                    </a:p>
                  </a:txBody>
                  <a:tcPr anchor="ctr"/>
                </a:tc>
                <a:tc>
                  <a:txBody>
                    <a:bodyPr/>
                    <a:lstStyle/>
                    <a:p>
                      <a:pPr algn="ctr"/>
                      <a:r>
                        <a:rPr lang="en-GB" sz="1000"/>
                        <a:t>Quant Engage-ment (online)</a:t>
                      </a:r>
                      <a:endParaRPr lang="en-GB" sz="1000">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t>PW - all</a:t>
                      </a:r>
                      <a:endParaRPr lang="en-GB" sz="1000">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t>Previously uninformed</a:t>
                      </a:r>
                      <a:endParaRPr lang="en-GB" sz="1000">
                        <a:latin typeface="Century Gothic" panose="020B0502020202020204" pitchFamily="34" charset="0"/>
                      </a:endParaRPr>
                    </a:p>
                  </a:txBody>
                  <a:tcPr anchor="ctr"/>
                </a:tc>
                <a:tc>
                  <a:txBody>
                    <a:bodyPr/>
                    <a:lstStyle/>
                    <a:p>
                      <a:pPr algn="ctr"/>
                      <a:r>
                        <a:rPr lang="en-GB" sz="1000"/>
                        <a:t>402</a:t>
                      </a:r>
                      <a:endParaRPr lang="en-GB" sz="1000">
                        <a:latin typeface="Century Gothic" panose="020B0502020202020204" pitchFamily="34" charset="0"/>
                      </a:endParaRPr>
                    </a:p>
                  </a:txBody>
                  <a:tcPr anchor="ctr"/>
                </a:tc>
                <a:tc>
                  <a:txBody>
                    <a:bodyPr/>
                    <a:lstStyle/>
                    <a:p>
                      <a:pPr algn="ctr"/>
                      <a:r>
                        <a:rPr lang="en-GB" sz="1000"/>
                        <a:t>3</a:t>
                      </a:r>
                      <a:endParaRPr lang="en-GB" sz="1000">
                        <a:latin typeface="Century Gothic" panose="020B0502020202020204" pitchFamily="34" charset="0"/>
                      </a:endParaRPr>
                    </a:p>
                  </a:txBody>
                  <a:tcPr anchor="ctr"/>
                </a:tc>
                <a:tc>
                  <a:txBody>
                    <a:bodyPr/>
                    <a:lstStyle/>
                    <a:p>
                      <a:pPr algn="ctr"/>
                      <a:r>
                        <a:rPr lang="en-GB" sz="1000"/>
                        <a:t>5</a:t>
                      </a:r>
                      <a:endParaRPr lang="en-GB" sz="1000">
                        <a:latin typeface="Century Gothic" panose="020B0502020202020204" pitchFamily="34" charset="0"/>
                      </a:endParaRPr>
                    </a:p>
                  </a:txBody>
                  <a:tcPr anchor="ctr"/>
                </a:tc>
                <a:tc>
                  <a:txBody>
                    <a:bodyPr/>
                    <a:lstStyle/>
                    <a:p>
                      <a:pPr algn="ctr"/>
                      <a:r>
                        <a:rPr lang="en-GB" sz="1000" b="1"/>
                        <a:t>8</a:t>
                      </a:r>
                      <a:endParaRPr lang="en-GB" sz="1000" b="1">
                        <a:latin typeface="Century Gothic" panose="020B0502020202020204" pitchFamily="34" charset="0"/>
                      </a:endParaRPr>
                    </a:p>
                  </a:txBody>
                  <a:tcPr anchor="ctr"/>
                </a:tc>
                <a:tc>
                  <a:txBody>
                    <a:bodyPr/>
                    <a:lstStyle/>
                    <a:p>
                      <a:pPr algn="ctr"/>
                      <a:r>
                        <a:rPr lang="en-GB" sz="1000" dirty="0"/>
                        <a:t>Good overall sample size but entirely self-selecting sample and not weighted to correct for any biases</a:t>
                      </a:r>
                      <a:endParaRPr lang="en-GB" sz="1000" dirty="0">
                        <a:latin typeface="Century Gothic" panose="020B0502020202020204" pitchFamily="34" charset="0"/>
                      </a:endParaRPr>
                    </a:p>
                  </a:txBody>
                  <a:tcPr anchor="ctr"/>
                </a:tc>
                <a:extLst>
                  <a:ext uri="{0D108BD9-81ED-4DB2-BD59-A6C34878D82A}">
                    <a16:rowId xmlns:a16="http://schemas.microsoft.com/office/drawing/2014/main" val="286047367"/>
                  </a:ext>
                </a:extLst>
              </a:tr>
              <a:tr h="397730">
                <a:tc>
                  <a:txBody>
                    <a:bodyPr/>
                    <a:lstStyle/>
                    <a:p>
                      <a:pPr algn="ctr"/>
                      <a:r>
                        <a:rPr lang="en-GB" sz="1000" b="1"/>
                        <a:t>In Community Plan Choices</a:t>
                      </a:r>
                      <a:endParaRPr lang="en-GB" sz="1000" b="1">
                        <a:latin typeface="Century Gothic" panose="020B0502020202020204" pitchFamily="34" charset="0"/>
                      </a:endParaRPr>
                    </a:p>
                  </a:txBody>
                  <a:tcPr anchor="ctr"/>
                </a:tc>
                <a:tc>
                  <a:txBody>
                    <a:bodyPr/>
                    <a:lstStyle/>
                    <a:p>
                      <a:pPr algn="ctr"/>
                      <a:r>
                        <a:rPr lang="en-GB" sz="1000"/>
                        <a:t>Apr 23</a:t>
                      </a:r>
                      <a:endParaRPr lang="en-GB" sz="1000">
                        <a:latin typeface="Century Gothic" panose="020B0502020202020204" pitchFamily="34" charset="0"/>
                      </a:endParaRPr>
                    </a:p>
                  </a:txBody>
                  <a:tcPr anchor="ctr"/>
                </a:tc>
                <a:tc>
                  <a:txBody>
                    <a:bodyPr/>
                    <a:lstStyle/>
                    <a:p>
                      <a:pPr algn="ctr"/>
                      <a:r>
                        <a:rPr lang="en-GB" sz="1000"/>
                        <a:t>Vulnerable</a:t>
                      </a:r>
                      <a:endParaRPr lang="en-GB" sz="1000">
                        <a:latin typeface="Century Gothic" panose="020B0502020202020204" pitchFamily="34" charset="0"/>
                      </a:endParaRPr>
                    </a:p>
                  </a:txBody>
                  <a:tcPr anchor="ctr"/>
                </a:tc>
                <a:tc>
                  <a:txBody>
                    <a:bodyPr/>
                    <a:lstStyle/>
                    <a:p>
                      <a:pPr algn="ctr"/>
                      <a:r>
                        <a:rPr lang="en-GB" sz="1000"/>
                        <a:t>BM</a:t>
                      </a:r>
                      <a:endParaRPr lang="en-GB" sz="1000">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t>Quant Research (F2F)</a:t>
                      </a:r>
                      <a:endParaRPr lang="en-GB" sz="1000">
                        <a:latin typeface="Century Gothic" panose="020B0502020202020204" pitchFamily="34" charset="0"/>
                      </a:endParaRPr>
                    </a:p>
                  </a:txBody>
                  <a:tcPr anchor="ctr"/>
                </a:tc>
                <a:tc>
                  <a:txBody>
                    <a:bodyPr/>
                    <a:lstStyle/>
                    <a:p>
                      <a:pPr algn="ctr"/>
                      <a:r>
                        <a:rPr lang="en-GB" sz="1000"/>
                        <a:t>PW – partial (Chichester and Gosport)</a:t>
                      </a:r>
                      <a:endParaRPr lang="en-GB" sz="1000">
                        <a:latin typeface="Century Gothic" panose="020B0502020202020204" pitchFamily="34" charset="0"/>
                      </a:endParaRPr>
                    </a:p>
                  </a:txBody>
                  <a:tcPr anchor="ctr"/>
                </a:tc>
                <a:tc>
                  <a:txBody>
                    <a:bodyPr/>
                    <a:lstStyle/>
                    <a:p>
                      <a:pPr algn="ctr"/>
                      <a:r>
                        <a:rPr lang="en-GB" sz="1000"/>
                        <a:t>Previously uninformed</a:t>
                      </a:r>
                      <a:endParaRPr lang="en-GB" sz="1000">
                        <a:latin typeface="Century Gothic" panose="020B0502020202020204" pitchFamily="34" charset="0"/>
                      </a:endParaRPr>
                    </a:p>
                  </a:txBody>
                  <a:tcPr anchor="ctr"/>
                </a:tc>
                <a:tc>
                  <a:txBody>
                    <a:bodyPr/>
                    <a:lstStyle/>
                    <a:p>
                      <a:pPr algn="ctr"/>
                      <a:r>
                        <a:rPr lang="en-GB" sz="1000"/>
                        <a:t>180</a:t>
                      </a:r>
                      <a:endParaRPr lang="en-GB" sz="1000">
                        <a:latin typeface="Century Gothic" panose="020B0502020202020204" pitchFamily="34" charset="0"/>
                      </a:endParaRPr>
                    </a:p>
                  </a:txBody>
                  <a:tcPr anchor="ctr"/>
                </a:tc>
                <a:tc>
                  <a:txBody>
                    <a:bodyPr/>
                    <a:lstStyle/>
                    <a:p>
                      <a:pPr algn="ctr"/>
                      <a:r>
                        <a:rPr lang="en-GB" sz="1000"/>
                        <a:t>4</a:t>
                      </a:r>
                      <a:endParaRPr lang="en-GB" sz="1000">
                        <a:latin typeface="Century Gothic" panose="020B0502020202020204" pitchFamily="34" charset="0"/>
                      </a:endParaRPr>
                    </a:p>
                  </a:txBody>
                  <a:tcPr anchor="ctr"/>
                </a:tc>
                <a:tc>
                  <a:txBody>
                    <a:bodyPr/>
                    <a:lstStyle/>
                    <a:p>
                      <a:pPr algn="ctr"/>
                      <a:r>
                        <a:rPr lang="en-GB" sz="1000"/>
                        <a:t>4</a:t>
                      </a:r>
                      <a:endParaRPr lang="en-GB" sz="1000">
                        <a:latin typeface="Century Gothic" panose="020B0502020202020204" pitchFamily="34" charset="0"/>
                      </a:endParaRPr>
                    </a:p>
                  </a:txBody>
                  <a:tcPr anchor="ctr"/>
                </a:tc>
                <a:tc>
                  <a:txBody>
                    <a:bodyPr/>
                    <a:lstStyle/>
                    <a:p>
                      <a:pPr algn="ctr"/>
                      <a:r>
                        <a:rPr lang="en-GB" sz="1000" b="1"/>
                        <a:t>8</a:t>
                      </a:r>
                      <a:endParaRPr lang="en-GB" sz="1000" b="1">
                        <a:latin typeface="Century Gothic" panose="020B0502020202020204" pitchFamily="34" charset="0"/>
                      </a:endParaRPr>
                    </a:p>
                  </a:txBody>
                  <a:tcPr anchor="ctr"/>
                </a:tc>
                <a:tc>
                  <a:txBody>
                    <a:bodyPr/>
                    <a:lstStyle/>
                    <a:p>
                      <a:pPr algn="ctr"/>
                      <a:r>
                        <a:rPr lang="en-GB" sz="1000"/>
                        <a:t>Quota controlled sampling &amp; 2  different locations provides a representative mix of customers</a:t>
                      </a:r>
                      <a:endParaRPr lang="en-GB" sz="1000">
                        <a:latin typeface="Century Gothic" panose="020B0502020202020204" pitchFamily="34" charset="0"/>
                      </a:endParaRPr>
                    </a:p>
                  </a:txBody>
                  <a:tcPr anchor="ctr"/>
                </a:tc>
                <a:extLst>
                  <a:ext uri="{0D108BD9-81ED-4DB2-BD59-A6C34878D82A}">
                    <a16:rowId xmlns:a16="http://schemas.microsoft.com/office/drawing/2014/main" val="3668935836"/>
                  </a:ext>
                </a:extLst>
              </a:tr>
              <a:tr h="508211">
                <a:tc>
                  <a:txBody>
                    <a:bodyPr/>
                    <a:lstStyle/>
                    <a:p>
                      <a:pPr algn="ctr"/>
                      <a:r>
                        <a:rPr lang="en-GB" sz="1000" b="1"/>
                        <a:t>Uni Barometer 1 – Plan Choices</a:t>
                      </a:r>
                      <a:endParaRPr lang="en-GB" sz="1000" b="1">
                        <a:latin typeface="Century Gothic" panose="020B0502020202020204" pitchFamily="34" charset="0"/>
                      </a:endParaRPr>
                    </a:p>
                  </a:txBody>
                  <a:tcPr anchor="ctr"/>
                </a:tc>
                <a:tc>
                  <a:txBody>
                    <a:bodyPr/>
                    <a:lstStyle/>
                    <a:p>
                      <a:pPr algn="ctr"/>
                      <a:r>
                        <a:rPr lang="en-GB" sz="1000"/>
                        <a:t>Apr 23</a:t>
                      </a:r>
                      <a:endParaRPr lang="en-GB" sz="1000">
                        <a:latin typeface="Century Gothic" panose="020B0502020202020204" pitchFamily="34" charset="0"/>
                      </a:endParaRPr>
                    </a:p>
                  </a:txBody>
                  <a:tcPr anchor="ctr"/>
                </a:tc>
                <a:tc>
                  <a:txBody>
                    <a:bodyPr/>
                    <a:lstStyle/>
                    <a:p>
                      <a:pPr algn="ctr"/>
                      <a:r>
                        <a:rPr lang="en-GB" sz="1000"/>
                        <a:t>Future (Portsmouth University students)</a:t>
                      </a:r>
                      <a:endParaRPr lang="en-GB" sz="1000">
                        <a:latin typeface="Century Gothic" panose="020B0502020202020204" pitchFamily="34" charset="0"/>
                      </a:endParaRPr>
                    </a:p>
                  </a:txBody>
                  <a:tcPr anchor="ctr"/>
                </a:tc>
                <a:tc>
                  <a:txBody>
                    <a:bodyPr/>
                    <a:lstStyle/>
                    <a:p>
                      <a:pPr algn="ctr"/>
                      <a:r>
                        <a:rPr lang="en-GB" sz="1000"/>
                        <a:t>BM</a:t>
                      </a:r>
                      <a:endParaRPr lang="en-GB" sz="1000">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t>Quant Research (online)</a:t>
                      </a:r>
                    </a:p>
                    <a:p>
                      <a:pPr algn="ctr"/>
                      <a:endParaRPr lang="en-GB" sz="1000">
                        <a:latin typeface="Century Gothic" panose="020B0502020202020204" pitchFamily="34" charset="0"/>
                      </a:endParaRPr>
                    </a:p>
                  </a:txBody>
                  <a:tcPr anchor="ctr"/>
                </a:tc>
                <a:tc>
                  <a:txBody>
                    <a:bodyPr/>
                    <a:lstStyle/>
                    <a:p>
                      <a:pPr algn="ctr"/>
                      <a:r>
                        <a:rPr lang="en-GB" sz="1000"/>
                        <a:t>PW – partial (Portsmouth University)</a:t>
                      </a:r>
                      <a:endParaRPr lang="en-GB" sz="1000">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t>Previously uninformed</a:t>
                      </a:r>
                      <a:endParaRPr lang="en-GB" sz="1000">
                        <a:latin typeface="Century Gothic" panose="020B0502020202020204" pitchFamily="34" charset="0"/>
                      </a:endParaRPr>
                    </a:p>
                  </a:txBody>
                  <a:tcPr anchor="ctr"/>
                </a:tc>
                <a:tc>
                  <a:txBody>
                    <a:bodyPr/>
                    <a:lstStyle/>
                    <a:p>
                      <a:pPr algn="ctr"/>
                      <a:r>
                        <a:rPr lang="en-GB" sz="1000"/>
                        <a:t>64</a:t>
                      </a:r>
                      <a:endParaRPr lang="en-GB" sz="1000">
                        <a:latin typeface="Century Gothic" panose="020B0502020202020204" pitchFamily="34" charset="0"/>
                      </a:endParaRPr>
                    </a:p>
                  </a:txBody>
                  <a:tcPr anchor="ctr"/>
                </a:tc>
                <a:tc>
                  <a:txBody>
                    <a:bodyPr/>
                    <a:lstStyle/>
                    <a:p>
                      <a:pPr algn="ctr"/>
                      <a:r>
                        <a:rPr lang="en-GB" sz="1000"/>
                        <a:t>3</a:t>
                      </a:r>
                      <a:endParaRPr lang="en-GB" sz="1000">
                        <a:latin typeface="Century Gothic" panose="020B0502020202020204" pitchFamily="34" charset="0"/>
                      </a:endParaRPr>
                    </a:p>
                  </a:txBody>
                  <a:tcPr anchor="ctr"/>
                </a:tc>
                <a:tc>
                  <a:txBody>
                    <a:bodyPr/>
                    <a:lstStyle/>
                    <a:p>
                      <a:pPr algn="ctr"/>
                      <a:r>
                        <a:rPr lang="en-GB" sz="1000"/>
                        <a:t>3</a:t>
                      </a:r>
                      <a:endParaRPr lang="en-GB" sz="1000">
                        <a:latin typeface="Century Gothic" panose="020B0502020202020204" pitchFamily="34" charset="0"/>
                      </a:endParaRPr>
                    </a:p>
                  </a:txBody>
                  <a:tcPr anchor="ctr"/>
                </a:tc>
                <a:tc>
                  <a:txBody>
                    <a:bodyPr/>
                    <a:lstStyle/>
                    <a:p>
                      <a:pPr algn="ctr"/>
                      <a:r>
                        <a:rPr lang="en-GB" sz="1000" b="1"/>
                        <a:t>6</a:t>
                      </a:r>
                      <a:endParaRPr lang="en-GB" sz="1000" b="1">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t>Fairly small quant sample; only partially representing all future customers in the region (only University students)</a:t>
                      </a:r>
                      <a:endParaRPr lang="en-GB" sz="1000">
                        <a:latin typeface="Century Gothic" panose="020B0502020202020204" pitchFamily="34" charset="0"/>
                      </a:endParaRPr>
                    </a:p>
                  </a:txBody>
                  <a:tcPr anchor="ctr"/>
                </a:tc>
                <a:extLst>
                  <a:ext uri="{0D108BD9-81ED-4DB2-BD59-A6C34878D82A}">
                    <a16:rowId xmlns:a16="http://schemas.microsoft.com/office/drawing/2014/main" val="492742331"/>
                  </a:ext>
                </a:extLst>
              </a:tr>
              <a:tr h="508211">
                <a:tc>
                  <a:txBody>
                    <a:bodyPr/>
                    <a:lstStyle/>
                    <a:p>
                      <a:pPr algn="ctr"/>
                      <a:r>
                        <a:rPr lang="en-GB" sz="1000" b="1"/>
                        <a:t>University Deliberative Research</a:t>
                      </a:r>
                      <a:endParaRPr lang="en-GB" sz="1000" b="1">
                        <a:latin typeface="Century Gothic" panose="020B0502020202020204" pitchFamily="34" charset="0"/>
                      </a:endParaRPr>
                    </a:p>
                  </a:txBody>
                  <a:tcPr anchor="ctr"/>
                </a:tc>
                <a:tc>
                  <a:txBody>
                    <a:bodyPr/>
                    <a:lstStyle/>
                    <a:p>
                      <a:pPr algn="ctr"/>
                      <a:r>
                        <a:rPr lang="en-GB" sz="1000"/>
                        <a:t>Apr 23</a:t>
                      </a:r>
                      <a:endParaRPr lang="en-GB" sz="1000">
                        <a:latin typeface="Century Gothic" panose="020B0502020202020204" pitchFamily="34" charset="0"/>
                      </a:endParaRPr>
                    </a:p>
                  </a:txBody>
                  <a:tcPr anchor="ctr"/>
                </a:tc>
                <a:tc>
                  <a:txBody>
                    <a:bodyPr/>
                    <a:lstStyle/>
                    <a:p>
                      <a:pPr algn="ctr"/>
                      <a:r>
                        <a:rPr lang="en-GB" sz="1000"/>
                        <a:t>Future (Portsmouth University students)</a:t>
                      </a:r>
                      <a:endParaRPr lang="en-GB" sz="1000">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t>BM</a:t>
                      </a:r>
                      <a:endParaRPr lang="en-GB" sz="1000">
                        <a:latin typeface="Century Gothic" panose="020B0502020202020204" pitchFamily="34" charset="0"/>
                      </a:endParaRPr>
                    </a:p>
                  </a:txBody>
                  <a:tcPr anchor="ctr"/>
                </a:tc>
                <a:tc>
                  <a:txBody>
                    <a:bodyPr/>
                    <a:lstStyle/>
                    <a:p>
                      <a:pPr algn="ctr"/>
                      <a:r>
                        <a:rPr lang="en-GB" sz="1000"/>
                        <a:t>Qual Research (4 groups)</a:t>
                      </a:r>
                      <a:endParaRPr lang="en-GB" sz="1000">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t>PW – partial (Portsmouth University)</a:t>
                      </a:r>
                      <a:endParaRPr lang="en-GB" sz="1000">
                        <a:latin typeface="Century Gothic" panose="020B0502020202020204" pitchFamily="34" charset="0"/>
                      </a:endParaRPr>
                    </a:p>
                  </a:txBody>
                  <a:tcPr anchor="ctr"/>
                </a:tc>
                <a:tc>
                  <a:txBody>
                    <a:bodyPr/>
                    <a:lstStyle/>
                    <a:p>
                      <a:pPr algn="ctr"/>
                      <a:r>
                        <a:rPr lang="en-GB" sz="1000"/>
                        <a:t>Informed during exercise</a:t>
                      </a:r>
                      <a:endParaRPr lang="en-GB" sz="1000">
                        <a:latin typeface="Century Gothic" panose="020B0502020202020204" pitchFamily="34" charset="0"/>
                      </a:endParaRPr>
                    </a:p>
                  </a:txBody>
                  <a:tcPr anchor="ctr"/>
                </a:tc>
                <a:tc>
                  <a:txBody>
                    <a:bodyPr/>
                    <a:lstStyle/>
                    <a:p>
                      <a:pPr algn="ctr"/>
                      <a:r>
                        <a:rPr lang="en-GB" sz="1000"/>
                        <a:t>29</a:t>
                      </a:r>
                      <a:endParaRPr lang="en-GB" sz="1000">
                        <a:latin typeface="Century Gothic" panose="020B0502020202020204" pitchFamily="34" charset="0"/>
                      </a:endParaRPr>
                    </a:p>
                  </a:txBody>
                  <a:tcPr anchor="ctr"/>
                </a:tc>
                <a:tc>
                  <a:txBody>
                    <a:bodyPr/>
                    <a:lstStyle/>
                    <a:p>
                      <a:pPr algn="ctr"/>
                      <a:r>
                        <a:rPr lang="en-GB" sz="1000"/>
                        <a:t>4</a:t>
                      </a:r>
                      <a:endParaRPr lang="en-GB" sz="1000">
                        <a:latin typeface="Century Gothic" panose="020B0502020202020204" pitchFamily="34" charset="0"/>
                      </a:endParaRPr>
                    </a:p>
                  </a:txBody>
                  <a:tcPr anchor="ctr"/>
                </a:tc>
                <a:tc>
                  <a:txBody>
                    <a:bodyPr/>
                    <a:lstStyle/>
                    <a:p>
                      <a:pPr algn="ctr"/>
                      <a:r>
                        <a:rPr lang="en-GB" sz="1000"/>
                        <a:t>3</a:t>
                      </a:r>
                      <a:endParaRPr lang="en-GB" sz="1000">
                        <a:latin typeface="Century Gothic" panose="020B0502020202020204" pitchFamily="34" charset="0"/>
                      </a:endParaRPr>
                    </a:p>
                  </a:txBody>
                  <a:tcPr anchor="ctr"/>
                </a:tc>
                <a:tc>
                  <a:txBody>
                    <a:bodyPr/>
                    <a:lstStyle/>
                    <a:p>
                      <a:pPr algn="ctr"/>
                      <a:r>
                        <a:rPr lang="en-GB" sz="1000" b="1"/>
                        <a:t>7</a:t>
                      </a:r>
                      <a:endParaRPr lang="en-GB" sz="1000" b="1">
                        <a:latin typeface="Century Gothic" panose="020B0502020202020204" pitchFamily="34" charset="0"/>
                      </a:endParaRPr>
                    </a:p>
                  </a:txBody>
                  <a:tcPr anchor="ctr"/>
                </a:tc>
                <a:tc>
                  <a:txBody>
                    <a:bodyPr/>
                    <a:lstStyle/>
                    <a:p>
                      <a:pPr algn="ctr"/>
                      <a:r>
                        <a:rPr lang="en-GB" sz="1000"/>
                        <a:t>Good size qual sample; only partially representing all future customers in the region (only University students)</a:t>
                      </a:r>
                      <a:endParaRPr lang="en-GB" sz="1000">
                        <a:latin typeface="Century Gothic" panose="020B0502020202020204" pitchFamily="34" charset="0"/>
                      </a:endParaRPr>
                    </a:p>
                  </a:txBody>
                  <a:tcPr anchor="ctr"/>
                </a:tc>
                <a:extLst>
                  <a:ext uri="{0D108BD9-81ED-4DB2-BD59-A6C34878D82A}">
                    <a16:rowId xmlns:a16="http://schemas.microsoft.com/office/drawing/2014/main" val="67159794"/>
                  </a:ext>
                </a:extLst>
              </a:tr>
              <a:tr h="397730">
                <a:tc>
                  <a:txBody>
                    <a:bodyPr/>
                    <a:lstStyle/>
                    <a:p>
                      <a:pPr algn="ctr"/>
                      <a:r>
                        <a:rPr lang="en-GB" sz="1000" b="1"/>
                        <a:t>NHH Plan Choices Qual</a:t>
                      </a:r>
                      <a:endParaRPr lang="en-GB" sz="1000" b="1">
                        <a:latin typeface="Century Gothic" panose="020B0502020202020204" pitchFamily="34" charset="0"/>
                      </a:endParaRPr>
                    </a:p>
                  </a:txBody>
                  <a:tcPr anchor="ctr"/>
                </a:tc>
                <a:tc>
                  <a:txBody>
                    <a:bodyPr/>
                    <a:lstStyle/>
                    <a:p>
                      <a:pPr algn="ctr"/>
                      <a:r>
                        <a:rPr lang="en-GB" sz="1000"/>
                        <a:t>May 23</a:t>
                      </a:r>
                      <a:endParaRPr lang="en-GB" sz="1000">
                        <a:latin typeface="Century Gothic" panose="020B0502020202020204" pitchFamily="34" charset="0"/>
                      </a:endParaRPr>
                    </a:p>
                  </a:txBody>
                  <a:tcPr anchor="ctr"/>
                </a:tc>
                <a:tc>
                  <a:txBody>
                    <a:bodyPr/>
                    <a:lstStyle/>
                    <a:p>
                      <a:pPr algn="ctr"/>
                      <a:r>
                        <a:rPr lang="en-GB" sz="1000"/>
                        <a:t>NHH (plus one NAV &amp; 1 stakeholder)</a:t>
                      </a:r>
                      <a:endParaRPr lang="en-GB" sz="1000">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t>BM</a:t>
                      </a:r>
                    </a:p>
                    <a:p>
                      <a:pPr algn="ctr"/>
                      <a:endParaRPr lang="en-GB" sz="1000">
                        <a:latin typeface="Century Gothic" panose="020B0502020202020204" pitchFamily="34" charset="0"/>
                      </a:endParaRPr>
                    </a:p>
                  </a:txBody>
                  <a:tcPr anchor="ctr"/>
                </a:tc>
                <a:tc>
                  <a:txBody>
                    <a:bodyPr/>
                    <a:lstStyle/>
                    <a:p>
                      <a:pPr algn="ctr"/>
                      <a:r>
                        <a:rPr lang="en-GB" sz="1000"/>
                        <a:t>Qual Research (Depths)</a:t>
                      </a:r>
                      <a:endParaRPr lang="en-GB" sz="1000">
                        <a:latin typeface="Century Gothic" panose="020B0502020202020204" pitchFamily="34" charset="0"/>
                      </a:endParaRPr>
                    </a:p>
                  </a:txBody>
                  <a:tcPr anchor="ctr"/>
                </a:tc>
                <a:tc>
                  <a:txBody>
                    <a:bodyPr/>
                    <a:lstStyle/>
                    <a:p>
                      <a:pPr algn="ctr"/>
                      <a:r>
                        <a:rPr lang="en-GB" sz="1000"/>
                        <a:t>PW - all</a:t>
                      </a:r>
                      <a:endParaRPr lang="en-GB" sz="1000">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t>Informed during exercise</a:t>
                      </a:r>
                      <a:endParaRPr lang="en-GB" sz="1000">
                        <a:latin typeface="Century Gothic" panose="020B0502020202020204" pitchFamily="34" charset="0"/>
                      </a:endParaRPr>
                    </a:p>
                  </a:txBody>
                  <a:tcPr anchor="ctr"/>
                </a:tc>
                <a:tc>
                  <a:txBody>
                    <a:bodyPr/>
                    <a:lstStyle/>
                    <a:p>
                      <a:pPr algn="ctr"/>
                      <a:r>
                        <a:rPr lang="en-GB" sz="1000"/>
                        <a:t>17</a:t>
                      </a:r>
                      <a:endParaRPr lang="en-GB" sz="1000">
                        <a:latin typeface="Century Gothic" panose="020B0502020202020204" pitchFamily="34" charset="0"/>
                      </a:endParaRPr>
                    </a:p>
                  </a:txBody>
                  <a:tcPr anchor="ctr"/>
                </a:tc>
                <a:tc>
                  <a:txBody>
                    <a:bodyPr/>
                    <a:lstStyle/>
                    <a:p>
                      <a:pPr algn="ctr"/>
                      <a:r>
                        <a:rPr lang="en-GB" sz="1000"/>
                        <a:t>3</a:t>
                      </a:r>
                      <a:endParaRPr lang="en-GB" sz="1000">
                        <a:latin typeface="Century Gothic" panose="020B0502020202020204" pitchFamily="34" charset="0"/>
                      </a:endParaRPr>
                    </a:p>
                  </a:txBody>
                  <a:tcPr anchor="ctr"/>
                </a:tc>
                <a:tc>
                  <a:txBody>
                    <a:bodyPr/>
                    <a:lstStyle/>
                    <a:p>
                      <a:pPr algn="ctr"/>
                      <a:r>
                        <a:rPr lang="en-GB" sz="1000"/>
                        <a:t>5</a:t>
                      </a:r>
                      <a:endParaRPr lang="en-GB" sz="1000">
                        <a:latin typeface="Century Gothic" panose="020B0502020202020204" pitchFamily="34" charset="0"/>
                      </a:endParaRPr>
                    </a:p>
                  </a:txBody>
                  <a:tcPr anchor="ctr"/>
                </a:tc>
                <a:tc>
                  <a:txBody>
                    <a:bodyPr/>
                    <a:lstStyle/>
                    <a:p>
                      <a:pPr algn="ctr"/>
                      <a:r>
                        <a:rPr lang="en-GB" sz="1000" b="1"/>
                        <a:t>8</a:t>
                      </a:r>
                      <a:endParaRPr lang="en-GB" sz="1000" b="1">
                        <a:latin typeface="Century Gothic" panose="020B0502020202020204" pitchFamily="34" charset="0"/>
                      </a:endParaRPr>
                    </a:p>
                  </a:txBody>
                  <a:tcPr anchor="ctr"/>
                </a:tc>
                <a:tc>
                  <a:txBody>
                    <a:bodyPr/>
                    <a:lstStyle/>
                    <a:p>
                      <a:pPr algn="ctr"/>
                      <a:r>
                        <a:rPr lang="en-GB" sz="1000"/>
                        <a:t>Did not achieve desired numbers of larger NHH, or developers – bias to SMEs</a:t>
                      </a:r>
                      <a:endParaRPr lang="en-GB" sz="1000">
                        <a:latin typeface="Century Gothic" panose="020B0502020202020204" pitchFamily="34" charset="0"/>
                      </a:endParaRPr>
                    </a:p>
                  </a:txBody>
                  <a:tcPr anchor="ctr"/>
                </a:tc>
                <a:extLst>
                  <a:ext uri="{0D108BD9-81ED-4DB2-BD59-A6C34878D82A}">
                    <a16:rowId xmlns:a16="http://schemas.microsoft.com/office/drawing/2014/main" val="3420585435"/>
                  </a:ext>
                </a:extLst>
              </a:tr>
              <a:tr h="618692">
                <a:tc>
                  <a:txBody>
                    <a:bodyPr/>
                    <a:lstStyle/>
                    <a:p>
                      <a:pPr algn="ctr"/>
                      <a:r>
                        <a:rPr lang="en-GB" sz="1000" b="1" dirty="0"/>
                        <a:t>CAP 2 – Response to early plan choices</a:t>
                      </a:r>
                      <a:endParaRPr lang="en-GB" sz="1000" b="1" dirty="0">
                        <a:latin typeface="Century Gothic" panose="020B0502020202020204" pitchFamily="34" charset="0"/>
                      </a:endParaRPr>
                    </a:p>
                  </a:txBody>
                  <a:tcPr anchor="ctr"/>
                </a:tc>
                <a:tc>
                  <a:txBody>
                    <a:bodyPr/>
                    <a:lstStyle/>
                    <a:p>
                      <a:pPr algn="ctr"/>
                      <a:r>
                        <a:rPr lang="en-GB" sz="1000" dirty="0"/>
                        <a:t>Dec 22</a:t>
                      </a:r>
                      <a:endParaRPr lang="en-GB" sz="1000" dirty="0">
                        <a:latin typeface="Century Gothic" panose="020B0502020202020204" pitchFamily="34" charset="0"/>
                      </a:endParaRPr>
                    </a:p>
                  </a:txBody>
                  <a:tcPr anchor="ctr"/>
                </a:tc>
                <a:tc>
                  <a:txBody>
                    <a:bodyPr/>
                    <a:lstStyle/>
                    <a:p>
                      <a:pPr algn="ctr"/>
                      <a:r>
                        <a:rPr lang="en-GB" sz="1000"/>
                        <a:t>HH, Future, Vulnerable, NHH</a:t>
                      </a:r>
                      <a:endParaRPr lang="en-GB" sz="1000">
                        <a:latin typeface="Century Gothic" panose="020B0502020202020204" pitchFamily="34" charset="0"/>
                      </a:endParaRPr>
                    </a:p>
                  </a:txBody>
                  <a:tcPr anchor="ctr"/>
                </a:tc>
                <a:tc>
                  <a:txBody>
                    <a:bodyPr/>
                    <a:lstStyle/>
                    <a:p>
                      <a:pPr algn="ctr"/>
                      <a:r>
                        <a:rPr lang="en-GB" sz="1000"/>
                        <a:t>BM</a:t>
                      </a:r>
                      <a:endParaRPr lang="en-GB" sz="1000">
                        <a:latin typeface="Century Gothic" panose="020B0502020202020204" pitchFamily="34" charset="0"/>
                      </a:endParaRPr>
                    </a:p>
                  </a:txBody>
                  <a:tcPr anchor="ctr"/>
                </a:tc>
                <a:tc>
                  <a:txBody>
                    <a:bodyPr/>
                    <a:lstStyle/>
                    <a:p>
                      <a:pPr algn="ctr"/>
                      <a:r>
                        <a:rPr lang="en-GB" sz="1000"/>
                        <a:t>Qual Research (online groups &amp; depths)</a:t>
                      </a:r>
                      <a:endParaRPr lang="en-GB" sz="1000">
                        <a:latin typeface="Century Gothic" panose="020B0502020202020204" pitchFamily="34" charset="0"/>
                      </a:endParaRPr>
                    </a:p>
                  </a:txBody>
                  <a:tcPr anchor="ctr"/>
                </a:tc>
                <a:tc>
                  <a:txBody>
                    <a:bodyPr/>
                    <a:lstStyle/>
                    <a:p>
                      <a:pPr algn="ctr"/>
                      <a:r>
                        <a:rPr lang="en-GB" sz="1000"/>
                        <a:t>PW –all</a:t>
                      </a:r>
                      <a:endParaRPr lang="en-GB" sz="1000">
                        <a:latin typeface="Century Gothic" panose="020B0502020202020204" pitchFamily="34" charset="0"/>
                      </a:endParaRPr>
                    </a:p>
                  </a:txBody>
                  <a:tcPr anchor="ctr"/>
                </a:tc>
                <a:tc>
                  <a:txBody>
                    <a:bodyPr/>
                    <a:lstStyle/>
                    <a:p>
                      <a:pPr algn="ctr"/>
                      <a:r>
                        <a:rPr lang="en-GB" sz="1000"/>
                        <a:t>Previously informed</a:t>
                      </a:r>
                      <a:endParaRPr lang="en-GB" sz="1000">
                        <a:latin typeface="Century Gothic" panose="020B0502020202020204" pitchFamily="34" charset="0"/>
                      </a:endParaRPr>
                    </a:p>
                  </a:txBody>
                  <a:tcPr anchor="ctr"/>
                </a:tc>
                <a:tc>
                  <a:txBody>
                    <a:bodyPr/>
                    <a:lstStyle/>
                    <a:p>
                      <a:pPr algn="ctr"/>
                      <a:r>
                        <a:rPr lang="en-GB" sz="1000"/>
                        <a:t>21</a:t>
                      </a:r>
                      <a:endParaRPr lang="en-GB" sz="1000">
                        <a:latin typeface="Century Gothic" panose="020B0502020202020204" pitchFamily="34" charset="0"/>
                      </a:endParaRPr>
                    </a:p>
                  </a:txBody>
                  <a:tcPr anchor="ctr"/>
                </a:tc>
                <a:tc>
                  <a:txBody>
                    <a:bodyPr/>
                    <a:lstStyle/>
                    <a:p>
                      <a:pPr algn="ctr"/>
                      <a:r>
                        <a:rPr lang="en-GB" sz="1000"/>
                        <a:t>4</a:t>
                      </a:r>
                      <a:endParaRPr lang="en-GB" sz="1000">
                        <a:latin typeface="Century Gothic" panose="020B0502020202020204" pitchFamily="34" charset="0"/>
                      </a:endParaRPr>
                    </a:p>
                  </a:txBody>
                  <a:tcPr anchor="ctr"/>
                </a:tc>
                <a:tc>
                  <a:txBody>
                    <a:bodyPr/>
                    <a:lstStyle/>
                    <a:p>
                      <a:pPr algn="ctr"/>
                      <a:r>
                        <a:rPr lang="en-GB" sz="1000"/>
                        <a:t>5</a:t>
                      </a:r>
                      <a:endParaRPr lang="en-GB" sz="1000">
                        <a:latin typeface="Century Gothic" panose="020B0502020202020204" pitchFamily="34" charset="0"/>
                      </a:endParaRPr>
                    </a:p>
                  </a:txBody>
                  <a:tcPr anchor="ctr"/>
                </a:tc>
                <a:tc>
                  <a:txBody>
                    <a:bodyPr/>
                    <a:lstStyle/>
                    <a:p>
                      <a:pPr algn="ctr"/>
                      <a:r>
                        <a:rPr lang="en-GB" sz="1000" b="1"/>
                        <a:t>9</a:t>
                      </a:r>
                      <a:endParaRPr lang="en-GB" sz="1000" b="1">
                        <a:latin typeface="Century Gothic" panose="020B0502020202020204" pitchFamily="34" charset="0"/>
                      </a:endParaRPr>
                    </a:p>
                  </a:txBody>
                  <a:tcPr anchor="ctr"/>
                </a:tc>
                <a:tc>
                  <a:txBody>
                    <a:bodyPr/>
                    <a:lstStyle/>
                    <a:p>
                      <a:pPr algn="ctr" fontAlgn="t"/>
                      <a:r>
                        <a:rPr lang="en-GB" sz="1000" b="0" u="none" strike="noStrike" dirty="0">
                          <a:solidFill>
                            <a:srgbClr val="000000"/>
                          </a:solidFill>
                          <a:effectLst/>
                        </a:rPr>
                        <a:t>Provides a qual view - all groups covered but smaller samples</a:t>
                      </a:r>
                      <a:endParaRPr lang="en-GB" sz="1000" b="0" i="0" u="none" strike="noStrike" dirty="0">
                        <a:solidFill>
                          <a:srgbClr val="000000"/>
                        </a:solidFill>
                        <a:effectLst/>
                        <a:latin typeface="Century Gothic" panose="020B0502020202020204" pitchFamily="34" charset="0"/>
                      </a:endParaRPr>
                    </a:p>
                  </a:txBody>
                  <a:tcPr marL="108000" marR="108000" marT="7620" marB="0" anchor="ctr"/>
                </a:tc>
                <a:extLst>
                  <a:ext uri="{0D108BD9-81ED-4DB2-BD59-A6C34878D82A}">
                    <a16:rowId xmlns:a16="http://schemas.microsoft.com/office/drawing/2014/main" val="1075157978"/>
                  </a:ext>
                </a:extLst>
              </a:tr>
            </a:tbl>
          </a:graphicData>
        </a:graphic>
      </p:graphicFrame>
      <p:sp>
        <p:nvSpPr>
          <p:cNvPr id="6" name="Arrow: Down 5">
            <a:extLst>
              <a:ext uri="{FF2B5EF4-FFF2-40B4-BE49-F238E27FC236}">
                <a16:creationId xmlns:a16="http://schemas.microsoft.com/office/drawing/2014/main" id="{1EAB7DFF-BDEE-179B-8D9E-EC925A77B032}"/>
              </a:ext>
            </a:extLst>
          </p:cNvPr>
          <p:cNvSpPr/>
          <p:nvPr/>
        </p:nvSpPr>
        <p:spPr>
          <a:xfrm>
            <a:off x="72006" y="124640"/>
            <a:ext cx="1502229" cy="521860"/>
          </a:xfrm>
          <a:prstGeom prst="downArrow">
            <a:avLst/>
          </a:prstGeom>
          <a:solidFill>
            <a:schemeClr val="accent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2</a:t>
            </a:r>
          </a:p>
        </p:txBody>
      </p:sp>
    </p:spTree>
    <p:extLst>
      <p:ext uri="{BB962C8B-B14F-4D97-AF65-F5344CB8AC3E}">
        <p14:creationId xmlns:p14="http://schemas.microsoft.com/office/powerpoint/2010/main" val="825899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B412DD-0E52-47C5-A224-BE712B9A3A3C}"/>
              </a:ext>
            </a:extLst>
          </p:cNvPr>
          <p:cNvSpPr>
            <a:spLocks noGrp="1"/>
          </p:cNvSpPr>
          <p:nvPr>
            <p:ph type="body" sz="quarter" idx="13"/>
          </p:nvPr>
        </p:nvSpPr>
        <p:spPr>
          <a:xfrm>
            <a:off x="0" y="-3354"/>
            <a:ext cx="12192000" cy="505853"/>
          </a:xfrm>
        </p:spPr>
        <p:txBody>
          <a:bodyPr/>
          <a:lstStyle/>
          <a:p>
            <a:pPr marL="1371600" lvl="3" indent="0">
              <a:buNone/>
            </a:pPr>
            <a:r>
              <a:rPr lang="en-GB" b="1">
                <a:solidFill>
                  <a:schemeClr val="bg1"/>
                </a:solidFill>
                <a:latin typeface="Century Gothic"/>
                <a:cs typeface="Arial"/>
              </a:rPr>
              <a:t>Key evidence sources: affordability &amp; acceptability; recent additions to evidence</a:t>
            </a:r>
            <a:endParaRPr lang="en-US" b="1">
              <a:solidFill>
                <a:schemeClr val="bg1"/>
              </a:solidFill>
            </a:endParaRPr>
          </a:p>
        </p:txBody>
      </p:sp>
      <p:sp>
        <p:nvSpPr>
          <p:cNvPr id="5" name="Slide Number Placeholder 3">
            <a:extLst>
              <a:ext uri="{FF2B5EF4-FFF2-40B4-BE49-F238E27FC236}">
                <a16:creationId xmlns:a16="http://schemas.microsoft.com/office/drawing/2014/main" id="{82510419-E5DF-7CCE-1B6F-0C0F533F5E28}"/>
              </a:ext>
            </a:extLst>
          </p:cNvPr>
          <p:cNvSpPr txBox="1">
            <a:spLocks/>
          </p:cNvSpPr>
          <p:nvPr/>
        </p:nvSpPr>
        <p:spPr>
          <a:xfrm>
            <a:off x="11523144" y="-25865"/>
            <a:ext cx="596850"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17C9725-CDDF-4E1F-A5C1-71F9C95A39C6}" type="slidenum">
              <a:rPr lang="en-GB" b="1" smtClean="0">
                <a:solidFill>
                  <a:prstClr val="white"/>
                </a:solidFill>
                <a:latin typeface="Century Gothic" panose="020B0502020202020204" pitchFamily="34" charset="0"/>
              </a:rPr>
              <a:pPr>
                <a:defRPr/>
              </a:pPr>
              <a:t>18</a:t>
            </a:fld>
            <a:endParaRPr lang="en-GB" b="1">
              <a:solidFill>
                <a:prstClr val="white"/>
              </a:solidFill>
              <a:latin typeface="Century Gothic" panose="020B0502020202020204" pitchFamily="34" charset="0"/>
            </a:endParaRPr>
          </a:p>
        </p:txBody>
      </p:sp>
      <p:graphicFrame>
        <p:nvGraphicFramePr>
          <p:cNvPr id="2" name="Table 9">
            <a:extLst>
              <a:ext uri="{FF2B5EF4-FFF2-40B4-BE49-F238E27FC236}">
                <a16:creationId xmlns:a16="http://schemas.microsoft.com/office/drawing/2014/main" id="{1E73903C-FA36-6FCD-92DB-1CB816F5C111}"/>
              </a:ext>
            </a:extLst>
          </p:cNvPr>
          <p:cNvGraphicFramePr>
            <a:graphicFrameLocks noGrp="1"/>
          </p:cNvGraphicFramePr>
          <p:nvPr>
            <p:extLst>
              <p:ext uri="{D42A27DB-BD31-4B8C-83A1-F6EECF244321}">
                <p14:modId xmlns:p14="http://schemas.microsoft.com/office/powerpoint/2010/main" val="3529757026"/>
              </p:ext>
            </p:extLst>
          </p:nvPr>
        </p:nvGraphicFramePr>
        <p:xfrm>
          <a:off x="80397" y="1069788"/>
          <a:ext cx="12039597" cy="4544194"/>
        </p:xfrm>
        <a:graphic>
          <a:graphicData uri="http://schemas.openxmlformats.org/drawingml/2006/table">
            <a:tbl>
              <a:tblPr firstRow="1" bandRow="1">
                <a:tableStyleId>{00A15C55-8517-42AA-B614-E9B94910E393}</a:tableStyleId>
              </a:tblPr>
              <a:tblGrid>
                <a:gridCol w="578364">
                  <a:extLst>
                    <a:ext uri="{9D8B030D-6E8A-4147-A177-3AD203B41FA5}">
                      <a16:colId xmlns:a16="http://schemas.microsoft.com/office/drawing/2014/main" val="1984833342"/>
                    </a:ext>
                  </a:extLst>
                </a:gridCol>
                <a:gridCol w="1406314">
                  <a:extLst>
                    <a:ext uri="{9D8B030D-6E8A-4147-A177-3AD203B41FA5}">
                      <a16:colId xmlns:a16="http://schemas.microsoft.com/office/drawing/2014/main" val="3931146041"/>
                    </a:ext>
                  </a:extLst>
                </a:gridCol>
                <a:gridCol w="640607">
                  <a:extLst>
                    <a:ext uri="{9D8B030D-6E8A-4147-A177-3AD203B41FA5}">
                      <a16:colId xmlns:a16="http://schemas.microsoft.com/office/drawing/2014/main" val="2861157234"/>
                    </a:ext>
                  </a:extLst>
                </a:gridCol>
                <a:gridCol w="897112">
                  <a:extLst>
                    <a:ext uri="{9D8B030D-6E8A-4147-A177-3AD203B41FA5}">
                      <a16:colId xmlns:a16="http://schemas.microsoft.com/office/drawing/2014/main" val="1946868445"/>
                    </a:ext>
                  </a:extLst>
                </a:gridCol>
                <a:gridCol w="602692">
                  <a:extLst>
                    <a:ext uri="{9D8B030D-6E8A-4147-A177-3AD203B41FA5}">
                      <a16:colId xmlns:a16="http://schemas.microsoft.com/office/drawing/2014/main" val="1064056755"/>
                    </a:ext>
                  </a:extLst>
                </a:gridCol>
                <a:gridCol w="758095">
                  <a:extLst>
                    <a:ext uri="{9D8B030D-6E8A-4147-A177-3AD203B41FA5}">
                      <a16:colId xmlns:a16="http://schemas.microsoft.com/office/drawing/2014/main" val="881949094"/>
                    </a:ext>
                  </a:extLst>
                </a:gridCol>
                <a:gridCol w="997911">
                  <a:extLst>
                    <a:ext uri="{9D8B030D-6E8A-4147-A177-3AD203B41FA5}">
                      <a16:colId xmlns:a16="http://schemas.microsoft.com/office/drawing/2014/main" val="642850156"/>
                    </a:ext>
                  </a:extLst>
                </a:gridCol>
                <a:gridCol w="997911">
                  <a:extLst>
                    <a:ext uri="{9D8B030D-6E8A-4147-A177-3AD203B41FA5}">
                      <a16:colId xmlns:a16="http://schemas.microsoft.com/office/drawing/2014/main" val="3744523134"/>
                    </a:ext>
                  </a:extLst>
                </a:gridCol>
                <a:gridCol w="663740">
                  <a:extLst>
                    <a:ext uri="{9D8B030D-6E8A-4147-A177-3AD203B41FA5}">
                      <a16:colId xmlns:a16="http://schemas.microsoft.com/office/drawing/2014/main" val="496727165"/>
                    </a:ext>
                  </a:extLst>
                </a:gridCol>
                <a:gridCol w="873075">
                  <a:extLst>
                    <a:ext uri="{9D8B030D-6E8A-4147-A177-3AD203B41FA5}">
                      <a16:colId xmlns:a16="http://schemas.microsoft.com/office/drawing/2014/main" val="4200541156"/>
                    </a:ext>
                  </a:extLst>
                </a:gridCol>
                <a:gridCol w="847808">
                  <a:extLst>
                    <a:ext uri="{9D8B030D-6E8A-4147-A177-3AD203B41FA5}">
                      <a16:colId xmlns:a16="http://schemas.microsoft.com/office/drawing/2014/main" val="2383180320"/>
                    </a:ext>
                  </a:extLst>
                </a:gridCol>
                <a:gridCol w="772839">
                  <a:extLst>
                    <a:ext uri="{9D8B030D-6E8A-4147-A177-3AD203B41FA5}">
                      <a16:colId xmlns:a16="http://schemas.microsoft.com/office/drawing/2014/main" val="861840214"/>
                    </a:ext>
                  </a:extLst>
                </a:gridCol>
                <a:gridCol w="2003129">
                  <a:extLst>
                    <a:ext uri="{9D8B030D-6E8A-4147-A177-3AD203B41FA5}">
                      <a16:colId xmlns:a16="http://schemas.microsoft.com/office/drawing/2014/main" val="1058262392"/>
                    </a:ext>
                  </a:extLst>
                </a:gridCol>
              </a:tblGrid>
              <a:tr h="678573">
                <a:tc>
                  <a:txBody>
                    <a:bodyPr/>
                    <a:lstStyle/>
                    <a:p>
                      <a:pPr algn="ctr"/>
                      <a:r>
                        <a:rPr lang="en-GB" sz="1000"/>
                        <a:t>Ref</a:t>
                      </a:r>
                      <a:endParaRPr lang="en-GB" sz="1000">
                        <a:latin typeface="Century Gothic" panose="020B0502020202020204" pitchFamily="34" charset="0"/>
                      </a:endParaRPr>
                    </a:p>
                  </a:txBody>
                  <a:tcPr anchor="ctr"/>
                </a:tc>
                <a:tc>
                  <a:txBody>
                    <a:bodyPr/>
                    <a:lstStyle/>
                    <a:p>
                      <a:pPr algn="ctr"/>
                      <a:r>
                        <a:rPr lang="en-GB" sz="1000"/>
                        <a:t>Description</a:t>
                      </a:r>
                      <a:endParaRPr lang="en-GB" sz="1000">
                        <a:latin typeface="Century Gothic" panose="020B0502020202020204" pitchFamily="34" charset="0"/>
                      </a:endParaRPr>
                    </a:p>
                  </a:txBody>
                  <a:tcPr anchor="ctr"/>
                </a:tc>
                <a:tc>
                  <a:txBody>
                    <a:bodyPr/>
                    <a:lstStyle/>
                    <a:p>
                      <a:pPr algn="ctr"/>
                      <a:r>
                        <a:rPr lang="en-GB" sz="1000"/>
                        <a:t>Report Date</a:t>
                      </a:r>
                      <a:endParaRPr lang="en-GB" sz="1000">
                        <a:latin typeface="Century Gothic" panose="020B0502020202020204" pitchFamily="34" charset="0"/>
                      </a:endParaRPr>
                    </a:p>
                  </a:txBody>
                  <a:tcPr anchor="ctr"/>
                </a:tc>
                <a:tc>
                  <a:txBody>
                    <a:bodyPr/>
                    <a:lstStyle/>
                    <a:p>
                      <a:pPr algn="ctr"/>
                      <a:r>
                        <a:rPr lang="en-GB" sz="1000"/>
                        <a:t>Audiences covered</a:t>
                      </a:r>
                      <a:endParaRPr lang="en-GB" sz="1000">
                        <a:latin typeface="Century Gothic" panose="020B0502020202020204" pitchFamily="34" charset="0"/>
                      </a:endParaRPr>
                    </a:p>
                  </a:txBody>
                  <a:tcPr anchor="ctr"/>
                </a:tc>
                <a:tc>
                  <a:txBody>
                    <a:bodyPr/>
                    <a:lstStyle/>
                    <a:p>
                      <a:pPr algn="ctr"/>
                      <a:r>
                        <a:rPr lang="en-GB" sz="1000"/>
                        <a:t>Author</a:t>
                      </a:r>
                      <a:endParaRPr lang="en-GB" sz="1000">
                        <a:latin typeface="Century Gothic" panose="020B0502020202020204" pitchFamily="34" charset="0"/>
                      </a:endParaRPr>
                    </a:p>
                  </a:txBody>
                  <a:tcPr anchor="ctr"/>
                </a:tc>
                <a:tc>
                  <a:txBody>
                    <a:bodyPr/>
                    <a:lstStyle/>
                    <a:p>
                      <a:pPr algn="ctr"/>
                      <a:r>
                        <a:rPr lang="en-GB" sz="1000"/>
                        <a:t>Method</a:t>
                      </a:r>
                      <a:endParaRPr lang="en-GB" sz="1000">
                        <a:latin typeface="Century Gothic" panose="020B0502020202020204" pitchFamily="34" charset="0"/>
                      </a:endParaRPr>
                    </a:p>
                  </a:txBody>
                  <a:tcPr anchor="ctr"/>
                </a:tc>
                <a:tc>
                  <a:txBody>
                    <a:bodyPr/>
                    <a:lstStyle/>
                    <a:p>
                      <a:pPr algn="ctr"/>
                      <a:r>
                        <a:rPr lang="en-GB" sz="1000"/>
                        <a:t>Geographic Focus</a:t>
                      </a:r>
                      <a:endParaRPr lang="en-GB" sz="1000">
                        <a:latin typeface="Century Gothic" panose="020B0502020202020204" pitchFamily="34" charset="0"/>
                      </a:endParaRPr>
                    </a:p>
                  </a:txBody>
                  <a:tcPr anchor="ctr"/>
                </a:tc>
                <a:tc>
                  <a:txBody>
                    <a:bodyPr/>
                    <a:lstStyle/>
                    <a:p>
                      <a:pPr algn="ctr"/>
                      <a:r>
                        <a:rPr lang="en-GB" sz="1000"/>
                        <a:t>How informed are participants?</a:t>
                      </a:r>
                      <a:endParaRPr lang="en-GB" sz="1000">
                        <a:latin typeface="Century Gothic" panose="020B0502020202020204" pitchFamily="34" charset="0"/>
                      </a:endParaRPr>
                    </a:p>
                  </a:txBody>
                  <a:tcPr anchor="ctr"/>
                </a:tc>
                <a:tc>
                  <a:txBody>
                    <a:bodyPr/>
                    <a:lstStyle/>
                    <a:p>
                      <a:pPr algn="ctr"/>
                      <a:r>
                        <a:rPr lang="en-GB" sz="1000"/>
                        <a:t>Sample size</a:t>
                      </a:r>
                      <a:endParaRPr lang="en-GB" sz="1000">
                        <a:latin typeface="Century Gothic" panose="020B0502020202020204" pitchFamily="34" charset="0"/>
                      </a:endParaRPr>
                    </a:p>
                  </a:txBody>
                  <a:tcPr anchor="ctr"/>
                </a:tc>
                <a:tc>
                  <a:txBody>
                    <a:bodyPr/>
                    <a:lstStyle/>
                    <a:p>
                      <a:pPr algn="ctr"/>
                      <a:r>
                        <a:rPr lang="en-GB" sz="1000"/>
                        <a:t>Robustness score (1=Low to 5=High)</a:t>
                      </a:r>
                      <a:endParaRPr lang="en-GB" sz="1000">
                        <a:latin typeface="Century Gothic" panose="020B0502020202020204" pitchFamily="34" charset="0"/>
                      </a:endParaRPr>
                    </a:p>
                  </a:txBody>
                  <a:tcPr anchor="ctr"/>
                </a:tc>
                <a:tc>
                  <a:txBody>
                    <a:bodyPr/>
                    <a:lstStyle/>
                    <a:p>
                      <a:pPr algn="ctr"/>
                      <a:r>
                        <a:rPr lang="en-GB" sz="1000"/>
                        <a:t>PW coverage score (1=Low to 5=High)</a:t>
                      </a:r>
                      <a:endParaRPr lang="en-GB" sz="1000">
                        <a:latin typeface="Century Gothic" panose="020B0502020202020204" pitchFamily="34" charset="0"/>
                      </a:endParaRPr>
                    </a:p>
                  </a:txBody>
                  <a:tcPr anchor="ctr"/>
                </a:tc>
                <a:tc>
                  <a:txBody>
                    <a:bodyPr/>
                    <a:lstStyle/>
                    <a:p>
                      <a:pPr algn="ctr"/>
                      <a:r>
                        <a:rPr lang="en-GB" sz="1000"/>
                        <a:t>Total evidence score</a:t>
                      </a:r>
                    </a:p>
                    <a:p>
                      <a:pPr algn="ctr"/>
                      <a:r>
                        <a:rPr lang="en-GB" sz="1000"/>
                        <a:t>(Max 10)</a:t>
                      </a:r>
                      <a:endParaRPr lang="en-GB" sz="1000">
                        <a:latin typeface="Century Gothic" panose="020B0502020202020204" pitchFamily="34" charset="0"/>
                      </a:endParaRPr>
                    </a:p>
                  </a:txBody>
                  <a:tcPr anchor="ctr"/>
                </a:tc>
                <a:tc>
                  <a:txBody>
                    <a:bodyPr/>
                    <a:lstStyle/>
                    <a:p>
                      <a:pPr algn="ctr"/>
                      <a:r>
                        <a:rPr lang="en-GB" sz="1000"/>
                        <a:t>Notes on assessment</a:t>
                      </a:r>
                      <a:endParaRPr lang="en-GB" sz="1000">
                        <a:latin typeface="Century Gothic" panose="020B0502020202020204" pitchFamily="34" charset="0"/>
                      </a:endParaRPr>
                    </a:p>
                  </a:txBody>
                  <a:tcPr anchor="ctr"/>
                </a:tc>
                <a:extLst>
                  <a:ext uri="{0D108BD9-81ED-4DB2-BD59-A6C34878D82A}">
                    <a16:rowId xmlns:a16="http://schemas.microsoft.com/office/drawing/2014/main" val="2837006785"/>
                  </a:ext>
                </a:extLst>
              </a:tr>
              <a:tr h="511711">
                <a:tc>
                  <a:txBody>
                    <a:bodyPr/>
                    <a:lstStyle/>
                    <a:p>
                      <a:pPr algn="ctr" fontAlgn="b"/>
                      <a:r>
                        <a:rPr lang="en-GB" sz="1100" b="1" i="0" u="none" strike="noStrike">
                          <a:solidFill>
                            <a:srgbClr val="000000"/>
                          </a:solidFill>
                          <a:effectLst/>
                          <a:latin typeface="Century Gothic" panose="020B0502020202020204" pitchFamily="34" charset="0"/>
                        </a:rPr>
                        <a:t>73</a:t>
                      </a:r>
                    </a:p>
                  </a:txBody>
                  <a:tcPr marL="7620" marR="7620" marT="7620" marB="0" anchor="ctr"/>
                </a:tc>
                <a:tc>
                  <a:txBody>
                    <a:bodyPr/>
                    <a:lstStyle/>
                    <a:p>
                      <a:pPr algn="ctr" fontAlgn="b"/>
                      <a:r>
                        <a:rPr lang="en-GB" sz="1100" b="1" i="0" u="none" strike="noStrike">
                          <a:solidFill>
                            <a:srgbClr val="000000"/>
                          </a:solidFill>
                          <a:effectLst/>
                          <a:latin typeface="Century Gothic" panose="020B0502020202020204" pitchFamily="34" charset="0"/>
                        </a:rPr>
                        <a:t>PW Smart Meter Hypercare Research</a:t>
                      </a:r>
                    </a:p>
                  </a:txBody>
                  <a:tcPr marL="7620" marR="7620" marT="7620" marB="0" anchor="ctr"/>
                </a:tc>
                <a:tc>
                  <a:txBody>
                    <a:bodyPr/>
                    <a:lstStyle/>
                    <a:p>
                      <a:pPr algn="ctr"/>
                      <a:r>
                        <a:rPr lang="en-GB" sz="1000">
                          <a:latin typeface="Century Gothic" panose="020B0502020202020204" pitchFamily="34" charset="0"/>
                        </a:rPr>
                        <a:t>Aug 23</a:t>
                      </a:r>
                    </a:p>
                  </a:txBody>
                  <a:tcPr anchor="ctr"/>
                </a:tc>
                <a:tc>
                  <a:txBody>
                    <a:bodyPr/>
                    <a:lstStyle/>
                    <a:p>
                      <a:pPr algn="ctr"/>
                      <a:r>
                        <a:rPr lang="en-GB" sz="1000">
                          <a:latin typeface="Century Gothic" panose="020B0502020202020204" pitchFamily="34" charset="0"/>
                        </a:rPr>
                        <a:t>HH, NHH</a:t>
                      </a:r>
                    </a:p>
                  </a:txBody>
                  <a:tcPr anchor="ctr"/>
                </a:tc>
                <a:tc>
                  <a:txBody>
                    <a:bodyPr/>
                    <a:lstStyle/>
                    <a:p>
                      <a:pPr algn="ctr"/>
                      <a:r>
                        <a:rPr lang="en-GB" sz="1000">
                          <a:latin typeface="Century Gothic" panose="020B0502020202020204" pitchFamily="34" charset="0"/>
                        </a:rPr>
                        <a:t>BM</a:t>
                      </a:r>
                    </a:p>
                  </a:txBody>
                  <a:tcPr anchor="ctr"/>
                </a:tc>
                <a:tc>
                  <a:txBody>
                    <a:bodyPr/>
                    <a:lstStyle/>
                    <a:p>
                      <a:pPr algn="ctr"/>
                      <a:r>
                        <a:rPr lang="en-GB" sz="1000">
                          <a:latin typeface="Century Gothic" panose="020B0502020202020204" pitchFamily="34" charset="0"/>
                        </a:rPr>
                        <a:t>QL (groups &amp; </a:t>
                      </a:r>
                      <a:r>
                        <a:rPr lang="en-GB" sz="1000" err="1">
                          <a:latin typeface="Century Gothic" panose="020B0502020202020204" pitchFamily="34" charset="0"/>
                        </a:rPr>
                        <a:t>deoths</a:t>
                      </a:r>
                      <a:r>
                        <a:rPr lang="en-GB" sz="1000">
                          <a:latin typeface="Century Gothic" panose="020B0502020202020204"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latin typeface="Century Gothic" panose="020B0502020202020204" pitchFamily="34" charset="0"/>
                        </a:rPr>
                        <a:t>PW</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t>Uninformed</a:t>
                      </a:r>
                      <a:endParaRPr lang="en-GB" sz="1000">
                        <a:latin typeface="Century Gothic" panose="020B0502020202020204" pitchFamily="34" charset="0"/>
                      </a:endParaRPr>
                    </a:p>
                    <a:p>
                      <a:pPr algn="ctr"/>
                      <a:endParaRPr lang="en-GB" sz="1000">
                        <a:latin typeface="Century Gothic" panose="020B0502020202020204" pitchFamily="34" charset="0"/>
                      </a:endParaRPr>
                    </a:p>
                  </a:txBody>
                  <a:tcPr anchor="ctr"/>
                </a:tc>
                <a:tc>
                  <a:txBody>
                    <a:bodyPr/>
                    <a:lstStyle/>
                    <a:p>
                      <a:pPr algn="ctr"/>
                      <a:r>
                        <a:rPr lang="en-GB" sz="1000">
                          <a:latin typeface="Century Gothic" panose="020B0502020202020204" pitchFamily="34" charset="0"/>
                        </a:rPr>
                        <a:t>51</a:t>
                      </a:r>
                    </a:p>
                  </a:txBody>
                  <a:tcPr anchor="ctr"/>
                </a:tc>
                <a:tc>
                  <a:txBody>
                    <a:bodyPr/>
                    <a:lstStyle/>
                    <a:p>
                      <a:pPr algn="ctr"/>
                      <a:r>
                        <a:rPr lang="en-GB" sz="1000">
                          <a:latin typeface="Century Gothic" panose="020B0502020202020204" pitchFamily="34" charset="0"/>
                        </a:rPr>
                        <a:t>4</a:t>
                      </a:r>
                    </a:p>
                  </a:txBody>
                  <a:tcPr anchor="ctr"/>
                </a:tc>
                <a:tc>
                  <a:txBody>
                    <a:bodyPr/>
                    <a:lstStyle/>
                    <a:p>
                      <a:pPr algn="ctr"/>
                      <a:r>
                        <a:rPr lang="en-GB" sz="1000">
                          <a:latin typeface="Century Gothic" panose="020B0502020202020204" pitchFamily="34" charset="0"/>
                        </a:rPr>
                        <a:t>4</a:t>
                      </a:r>
                    </a:p>
                  </a:txBody>
                  <a:tcPr anchor="ctr"/>
                </a:tc>
                <a:tc>
                  <a:txBody>
                    <a:bodyPr/>
                    <a:lstStyle/>
                    <a:p>
                      <a:pPr algn="ctr"/>
                      <a:r>
                        <a:rPr lang="en-GB" sz="1000" b="1">
                          <a:latin typeface="Century Gothic" panose="020B0502020202020204" pitchFamily="34" charset="0"/>
                        </a:rPr>
                        <a:t>8</a:t>
                      </a:r>
                    </a:p>
                  </a:txBody>
                  <a:tcPr anchor="ctr"/>
                </a:tc>
                <a:tc>
                  <a:txBody>
                    <a:bodyPr/>
                    <a:lstStyle/>
                    <a:p>
                      <a:pPr algn="ctr"/>
                      <a:r>
                        <a:rPr lang="en-GB" sz="1000">
                          <a:latin typeface="Century Gothic" panose="020B0502020202020204" pitchFamily="34" charset="0"/>
                        </a:rPr>
                        <a:t>Good rep of special needs and lower socio economic groups</a:t>
                      </a:r>
                    </a:p>
                  </a:txBody>
                  <a:tcPr anchor="ctr"/>
                </a:tc>
                <a:extLst>
                  <a:ext uri="{0D108BD9-81ED-4DB2-BD59-A6C34878D82A}">
                    <a16:rowId xmlns:a16="http://schemas.microsoft.com/office/drawing/2014/main" val="588322747"/>
                  </a:ext>
                </a:extLst>
              </a:tr>
              <a:tr h="511711">
                <a:tc>
                  <a:txBody>
                    <a:bodyPr/>
                    <a:lstStyle/>
                    <a:p>
                      <a:pPr algn="ctr" fontAlgn="b"/>
                      <a:r>
                        <a:rPr lang="en-GB" sz="1100" b="1" i="0" u="none" strike="noStrike">
                          <a:solidFill>
                            <a:srgbClr val="000000"/>
                          </a:solidFill>
                          <a:effectLst/>
                          <a:latin typeface="Century Gothic" panose="020B0502020202020204" pitchFamily="34" charset="0"/>
                        </a:rPr>
                        <a:t>74</a:t>
                      </a:r>
                    </a:p>
                  </a:txBody>
                  <a:tcPr marL="7620" marR="7620" marT="7620" marB="0" anchor="ctr"/>
                </a:tc>
                <a:tc>
                  <a:txBody>
                    <a:bodyPr/>
                    <a:lstStyle/>
                    <a:p>
                      <a:pPr algn="ctr" fontAlgn="b"/>
                      <a:r>
                        <a:rPr lang="en-GB" sz="1100" b="1" i="0" u="none" strike="noStrike">
                          <a:solidFill>
                            <a:srgbClr val="000000"/>
                          </a:solidFill>
                          <a:effectLst/>
                          <a:latin typeface="Century Gothic" panose="020B0502020202020204" pitchFamily="34" charset="0"/>
                        </a:rPr>
                        <a:t>PW Minority Audience Interim Findings</a:t>
                      </a:r>
                    </a:p>
                  </a:txBody>
                  <a:tcPr marL="7620" marR="7620" marT="762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latin typeface="Century Gothic" panose="020B0502020202020204" pitchFamily="34" charset="0"/>
                        </a:rPr>
                        <a:t>Aug 23</a:t>
                      </a:r>
                    </a:p>
                    <a:p>
                      <a:pPr algn="ctr"/>
                      <a:endParaRPr lang="en-GB" sz="1000">
                        <a:latin typeface="Century Gothic" panose="020B0502020202020204" pitchFamily="34" charset="0"/>
                      </a:endParaRPr>
                    </a:p>
                  </a:txBody>
                  <a:tcPr anchor="ctr"/>
                </a:tc>
                <a:tc>
                  <a:txBody>
                    <a:bodyPr/>
                    <a:lstStyle/>
                    <a:p>
                      <a:pPr algn="ctr"/>
                      <a:r>
                        <a:rPr lang="en-GB" sz="1000">
                          <a:latin typeface="Century Gothic" panose="020B0502020202020204" pitchFamily="34" charset="0"/>
                        </a:rPr>
                        <a:t>VUL</a:t>
                      </a:r>
                    </a:p>
                  </a:txBody>
                  <a:tcPr anchor="ctr"/>
                </a:tc>
                <a:tc>
                  <a:txBody>
                    <a:bodyPr/>
                    <a:lstStyle/>
                    <a:p>
                      <a:pPr algn="ctr"/>
                      <a:r>
                        <a:rPr lang="en-GB" sz="1000">
                          <a:latin typeface="Century Gothic" panose="020B0502020202020204" pitchFamily="34" charset="0"/>
                        </a:rPr>
                        <a:t>BM</a:t>
                      </a:r>
                    </a:p>
                  </a:txBody>
                  <a:tcPr anchor="ctr"/>
                </a:tc>
                <a:tc>
                  <a:txBody>
                    <a:bodyPr/>
                    <a:lstStyle/>
                    <a:p>
                      <a:pPr algn="ctr"/>
                      <a:r>
                        <a:rPr lang="en-GB" sz="1000">
                          <a:latin typeface="Century Gothic" panose="020B0502020202020204" pitchFamily="34" charset="0"/>
                        </a:rPr>
                        <a:t>QL (groups &amp; depths)</a:t>
                      </a:r>
                    </a:p>
                  </a:txBody>
                  <a:tcPr anchor="ctr"/>
                </a:tc>
                <a:tc>
                  <a:txBody>
                    <a:bodyPr/>
                    <a:lstStyle/>
                    <a:p>
                      <a:pPr algn="ctr"/>
                      <a:r>
                        <a:rPr lang="en-GB" sz="1000">
                          <a:latin typeface="Century Gothic" panose="020B0502020202020204" pitchFamily="34" charset="0"/>
                        </a:rPr>
                        <a:t>PW - all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t>Uninformed</a:t>
                      </a:r>
                      <a:endParaRPr lang="en-GB" sz="1000">
                        <a:latin typeface="Century Gothic" panose="020B0502020202020204" pitchFamily="34" charset="0"/>
                      </a:endParaRPr>
                    </a:p>
                    <a:p>
                      <a:pPr algn="ctr"/>
                      <a:endParaRPr lang="en-GB" sz="1000">
                        <a:latin typeface="Century Gothic" panose="020B0502020202020204" pitchFamily="34" charset="0"/>
                      </a:endParaRPr>
                    </a:p>
                  </a:txBody>
                  <a:tcPr anchor="ctr"/>
                </a:tc>
                <a:tc>
                  <a:txBody>
                    <a:bodyPr/>
                    <a:lstStyle/>
                    <a:p>
                      <a:pPr algn="ctr"/>
                      <a:r>
                        <a:rPr lang="en-GB" sz="1000">
                          <a:latin typeface="Century Gothic" panose="020B0502020202020204" pitchFamily="34" charset="0"/>
                        </a:rPr>
                        <a:t>26</a:t>
                      </a:r>
                    </a:p>
                  </a:txBody>
                  <a:tcPr anchor="ctr"/>
                </a:tc>
                <a:tc>
                  <a:txBody>
                    <a:bodyPr/>
                    <a:lstStyle/>
                    <a:p>
                      <a:pPr algn="ctr"/>
                      <a:r>
                        <a:rPr lang="en-GB" sz="1000">
                          <a:latin typeface="Century Gothic" panose="020B0502020202020204" pitchFamily="34" charset="0"/>
                        </a:rPr>
                        <a:t>4</a:t>
                      </a:r>
                    </a:p>
                  </a:txBody>
                  <a:tcPr anchor="ctr"/>
                </a:tc>
                <a:tc>
                  <a:txBody>
                    <a:bodyPr/>
                    <a:lstStyle/>
                    <a:p>
                      <a:pPr algn="ctr"/>
                      <a:r>
                        <a:rPr lang="en-GB" sz="1000">
                          <a:latin typeface="Century Gothic" panose="020B0502020202020204" pitchFamily="34" charset="0"/>
                        </a:rPr>
                        <a:t>5</a:t>
                      </a:r>
                    </a:p>
                  </a:txBody>
                  <a:tcPr anchor="ctr"/>
                </a:tc>
                <a:tc>
                  <a:txBody>
                    <a:bodyPr/>
                    <a:lstStyle/>
                    <a:p>
                      <a:pPr algn="ctr"/>
                      <a:r>
                        <a:rPr lang="en-GB" sz="1000" b="1">
                          <a:latin typeface="Century Gothic" panose="020B0502020202020204" pitchFamily="34" charset="0"/>
                        </a:rPr>
                        <a:t>9</a:t>
                      </a:r>
                    </a:p>
                  </a:txBody>
                  <a:tcPr anchor="ctr"/>
                </a:tc>
                <a:tc>
                  <a:txBody>
                    <a:bodyPr/>
                    <a:lstStyle/>
                    <a:p>
                      <a:pPr algn="ctr"/>
                      <a:r>
                        <a:rPr lang="en-GB" sz="1000">
                          <a:latin typeface="Century Gothic" panose="020B0502020202020204" pitchFamily="34" charset="0"/>
                        </a:rPr>
                        <a:t>Good representation of minority groups </a:t>
                      </a:r>
                    </a:p>
                  </a:txBody>
                  <a:tcPr anchor="ctr"/>
                </a:tc>
                <a:extLst>
                  <a:ext uri="{0D108BD9-81ED-4DB2-BD59-A6C34878D82A}">
                    <a16:rowId xmlns:a16="http://schemas.microsoft.com/office/drawing/2014/main" val="3695676282"/>
                  </a:ext>
                </a:extLst>
              </a:tr>
              <a:tr h="734194">
                <a:tc>
                  <a:txBody>
                    <a:bodyPr/>
                    <a:lstStyle/>
                    <a:p>
                      <a:pPr algn="ctr" fontAlgn="b"/>
                      <a:r>
                        <a:rPr lang="en-GB" sz="1100" b="1" i="0" u="none" strike="noStrike">
                          <a:solidFill>
                            <a:srgbClr val="000000"/>
                          </a:solidFill>
                          <a:effectLst/>
                          <a:latin typeface="Century Gothic" panose="020B0502020202020204" pitchFamily="34" charset="0"/>
                        </a:rPr>
                        <a:t>75</a:t>
                      </a:r>
                    </a:p>
                  </a:txBody>
                  <a:tcPr marL="7620" marR="7620" marT="7620" marB="0" anchor="ctr"/>
                </a:tc>
                <a:tc>
                  <a:txBody>
                    <a:bodyPr/>
                    <a:lstStyle/>
                    <a:p>
                      <a:pPr algn="ctr"/>
                      <a:r>
                        <a:rPr lang="en-GB" sz="1000" b="1">
                          <a:latin typeface="Century Gothic" panose="020B0502020202020204" pitchFamily="34" charset="0"/>
                        </a:rPr>
                        <a:t>CAP 5 - LTDP</a:t>
                      </a:r>
                    </a:p>
                  </a:txBody>
                  <a:tcPr anchor="ctr"/>
                </a:tc>
                <a:tc>
                  <a:txBody>
                    <a:bodyPr/>
                    <a:lstStyle/>
                    <a:p>
                      <a:pPr algn="ctr"/>
                      <a:r>
                        <a:rPr lang="en-GB" sz="1000">
                          <a:latin typeface="Century Gothic" panose="020B0502020202020204" pitchFamily="34" charset="0"/>
                        </a:rPr>
                        <a:t>Aug 23</a:t>
                      </a:r>
                    </a:p>
                  </a:txBody>
                  <a:tcPr anchor="ctr"/>
                </a:tc>
                <a:tc>
                  <a:txBody>
                    <a:bodyPr/>
                    <a:lstStyle/>
                    <a:p>
                      <a:pPr algn="ctr"/>
                      <a:r>
                        <a:rPr lang="en-GB" sz="1000">
                          <a:latin typeface="Century Gothic" panose="020B0502020202020204" pitchFamily="34" charset="0"/>
                        </a:rPr>
                        <a:t>HH, NHH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latin typeface="Century Gothic" panose="020B0502020202020204" pitchFamily="34" charset="0"/>
                        </a:rPr>
                        <a:t>BM</a:t>
                      </a:r>
                    </a:p>
                  </a:txBody>
                  <a:tcPr anchor="ctr"/>
                </a:tc>
                <a:tc>
                  <a:txBody>
                    <a:bodyPr/>
                    <a:lstStyle/>
                    <a:p>
                      <a:pPr algn="ctr"/>
                      <a:r>
                        <a:rPr lang="en-GB" sz="1000">
                          <a:latin typeface="Century Gothic" panose="020B0502020202020204" pitchFamily="34" charset="0"/>
                        </a:rPr>
                        <a:t>QL</a:t>
                      </a:r>
                    </a:p>
                    <a:p>
                      <a:pPr algn="ctr"/>
                      <a:r>
                        <a:rPr lang="en-GB" sz="1000"/>
                        <a:t>(online groups &amp; depths)</a:t>
                      </a:r>
                      <a:endParaRPr lang="en-GB" sz="1000">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latin typeface="Century Gothic" panose="020B0502020202020204" pitchFamily="34" charset="0"/>
                        </a:rPr>
                        <a:t>PW - all</a:t>
                      </a:r>
                    </a:p>
                  </a:txBody>
                  <a:tcPr anchor="ctr"/>
                </a:tc>
                <a:tc>
                  <a:txBody>
                    <a:bodyPr/>
                    <a:lstStyle/>
                    <a:p>
                      <a:pPr algn="ctr"/>
                      <a:r>
                        <a:rPr lang="en-GB" sz="1000">
                          <a:latin typeface="Century Gothic" panose="020B0502020202020204" pitchFamily="34" charset="0"/>
                        </a:rPr>
                        <a:t>Previously informed</a:t>
                      </a:r>
                    </a:p>
                  </a:txBody>
                  <a:tcPr anchor="ctr"/>
                </a:tc>
                <a:tc>
                  <a:txBody>
                    <a:bodyPr/>
                    <a:lstStyle/>
                    <a:p>
                      <a:pPr algn="ctr"/>
                      <a:r>
                        <a:rPr lang="en-GB" sz="1000">
                          <a:latin typeface="Century Gothic" panose="020B0502020202020204" pitchFamily="34" charset="0"/>
                        </a:rPr>
                        <a:t>21</a:t>
                      </a:r>
                    </a:p>
                  </a:txBody>
                  <a:tcPr anchor="ctr"/>
                </a:tc>
                <a:tc>
                  <a:txBody>
                    <a:bodyPr/>
                    <a:lstStyle/>
                    <a:p>
                      <a:pPr algn="ctr"/>
                      <a:r>
                        <a:rPr lang="en-GB" sz="1000">
                          <a:latin typeface="Century Gothic" panose="020B0502020202020204" pitchFamily="34" charset="0"/>
                        </a:rPr>
                        <a:t>4</a:t>
                      </a:r>
                    </a:p>
                  </a:txBody>
                  <a:tcPr anchor="ctr"/>
                </a:tc>
                <a:tc>
                  <a:txBody>
                    <a:bodyPr/>
                    <a:lstStyle/>
                    <a:p>
                      <a:pPr algn="ctr"/>
                      <a:r>
                        <a:rPr lang="en-GB" sz="1000">
                          <a:latin typeface="Century Gothic" panose="020B0502020202020204" pitchFamily="34" charset="0"/>
                        </a:rPr>
                        <a:t>5</a:t>
                      </a:r>
                    </a:p>
                  </a:txBody>
                  <a:tcPr anchor="ctr"/>
                </a:tc>
                <a:tc>
                  <a:txBody>
                    <a:bodyPr/>
                    <a:lstStyle/>
                    <a:p>
                      <a:pPr algn="ctr"/>
                      <a:r>
                        <a:rPr lang="en-GB" sz="1000" b="1">
                          <a:latin typeface="Century Gothic" panose="020B0502020202020204" pitchFamily="34" charset="0"/>
                        </a:rPr>
                        <a:t>9</a:t>
                      </a:r>
                    </a:p>
                  </a:txBody>
                  <a:tcPr anchor="ctr"/>
                </a:tc>
                <a:tc>
                  <a:txBody>
                    <a:bodyPr/>
                    <a:lstStyle/>
                    <a:p>
                      <a:pPr algn="ctr" fontAlgn="t"/>
                      <a:r>
                        <a:rPr lang="en-GB" sz="1000" b="0" i="0" u="none" strike="noStrike">
                          <a:solidFill>
                            <a:srgbClr val="000000"/>
                          </a:solidFill>
                          <a:effectLst/>
                          <a:latin typeface="Century Gothic" panose="020B0502020202020204" pitchFamily="34" charset="0"/>
                        </a:rPr>
                        <a:t>Provides a qual view - all groups covered but smaller samples</a:t>
                      </a:r>
                    </a:p>
                  </a:txBody>
                  <a:tcPr marL="108000" marR="108000" marT="7620" marB="0" anchor="ctr"/>
                </a:tc>
                <a:extLst>
                  <a:ext uri="{0D108BD9-81ED-4DB2-BD59-A6C34878D82A}">
                    <a16:rowId xmlns:a16="http://schemas.microsoft.com/office/drawing/2014/main" val="286047367"/>
                  </a:ext>
                </a:extLst>
              </a:tr>
              <a:tr h="767970">
                <a:tc>
                  <a:txBody>
                    <a:bodyPr/>
                    <a:lstStyle/>
                    <a:p>
                      <a:pPr algn="ctr" fontAlgn="b"/>
                      <a:r>
                        <a:rPr lang="en-GB" sz="1100" b="1" u="none" strike="noStrike">
                          <a:solidFill>
                            <a:srgbClr val="000000"/>
                          </a:solidFill>
                          <a:effectLst/>
                          <a:latin typeface="Century Gothic" panose="020B0502020202020204" pitchFamily="34" charset="0"/>
                        </a:rPr>
                        <a:t>71</a:t>
                      </a:r>
                      <a:endParaRPr lang="en-GB" sz="1100" b="1" i="0" u="none" strike="noStrike">
                        <a:solidFill>
                          <a:srgbClr val="000000"/>
                        </a:solidFill>
                        <a:effectLst/>
                        <a:latin typeface="Century Gothic" panose="020B0502020202020204" pitchFamily="34" charset="0"/>
                      </a:endParaRPr>
                    </a:p>
                  </a:txBody>
                  <a:tcPr marL="7620" marR="7620" marT="7620" marB="0" anchor="ctr"/>
                </a:tc>
                <a:tc>
                  <a:txBody>
                    <a:bodyPr/>
                    <a:lstStyle/>
                    <a:p>
                      <a:pPr algn="ctr"/>
                      <a:r>
                        <a:rPr lang="en-GB" sz="1000" b="1">
                          <a:latin typeface="Century Gothic" panose="020B0502020202020204" pitchFamily="34" charset="0"/>
                        </a:rPr>
                        <a:t>Affordability and Acceptability testing (deliberative)</a:t>
                      </a:r>
                    </a:p>
                  </a:txBody>
                  <a:tcPr anchor="ctr"/>
                </a:tc>
                <a:tc>
                  <a:txBody>
                    <a:bodyPr/>
                    <a:lstStyle/>
                    <a:p>
                      <a:pPr algn="ctr"/>
                      <a:r>
                        <a:rPr lang="en-GB" sz="1000"/>
                        <a:t>Jun 23</a:t>
                      </a:r>
                      <a:endParaRPr lang="en-GB" sz="1000">
                        <a:latin typeface="Century Gothic" panose="020B0502020202020204" pitchFamily="34" charset="0"/>
                      </a:endParaRPr>
                    </a:p>
                  </a:txBody>
                  <a:tcPr anchor="ctr"/>
                </a:tc>
                <a:tc>
                  <a:txBody>
                    <a:bodyPr/>
                    <a:lstStyle/>
                    <a:p>
                      <a:pPr algn="ctr"/>
                      <a:r>
                        <a:rPr lang="en-GB" sz="1000"/>
                        <a:t>HH, NHH,VUL, FUT, </a:t>
                      </a:r>
                      <a:endParaRPr lang="en-GB" sz="1000">
                        <a:latin typeface="Century Gothic" panose="020B0502020202020204" pitchFamily="34" charset="0"/>
                      </a:endParaRPr>
                    </a:p>
                  </a:txBody>
                  <a:tcPr anchor="ctr"/>
                </a:tc>
                <a:tc>
                  <a:txBody>
                    <a:bodyPr/>
                    <a:lstStyle/>
                    <a:p>
                      <a:pPr algn="ctr"/>
                      <a:r>
                        <a:rPr lang="en-GB" sz="1000"/>
                        <a:t>BM</a:t>
                      </a:r>
                      <a:endParaRPr lang="en-GB" sz="1000">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t>QL</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t>(deliberative events &amp; depths)</a:t>
                      </a:r>
                      <a:endParaRPr lang="en-GB" sz="1000">
                        <a:latin typeface="Century Gothic" panose="020B0502020202020204" pitchFamily="34" charset="0"/>
                      </a:endParaRPr>
                    </a:p>
                  </a:txBody>
                  <a:tcPr anchor="ctr"/>
                </a:tc>
                <a:tc>
                  <a:txBody>
                    <a:bodyPr/>
                    <a:lstStyle/>
                    <a:p>
                      <a:pPr algn="ctr"/>
                      <a:r>
                        <a:rPr lang="en-GB" sz="1000"/>
                        <a:t>PW</a:t>
                      </a:r>
                      <a:endParaRPr lang="en-GB" sz="1000">
                        <a:latin typeface="Century Gothic" panose="020B0502020202020204" pitchFamily="34" charset="0"/>
                      </a:endParaRPr>
                    </a:p>
                  </a:txBody>
                  <a:tcPr anchor="ctr"/>
                </a:tc>
                <a:tc>
                  <a:txBody>
                    <a:bodyPr/>
                    <a:lstStyle/>
                    <a:p>
                      <a:pPr algn="ctr"/>
                      <a:r>
                        <a:rPr lang="en-GB" sz="1000"/>
                        <a:t>Uninformed</a:t>
                      </a:r>
                      <a:endParaRPr lang="en-GB" sz="1000">
                        <a:latin typeface="Century Gothic" panose="020B0502020202020204" pitchFamily="34" charset="0"/>
                      </a:endParaRPr>
                    </a:p>
                  </a:txBody>
                  <a:tcPr anchor="ctr"/>
                </a:tc>
                <a:tc>
                  <a:txBody>
                    <a:bodyPr/>
                    <a:lstStyle/>
                    <a:p>
                      <a:pPr algn="ctr"/>
                      <a:r>
                        <a:rPr lang="en-GB" sz="1000"/>
                        <a:t>58</a:t>
                      </a:r>
                      <a:endParaRPr lang="en-GB" sz="1000">
                        <a:latin typeface="Century Gothic" panose="020B0502020202020204" pitchFamily="34" charset="0"/>
                      </a:endParaRPr>
                    </a:p>
                  </a:txBody>
                  <a:tcPr anchor="ctr"/>
                </a:tc>
                <a:tc>
                  <a:txBody>
                    <a:bodyPr/>
                    <a:lstStyle/>
                    <a:p>
                      <a:pPr algn="ctr"/>
                      <a:r>
                        <a:rPr lang="en-GB" sz="1000"/>
                        <a:t>5</a:t>
                      </a:r>
                      <a:endParaRPr lang="en-GB" sz="1000">
                        <a:latin typeface="Century Gothic" panose="020B0502020202020204" pitchFamily="34" charset="0"/>
                      </a:endParaRPr>
                    </a:p>
                  </a:txBody>
                  <a:tcPr anchor="ctr"/>
                </a:tc>
                <a:tc>
                  <a:txBody>
                    <a:bodyPr/>
                    <a:lstStyle/>
                    <a:p>
                      <a:pPr algn="ctr"/>
                      <a:r>
                        <a:rPr lang="en-GB" sz="1000"/>
                        <a:t>5</a:t>
                      </a:r>
                      <a:endParaRPr lang="en-GB" sz="1000">
                        <a:latin typeface="Century Gothic" panose="020B0502020202020204" pitchFamily="34" charset="0"/>
                      </a:endParaRPr>
                    </a:p>
                  </a:txBody>
                  <a:tcPr anchor="ctr"/>
                </a:tc>
                <a:tc>
                  <a:txBody>
                    <a:bodyPr/>
                    <a:lstStyle/>
                    <a:p>
                      <a:pPr algn="ctr"/>
                      <a:r>
                        <a:rPr lang="en-GB" sz="1000" b="1"/>
                        <a:t>10</a:t>
                      </a:r>
                      <a:endParaRPr lang="en-GB" sz="1000" b="1">
                        <a:latin typeface="Century Gothic" panose="020B0502020202020204" pitchFamily="34" charset="0"/>
                      </a:endParaRPr>
                    </a:p>
                  </a:txBody>
                  <a:tcPr anchor="ctr"/>
                </a:tc>
                <a:tc>
                  <a:txBody>
                    <a:bodyPr/>
                    <a:lstStyle/>
                    <a:p>
                      <a:pPr algn="ctr"/>
                      <a:r>
                        <a:rPr lang="en-GB" sz="1000"/>
                        <a:t>Followed Ofwat guidance</a:t>
                      </a:r>
                    </a:p>
                    <a:p>
                      <a:pPr algn="ctr"/>
                      <a:r>
                        <a:rPr lang="en-GB" sz="1000"/>
                        <a:t>Quota controlled sampling &amp; 2  different locations provides a representative mix of customers</a:t>
                      </a:r>
                      <a:endParaRPr lang="en-GB" sz="1000">
                        <a:latin typeface="Century Gothic" panose="020B0502020202020204" pitchFamily="34" charset="0"/>
                      </a:endParaRPr>
                    </a:p>
                  </a:txBody>
                  <a:tcPr anchor="ctr"/>
                </a:tc>
                <a:extLst>
                  <a:ext uri="{0D108BD9-81ED-4DB2-BD59-A6C34878D82A}">
                    <a16:rowId xmlns:a16="http://schemas.microsoft.com/office/drawing/2014/main" val="3668935836"/>
                  </a:ext>
                </a:extLst>
              </a:tr>
              <a:tr h="622952">
                <a:tc>
                  <a:txBody>
                    <a:bodyPr/>
                    <a:lstStyle/>
                    <a:p>
                      <a:pPr algn="ctr"/>
                      <a:r>
                        <a:rPr lang="en-GB" sz="1000" b="1">
                          <a:latin typeface="Century Gothic" panose="020B0502020202020204" pitchFamily="34" charset="0"/>
                        </a:rPr>
                        <a:t>76 </a:t>
                      </a:r>
                    </a:p>
                  </a:txBody>
                  <a:tcPr anchor="ctr"/>
                </a:tc>
                <a:tc>
                  <a:txBody>
                    <a:bodyPr/>
                    <a:lstStyle/>
                    <a:p>
                      <a:pPr algn="ctr"/>
                      <a:r>
                        <a:rPr lang="en-GB" sz="1000" b="1">
                          <a:latin typeface="Century Gothic" panose="020B0502020202020204" pitchFamily="34" charset="0"/>
                        </a:rPr>
                        <a:t>Affordability and Acceptability testing (survey) </a:t>
                      </a:r>
                      <a:r>
                        <a:rPr lang="en-GB" sz="1000" b="1">
                          <a:solidFill>
                            <a:schemeClr val="accent6">
                              <a:lumMod val="75000"/>
                            </a:schemeClr>
                          </a:solidFill>
                          <a:latin typeface="Century Gothic" panose="020B0502020202020204" pitchFamily="34" charset="0"/>
                        </a:rPr>
                        <a:t>Interim data</a:t>
                      </a:r>
                    </a:p>
                  </a:txBody>
                  <a:tcPr anchor="ctr"/>
                </a:tc>
                <a:tc>
                  <a:txBody>
                    <a:bodyPr/>
                    <a:lstStyle/>
                    <a:p>
                      <a:pPr algn="ctr"/>
                      <a:r>
                        <a:rPr lang="en-GB" sz="1000"/>
                        <a:t>Aug 23</a:t>
                      </a:r>
                      <a:endParaRPr lang="en-GB" sz="1000">
                        <a:latin typeface="Century Gothic" panose="020B0502020202020204" pitchFamily="34" charset="0"/>
                      </a:endParaRPr>
                    </a:p>
                  </a:txBody>
                  <a:tcPr anchor="ctr"/>
                </a:tc>
                <a:tc>
                  <a:txBody>
                    <a:bodyPr/>
                    <a:lstStyle/>
                    <a:p>
                      <a:pPr algn="ctr"/>
                      <a:r>
                        <a:rPr lang="en-GB" sz="1000"/>
                        <a:t>HH, NHH,VUL</a:t>
                      </a:r>
                      <a:endParaRPr lang="en-GB" sz="1000">
                        <a:latin typeface="Century Gothic" panose="020B0502020202020204" pitchFamily="34" charset="0"/>
                      </a:endParaRPr>
                    </a:p>
                  </a:txBody>
                  <a:tcPr anchor="ctr"/>
                </a:tc>
                <a:tc>
                  <a:txBody>
                    <a:bodyPr/>
                    <a:lstStyle/>
                    <a:p>
                      <a:pPr algn="ctr"/>
                      <a:r>
                        <a:rPr lang="en-GB" sz="1000"/>
                        <a:t>BM</a:t>
                      </a:r>
                      <a:endParaRPr lang="en-GB" sz="1000">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t>QT (push to web survey)</a:t>
                      </a:r>
                      <a:endParaRPr lang="en-GB" sz="1000">
                        <a:latin typeface="Century Gothic" panose="020B0502020202020204" pitchFamily="34" charset="0"/>
                      </a:endParaRPr>
                    </a:p>
                  </a:txBody>
                  <a:tcPr anchor="ctr"/>
                </a:tc>
                <a:tc>
                  <a:txBody>
                    <a:bodyPr/>
                    <a:lstStyle/>
                    <a:p>
                      <a:pPr algn="ctr"/>
                      <a:r>
                        <a:rPr lang="en-GB" sz="1000"/>
                        <a:t>PW</a:t>
                      </a:r>
                      <a:endParaRPr lang="en-GB" sz="1000">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t>Uninformed</a:t>
                      </a:r>
                      <a:endParaRPr lang="en-GB" sz="1000">
                        <a:latin typeface="Century Gothic" panose="020B0502020202020204" pitchFamily="34" charset="0"/>
                      </a:endParaRPr>
                    </a:p>
                  </a:txBody>
                  <a:tcPr anchor="ctr"/>
                </a:tc>
                <a:tc>
                  <a:txBody>
                    <a:bodyPr/>
                    <a:lstStyle/>
                    <a:p>
                      <a:pPr algn="ctr"/>
                      <a:r>
                        <a:rPr lang="en-GB" sz="1000"/>
                        <a:t>431</a:t>
                      </a:r>
                      <a:endParaRPr lang="en-GB" sz="1000">
                        <a:latin typeface="Century Gothic" panose="020B0502020202020204" pitchFamily="34" charset="0"/>
                      </a:endParaRPr>
                    </a:p>
                  </a:txBody>
                  <a:tcPr anchor="ctr"/>
                </a:tc>
                <a:tc>
                  <a:txBody>
                    <a:bodyPr/>
                    <a:lstStyle/>
                    <a:p>
                      <a:pPr algn="ctr"/>
                      <a:r>
                        <a:rPr lang="en-GB" sz="1000"/>
                        <a:t>5</a:t>
                      </a:r>
                      <a:endParaRPr lang="en-GB" sz="1000">
                        <a:latin typeface="Century Gothic" panose="020B0502020202020204" pitchFamily="34" charset="0"/>
                      </a:endParaRPr>
                    </a:p>
                  </a:txBody>
                  <a:tcPr anchor="ctr"/>
                </a:tc>
                <a:tc>
                  <a:txBody>
                    <a:bodyPr/>
                    <a:lstStyle/>
                    <a:p>
                      <a:pPr algn="ctr"/>
                      <a:r>
                        <a:rPr lang="en-GB" sz="1000"/>
                        <a:t>5</a:t>
                      </a:r>
                      <a:endParaRPr lang="en-GB" sz="1000">
                        <a:latin typeface="Century Gothic" panose="020B0502020202020204" pitchFamily="34" charset="0"/>
                      </a:endParaRPr>
                    </a:p>
                  </a:txBody>
                  <a:tcPr anchor="ctr"/>
                </a:tc>
                <a:tc>
                  <a:txBody>
                    <a:bodyPr/>
                    <a:lstStyle/>
                    <a:p>
                      <a:pPr algn="ctr"/>
                      <a:r>
                        <a:rPr lang="en-GB" sz="1000" b="1"/>
                        <a:t>10</a:t>
                      </a:r>
                      <a:endParaRPr lang="en-GB" sz="1000" b="1">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t>Followed Ofwat guidance</a:t>
                      </a:r>
                      <a:endParaRPr lang="en-GB" sz="1000">
                        <a:latin typeface="Century Gothic" panose="020B0502020202020204" pitchFamily="34" charset="0"/>
                      </a:endParaRPr>
                    </a:p>
                  </a:txBody>
                  <a:tcPr anchor="ctr"/>
                </a:tc>
                <a:extLst>
                  <a:ext uri="{0D108BD9-81ED-4DB2-BD59-A6C34878D82A}">
                    <a16:rowId xmlns:a16="http://schemas.microsoft.com/office/drawing/2014/main" val="492742331"/>
                  </a:ext>
                </a:extLst>
              </a:tr>
            </a:tbl>
          </a:graphicData>
        </a:graphic>
      </p:graphicFrame>
      <p:pic>
        <p:nvPicPr>
          <p:cNvPr id="9" name="Picture 8" descr="Logo, company name&#10;&#10;Description automatically generated">
            <a:extLst>
              <a:ext uri="{FF2B5EF4-FFF2-40B4-BE49-F238E27FC236}">
                <a16:creationId xmlns:a16="http://schemas.microsoft.com/office/drawing/2014/main" id="{3B33647A-A975-EC19-BE7E-87B5E8ADA1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5294" y="6249656"/>
            <a:ext cx="1156706" cy="601866"/>
          </a:xfrm>
          <a:prstGeom prst="rect">
            <a:avLst/>
          </a:prstGeom>
          <a:solidFill>
            <a:srgbClr val="0F9DC3"/>
          </a:solidFill>
          <a:ln>
            <a:noFill/>
          </a:ln>
        </p:spPr>
      </p:pic>
      <p:sp>
        <p:nvSpPr>
          <p:cNvPr id="6" name="Arrow: Down 5">
            <a:extLst>
              <a:ext uri="{FF2B5EF4-FFF2-40B4-BE49-F238E27FC236}">
                <a16:creationId xmlns:a16="http://schemas.microsoft.com/office/drawing/2014/main" id="{D03D5AA4-DBE1-B646-A1CB-3DB4C889E2BB}"/>
              </a:ext>
            </a:extLst>
          </p:cNvPr>
          <p:cNvSpPr/>
          <p:nvPr/>
        </p:nvSpPr>
        <p:spPr>
          <a:xfrm>
            <a:off x="0" y="58301"/>
            <a:ext cx="1502229" cy="521860"/>
          </a:xfrm>
          <a:prstGeom prst="downArrow">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3</a:t>
            </a:r>
          </a:p>
        </p:txBody>
      </p:sp>
    </p:spTree>
    <p:extLst>
      <p:ext uri="{BB962C8B-B14F-4D97-AF65-F5344CB8AC3E}">
        <p14:creationId xmlns:p14="http://schemas.microsoft.com/office/powerpoint/2010/main" val="782399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4374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9C29B7-6135-7BF9-84BC-3723E3EBFF47}"/>
              </a:ext>
            </a:extLst>
          </p:cNvPr>
          <p:cNvSpPr>
            <a:spLocks noGrp="1"/>
          </p:cNvSpPr>
          <p:nvPr>
            <p:ph type="body" sz="quarter" idx="13"/>
          </p:nvPr>
        </p:nvSpPr>
        <p:spPr>
          <a:solidFill>
            <a:schemeClr val="tx2"/>
          </a:solidFill>
        </p:spPr>
        <p:txBody>
          <a:bodyPr/>
          <a:lstStyle/>
          <a:p>
            <a:r>
              <a:rPr lang="en-GB">
                <a:latin typeface="Century Gothic" panose="020B0502020202020204" pitchFamily="34" charset="0"/>
              </a:rPr>
              <a:t>Ongoing triangulation has been a cornerstone of the engagement programme</a:t>
            </a:r>
          </a:p>
        </p:txBody>
      </p:sp>
      <p:sp>
        <p:nvSpPr>
          <p:cNvPr id="4" name="Text Placeholder 3">
            <a:extLst>
              <a:ext uri="{FF2B5EF4-FFF2-40B4-BE49-F238E27FC236}">
                <a16:creationId xmlns:a16="http://schemas.microsoft.com/office/drawing/2014/main" id="{7CB718E6-832C-74C6-D6CA-A83D5E596817}"/>
              </a:ext>
            </a:extLst>
          </p:cNvPr>
          <p:cNvSpPr>
            <a:spLocks noGrp="1"/>
          </p:cNvSpPr>
          <p:nvPr>
            <p:ph type="body" sz="quarter" idx="14"/>
          </p:nvPr>
        </p:nvSpPr>
        <p:spPr/>
        <p:txBody>
          <a:bodyPr/>
          <a:lstStyle/>
          <a:p>
            <a:r>
              <a:rPr lang="en-GB">
                <a:latin typeface="Century Gothic" panose="020B0502020202020204" pitchFamily="34" charset="0"/>
              </a:rPr>
              <a:t>Blue Marble has produced 6 synthesis reports over 2 years </a:t>
            </a:r>
          </a:p>
        </p:txBody>
      </p:sp>
      <p:sp>
        <p:nvSpPr>
          <p:cNvPr id="18" name="Rectangle: Rounded Corners 17">
            <a:extLst>
              <a:ext uri="{FF2B5EF4-FFF2-40B4-BE49-F238E27FC236}">
                <a16:creationId xmlns:a16="http://schemas.microsoft.com/office/drawing/2014/main" id="{AB5500FC-2EC7-2486-E3EF-BE3788C65D74}"/>
              </a:ext>
            </a:extLst>
          </p:cNvPr>
          <p:cNvSpPr/>
          <p:nvPr/>
        </p:nvSpPr>
        <p:spPr>
          <a:xfrm>
            <a:off x="4360017" y="1114684"/>
            <a:ext cx="5621761" cy="615180"/>
          </a:xfrm>
          <a:prstGeom prst="roundRect">
            <a:avLst/>
          </a:prstGeom>
          <a:solidFill>
            <a:srgbClr val="CEDBE6">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mj-lt"/>
                <a:ea typeface="+mn-ea"/>
                <a:cs typeface="+mn-cs"/>
              </a:rPr>
              <a:t>Ongoing synthesis of research reports</a:t>
            </a:r>
          </a:p>
        </p:txBody>
      </p:sp>
      <p:sp>
        <p:nvSpPr>
          <p:cNvPr id="19" name="Rectangle: Rounded Corners 18">
            <a:extLst>
              <a:ext uri="{FF2B5EF4-FFF2-40B4-BE49-F238E27FC236}">
                <a16:creationId xmlns:a16="http://schemas.microsoft.com/office/drawing/2014/main" id="{98CD2F9B-3393-ED6A-35B2-3F5D55CAC750}"/>
              </a:ext>
            </a:extLst>
          </p:cNvPr>
          <p:cNvSpPr/>
          <p:nvPr/>
        </p:nvSpPr>
        <p:spPr>
          <a:xfrm>
            <a:off x="1777406" y="1114684"/>
            <a:ext cx="2512783" cy="615180"/>
          </a:xfrm>
          <a:prstGeom prst="roundRect">
            <a:avLst/>
          </a:prstGeom>
          <a:solidFill>
            <a:srgbClr val="CEDBE6">
              <a:lumMod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mj-lt"/>
                <a:ea typeface="+mn-ea"/>
                <a:cs typeface="+mn-cs"/>
              </a:rPr>
              <a:t>Initial synthesis of research reports</a:t>
            </a:r>
          </a:p>
        </p:txBody>
      </p:sp>
      <p:sp>
        <p:nvSpPr>
          <p:cNvPr id="20" name="Rectangle: Rounded Corners 19">
            <a:extLst>
              <a:ext uri="{FF2B5EF4-FFF2-40B4-BE49-F238E27FC236}">
                <a16:creationId xmlns:a16="http://schemas.microsoft.com/office/drawing/2014/main" id="{980BA552-C301-95A4-ABDC-CE689E1DDD21}"/>
              </a:ext>
            </a:extLst>
          </p:cNvPr>
          <p:cNvSpPr/>
          <p:nvPr/>
        </p:nvSpPr>
        <p:spPr>
          <a:xfrm>
            <a:off x="1823391" y="2165397"/>
            <a:ext cx="2466798" cy="268480"/>
          </a:xfrm>
          <a:prstGeom prst="roundRect">
            <a:avLst/>
          </a:prstGeom>
          <a:solidFill>
            <a:srgbClr val="75BDA7">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prstClr val="white"/>
                </a:solidFill>
                <a:effectLst/>
                <a:uLnTx/>
                <a:uFillTx/>
                <a:latin typeface="+mj-lt"/>
                <a:ea typeface="+mn-ea"/>
                <a:cs typeface="+mn-cs"/>
              </a:rPr>
              <a:t>2021 Design Evidence Register</a:t>
            </a:r>
          </a:p>
        </p:txBody>
      </p:sp>
      <p:sp>
        <p:nvSpPr>
          <p:cNvPr id="22" name="Rectangle: Rounded Corners 21">
            <a:extLst>
              <a:ext uri="{FF2B5EF4-FFF2-40B4-BE49-F238E27FC236}">
                <a16:creationId xmlns:a16="http://schemas.microsoft.com/office/drawing/2014/main" id="{A89B3039-F571-0253-7DC9-8144C57CF557}"/>
              </a:ext>
            </a:extLst>
          </p:cNvPr>
          <p:cNvSpPr/>
          <p:nvPr/>
        </p:nvSpPr>
        <p:spPr>
          <a:xfrm>
            <a:off x="4290189" y="2186997"/>
            <a:ext cx="5691589" cy="246880"/>
          </a:xfrm>
          <a:prstGeom prst="roundRect">
            <a:avLst/>
          </a:prstGeom>
          <a:solidFill>
            <a:srgbClr val="75BDA7"/>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mj-lt"/>
                <a:ea typeface="+mn-ea"/>
                <a:cs typeface="+mn-cs"/>
              </a:rPr>
              <a:t>2022 				        2023</a:t>
            </a:r>
          </a:p>
        </p:txBody>
      </p:sp>
      <p:sp>
        <p:nvSpPr>
          <p:cNvPr id="23" name="Oval 22">
            <a:extLst>
              <a:ext uri="{FF2B5EF4-FFF2-40B4-BE49-F238E27FC236}">
                <a16:creationId xmlns:a16="http://schemas.microsoft.com/office/drawing/2014/main" id="{94D4DB88-9DC7-18F5-5984-50699D1F6AB2}"/>
              </a:ext>
            </a:extLst>
          </p:cNvPr>
          <p:cNvSpPr/>
          <p:nvPr/>
        </p:nvSpPr>
        <p:spPr>
          <a:xfrm>
            <a:off x="4360017" y="1590098"/>
            <a:ext cx="530941" cy="530943"/>
          </a:xfrm>
          <a:prstGeom prst="ellipse">
            <a:avLst/>
          </a:prstGeom>
          <a:solidFill>
            <a:srgbClr val="3494BA"/>
          </a:solidFill>
          <a:ln w="57150" cap="flat" cmpd="sng" algn="ctr">
            <a:solidFill>
              <a:srgbClr val="D418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prstClr val="white"/>
                </a:solidFill>
                <a:effectLst/>
                <a:uLnTx/>
                <a:uFillTx/>
                <a:latin typeface="+mj-lt"/>
                <a:ea typeface="+mn-ea"/>
                <a:cs typeface="+mn-cs"/>
              </a:rPr>
              <a:t>Q1</a:t>
            </a:r>
          </a:p>
        </p:txBody>
      </p:sp>
      <p:sp>
        <p:nvSpPr>
          <p:cNvPr id="24" name="Oval 23">
            <a:extLst>
              <a:ext uri="{FF2B5EF4-FFF2-40B4-BE49-F238E27FC236}">
                <a16:creationId xmlns:a16="http://schemas.microsoft.com/office/drawing/2014/main" id="{2E9332E3-5177-F569-027B-EAA63C397804}"/>
              </a:ext>
            </a:extLst>
          </p:cNvPr>
          <p:cNvSpPr/>
          <p:nvPr/>
        </p:nvSpPr>
        <p:spPr>
          <a:xfrm>
            <a:off x="5343352" y="1590098"/>
            <a:ext cx="530941" cy="530943"/>
          </a:xfrm>
          <a:prstGeom prst="ellipse">
            <a:avLst/>
          </a:prstGeom>
          <a:solidFill>
            <a:srgbClr val="3494BA"/>
          </a:solidFill>
          <a:ln w="57150" cap="flat" cmpd="sng" algn="ctr">
            <a:solidFill>
              <a:srgbClr val="D418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prstClr val="white"/>
                </a:solidFill>
                <a:effectLst/>
                <a:uLnTx/>
                <a:uFillTx/>
                <a:latin typeface="+mj-lt"/>
                <a:ea typeface="+mn-ea"/>
                <a:cs typeface="+mn-cs"/>
              </a:rPr>
              <a:t>Q2</a:t>
            </a:r>
          </a:p>
        </p:txBody>
      </p:sp>
      <p:sp>
        <p:nvSpPr>
          <p:cNvPr id="25" name="Oval 24">
            <a:extLst>
              <a:ext uri="{FF2B5EF4-FFF2-40B4-BE49-F238E27FC236}">
                <a16:creationId xmlns:a16="http://schemas.microsoft.com/office/drawing/2014/main" id="{797BBFA5-89C1-3B3C-0730-E8D2E6A314DF}"/>
              </a:ext>
            </a:extLst>
          </p:cNvPr>
          <p:cNvSpPr/>
          <p:nvPr/>
        </p:nvSpPr>
        <p:spPr>
          <a:xfrm>
            <a:off x="6326687" y="1590098"/>
            <a:ext cx="530941" cy="530943"/>
          </a:xfrm>
          <a:prstGeom prst="ellipse">
            <a:avLst/>
          </a:prstGeom>
          <a:solidFill>
            <a:srgbClr val="3494BA"/>
          </a:solidFill>
          <a:ln w="57150" cap="flat" cmpd="sng" algn="ctr">
            <a:solidFill>
              <a:srgbClr val="D418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prstClr val="white"/>
                </a:solidFill>
                <a:effectLst/>
                <a:uLnTx/>
                <a:uFillTx/>
                <a:latin typeface="+mj-lt"/>
                <a:ea typeface="+mn-ea"/>
                <a:cs typeface="+mn-cs"/>
              </a:rPr>
              <a:t>Q3</a:t>
            </a:r>
          </a:p>
        </p:txBody>
      </p:sp>
      <p:sp>
        <p:nvSpPr>
          <p:cNvPr id="26" name="Oval 25">
            <a:extLst>
              <a:ext uri="{FF2B5EF4-FFF2-40B4-BE49-F238E27FC236}">
                <a16:creationId xmlns:a16="http://schemas.microsoft.com/office/drawing/2014/main" id="{3DC980B1-ECAE-3437-57F2-D4DE33388BAE}"/>
              </a:ext>
            </a:extLst>
          </p:cNvPr>
          <p:cNvSpPr/>
          <p:nvPr/>
        </p:nvSpPr>
        <p:spPr>
          <a:xfrm>
            <a:off x="7462422" y="1590098"/>
            <a:ext cx="530941" cy="530943"/>
          </a:xfrm>
          <a:prstGeom prst="ellipse">
            <a:avLst/>
          </a:prstGeom>
          <a:solidFill>
            <a:srgbClr val="3494BA"/>
          </a:solidFill>
          <a:ln w="57150" cap="flat" cmpd="sng" algn="ctr">
            <a:solidFill>
              <a:srgbClr val="D418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prstClr val="white"/>
                </a:solidFill>
                <a:effectLst/>
                <a:uLnTx/>
                <a:uFillTx/>
                <a:latin typeface="+mj-lt"/>
                <a:ea typeface="+mn-ea"/>
                <a:cs typeface="+mn-cs"/>
              </a:rPr>
              <a:t>Q4</a:t>
            </a:r>
          </a:p>
        </p:txBody>
      </p:sp>
      <p:sp>
        <p:nvSpPr>
          <p:cNvPr id="27" name="Oval 26">
            <a:extLst>
              <a:ext uri="{FF2B5EF4-FFF2-40B4-BE49-F238E27FC236}">
                <a16:creationId xmlns:a16="http://schemas.microsoft.com/office/drawing/2014/main" id="{927CDFD2-4403-937C-ABD7-EA737893C289}"/>
              </a:ext>
            </a:extLst>
          </p:cNvPr>
          <p:cNvSpPr/>
          <p:nvPr/>
        </p:nvSpPr>
        <p:spPr>
          <a:xfrm>
            <a:off x="8837076" y="1590098"/>
            <a:ext cx="530941" cy="530943"/>
          </a:xfrm>
          <a:prstGeom prst="ellipse">
            <a:avLst/>
          </a:prstGeom>
          <a:solidFill>
            <a:srgbClr val="3494BA"/>
          </a:solidFill>
          <a:ln w="5715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prstClr val="white"/>
                </a:solidFill>
                <a:effectLst/>
                <a:uLnTx/>
                <a:uFillTx/>
                <a:latin typeface="+mj-lt"/>
                <a:ea typeface="+mn-ea"/>
                <a:cs typeface="+mn-cs"/>
              </a:rPr>
              <a:t>Q1</a:t>
            </a:r>
          </a:p>
        </p:txBody>
      </p:sp>
      <p:sp>
        <p:nvSpPr>
          <p:cNvPr id="28" name="Oval 27">
            <a:extLst>
              <a:ext uri="{FF2B5EF4-FFF2-40B4-BE49-F238E27FC236}">
                <a16:creationId xmlns:a16="http://schemas.microsoft.com/office/drawing/2014/main" id="{54773E66-9C2D-C84D-0279-358CA06C815B}"/>
              </a:ext>
            </a:extLst>
          </p:cNvPr>
          <p:cNvSpPr/>
          <p:nvPr/>
        </p:nvSpPr>
        <p:spPr>
          <a:xfrm>
            <a:off x="9276692" y="1590098"/>
            <a:ext cx="530941" cy="530943"/>
          </a:xfrm>
          <a:prstGeom prst="ellipse">
            <a:avLst/>
          </a:prstGeom>
          <a:solidFill>
            <a:srgbClr val="3494BA"/>
          </a:solidFill>
          <a:ln w="5715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prstClr val="white"/>
                </a:solidFill>
                <a:effectLst/>
                <a:uLnTx/>
                <a:uFillTx/>
                <a:latin typeface="+mj-lt"/>
                <a:ea typeface="+mn-ea"/>
                <a:cs typeface="+mn-cs"/>
              </a:rPr>
              <a:t>Q2</a:t>
            </a:r>
          </a:p>
        </p:txBody>
      </p:sp>
      <p:sp>
        <p:nvSpPr>
          <p:cNvPr id="29" name="Oval 28">
            <a:extLst>
              <a:ext uri="{FF2B5EF4-FFF2-40B4-BE49-F238E27FC236}">
                <a16:creationId xmlns:a16="http://schemas.microsoft.com/office/drawing/2014/main" id="{C598D201-94E6-815F-DA40-9F6DDD94F66D}"/>
              </a:ext>
            </a:extLst>
          </p:cNvPr>
          <p:cNvSpPr/>
          <p:nvPr/>
        </p:nvSpPr>
        <p:spPr>
          <a:xfrm>
            <a:off x="3360057" y="1590098"/>
            <a:ext cx="530941" cy="530943"/>
          </a:xfrm>
          <a:prstGeom prst="ellipse">
            <a:avLst/>
          </a:prstGeom>
          <a:solidFill>
            <a:srgbClr val="3494BA"/>
          </a:solidFill>
          <a:ln w="57150" cap="flat" cmpd="sng" algn="ctr">
            <a:solidFill>
              <a:srgbClr val="D418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prstClr val="white"/>
                </a:solidFill>
                <a:effectLst/>
                <a:uLnTx/>
                <a:uFillTx/>
                <a:latin typeface="+mj-lt"/>
                <a:ea typeface="+mn-ea"/>
                <a:cs typeface="+mn-cs"/>
              </a:rPr>
              <a:t>Q4</a:t>
            </a:r>
          </a:p>
        </p:txBody>
      </p:sp>
      <p:sp>
        <p:nvSpPr>
          <p:cNvPr id="31" name="TextBox 30">
            <a:extLst>
              <a:ext uri="{FF2B5EF4-FFF2-40B4-BE49-F238E27FC236}">
                <a16:creationId xmlns:a16="http://schemas.microsoft.com/office/drawing/2014/main" id="{EE3E353A-EE0A-6DF9-9230-CE8679A2CEA4}"/>
              </a:ext>
            </a:extLst>
          </p:cNvPr>
          <p:cNvSpPr txBox="1"/>
          <p:nvPr/>
        </p:nvSpPr>
        <p:spPr>
          <a:xfrm>
            <a:off x="868674" y="2965800"/>
            <a:ext cx="10454650" cy="3046988"/>
          </a:xfrm>
          <a:prstGeom prst="rect">
            <a:avLst/>
          </a:prstGeom>
          <a:noFill/>
        </p:spPr>
        <p:txBody>
          <a:bodyPr wrap="square">
            <a:spAutoFit/>
          </a:bodyPr>
          <a:lstStyle/>
          <a:p>
            <a:pPr marL="285750" indent="-285750">
              <a:buFont typeface="Arial" panose="020B0604020202020204" pitchFamily="34" charset="0"/>
              <a:buChar char="•"/>
              <a:defRPr/>
            </a:pPr>
            <a:r>
              <a:rPr lang="en-GB" sz="1600">
                <a:solidFill>
                  <a:prstClr val="black"/>
                </a:solidFill>
                <a:latin typeface="Century Gothic" panose="020B0502020202020204" pitchFamily="34" charset="0"/>
              </a:rPr>
              <a:t>A total of 76 separate reports are included in this review</a:t>
            </a:r>
          </a:p>
          <a:p>
            <a:pPr marL="285750" indent="-285750">
              <a:buFont typeface="Arial" panose="020B0604020202020204" pitchFamily="34" charset="0"/>
              <a:buChar char="•"/>
              <a:defRPr/>
            </a:pPr>
            <a:r>
              <a:rPr lang="en-GB" sz="1600">
                <a:solidFill>
                  <a:prstClr val="black"/>
                </a:solidFill>
                <a:latin typeface="Century Gothic" panose="020B0502020202020204" pitchFamily="34" charset="0"/>
              </a:rPr>
              <a:t>24 reports relate to research commissioned by Portsmouth Water supporting its business planning process</a:t>
            </a:r>
          </a:p>
          <a:p>
            <a:pPr marL="285750" indent="-285750">
              <a:buFont typeface="Arial" panose="020B0604020202020204" pitchFamily="34" charset="0"/>
              <a:buChar char="•"/>
              <a:defRPr/>
            </a:pPr>
            <a:r>
              <a:rPr lang="en-GB" sz="1600">
                <a:solidFill>
                  <a:prstClr val="black"/>
                </a:solidFill>
                <a:latin typeface="Century Gothic" panose="020B0502020202020204" pitchFamily="34" charset="0"/>
              </a:rPr>
              <a:t>Other reports include:</a:t>
            </a:r>
          </a:p>
          <a:p>
            <a:pPr marL="742950" lvl="1" indent="-285750">
              <a:buFont typeface="Arial" panose="020B0604020202020204" pitchFamily="34" charset="0"/>
              <a:buChar char="•"/>
              <a:defRPr/>
            </a:pPr>
            <a:r>
              <a:rPr lang="en-GB" sz="1600">
                <a:solidFill>
                  <a:prstClr val="black"/>
                </a:solidFill>
                <a:latin typeface="Century Gothic" panose="020B0502020202020204" pitchFamily="34" charset="0"/>
              </a:rPr>
              <a:t>Research conducted for Southern Water (the two companies shared outputs throughout)</a:t>
            </a:r>
          </a:p>
          <a:p>
            <a:pPr marL="742950" lvl="1" indent="-285750">
              <a:buFont typeface="Arial" panose="020B0604020202020204" pitchFamily="34" charset="0"/>
              <a:buChar char="•"/>
              <a:defRPr/>
            </a:pPr>
            <a:r>
              <a:rPr lang="en-GB" sz="1600">
                <a:solidFill>
                  <a:prstClr val="black"/>
                </a:solidFill>
                <a:latin typeface="Century Gothic" panose="020B0502020202020204" pitchFamily="34" charset="0"/>
              </a:rPr>
              <a:t>Research conducted for WRSE in relation to the WRMP</a:t>
            </a:r>
          </a:p>
          <a:p>
            <a:pPr marL="742950" lvl="1" indent="-285750">
              <a:buFont typeface="Arial" panose="020B0604020202020204" pitchFamily="34" charset="0"/>
              <a:buChar char="•"/>
              <a:defRPr/>
            </a:pPr>
            <a:r>
              <a:rPr lang="en-GB" sz="1600">
                <a:solidFill>
                  <a:prstClr val="black"/>
                </a:solidFill>
                <a:latin typeface="Century Gothic" panose="020B0502020202020204" pitchFamily="34" charset="0"/>
              </a:rPr>
              <a:t>Reports published by industry bodies:  Ofwat, CCW, DWI, Water UK, Waterwise</a:t>
            </a:r>
          </a:p>
          <a:p>
            <a:pPr marL="742950" lvl="1" indent="-285750">
              <a:buFont typeface="Arial" panose="020B0604020202020204" pitchFamily="34" charset="0"/>
              <a:buChar char="•"/>
              <a:defRPr/>
            </a:pPr>
            <a:r>
              <a:rPr lang="en-GB" sz="1600">
                <a:solidFill>
                  <a:prstClr val="black"/>
                </a:solidFill>
                <a:latin typeface="Century Gothic" panose="020B0502020202020204" pitchFamily="34" charset="0"/>
              </a:rPr>
              <a:t>Other publicly available sources pertaining to consumer context and cost of living crisis</a:t>
            </a:r>
          </a:p>
          <a:p>
            <a:pPr marL="742950" lvl="1" indent="-285750">
              <a:buFont typeface="Arial" panose="020B0604020202020204" pitchFamily="34" charset="0"/>
              <a:buChar char="•"/>
              <a:defRPr/>
            </a:pPr>
            <a:endParaRPr lang="en-GB" sz="1600">
              <a:solidFill>
                <a:prstClr val="black"/>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reports are reviewed and the content is captured systematically, with all consumer data and insight relating to the ‘Big Conversations’: a code frame designed as part of the PR24 research programme and refined during the initial synthesis of research.</a:t>
            </a:r>
          </a:p>
        </p:txBody>
      </p:sp>
      <p:sp>
        <p:nvSpPr>
          <p:cNvPr id="32" name="TextBox 31">
            <a:extLst>
              <a:ext uri="{FF2B5EF4-FFF2-40B4-BE49-F238E27FC236}">
                <a16:creationId xmlns:a16="http://schemas.microsoft.com/office/drawing/2014/main" id="{140533DD-B75C-AC11-7111-7FFD6869F332}"/>
              </a:ext>
            </a:extLst>
          </p:cNvPr>
          <p:cNvSpPr txBox="1"/>
          <p:nvPr/>
        </p:nvSpPr>
        <p:spPr>
          <a:xfrm>
            <a:off x="9981778" y="1729864"/>
            <a:ext cx="1981622" cy="830997"/>
          </a:xfrm>
          <a:prstGeom prst="rect">
            <a:avLst/>
          </a:prstGeom>
          <a:noFill/>
        </p:spPr>
        <p:txBody>
          <a:bodyPr wrap="square" rtlCol="0">
            <a:spAutoFit/>
          </a:bodyPr>
          <a:lstStyle/>
          <a:p>
            <a:r>
              <a:rPr lang="en-GB" sz="1200"/>
              <a:t>*The 6</a:t>
            </a:r>
            <a:r>
              <a:rPr lang="en-GB" sz="1200" baseline="30000"/>
              <a:t>th</a:t>
            </a:r>
            <a:r>
              <a:rPr lang="en-GB" sz="1200"/>
              <a:t> report combines 2 quarters and is due to be issued later in September 23.</a:t>
            </a:r>
          </a:p>
        </p:txBody>
      </p:sp>
      <p:sp>
        <p:nvSpPr>
          <p:cNvPr id="33" name="Arrow: Right 32">
            <a:extLst>
              <a:ext uri="{FF2B5EF4-FFF2-40B4-BE49-F238E27FC236}">
                <a16:creationId xmlns:a16="http://schemas.microsoft.com/office/drawing/2014/main" id="{48992B63-EB3B-E3A1-8E15-DE069062EC9A}"/>
              </a:ext>
            </a:extLst>
          </p:cNvPr>
          <p:cNvSpPr/>
          <p:nvPr/>
        </p:nvSpPr>
        <p:spPr>
          <a:xfrm>
            <a:off x="9877461" y="1782058"/>
            <a:ext cx="174145" cy="246880"/>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latin typeface="+mj-lt"/>
            </a:endParaRPr>
          </a:p>
        </p:txBody>
      </p:sp>
      <p:pic>
        <p:nvPicPr>
          <p:cNvPr id="35" name="Picture 34" descr="Logo, company name&#10;&#10;Description automatically generated">
            <a:extLst>
              <a:ext uri="{FF2B5EF4-FFF2-40B4-BE49-F238E27FC236}">
                <a16:creationId xmlns:a16="http://schemas.microsoft.com/office/drawing/2014/main" id="{B4E56F7A-A8F2-F623-F896-B2470185BB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3789" y="6256134"/>
            <a:ext cx="1156706" cy="601866"/>
          </a:xfrm>
          <a:prstGeom prst="rect">
            <a:avLst/>
          </a:prstGeom>
          <a:solidFill>
            <a:srgbClr val="0F9DC3"/>
          </a:solidFill>
          <a:ln>
            <a:noFill/>
          </a:ln>
        </p:spPr>
      </p:pic>
      <p:sp>
        <p:nvSpPr>
          <p:cNvPr id="2" name="Slide Number Placeholder 3">
            <a:extLst>
              <a:ext uri="{FF2B5EF4-FFF2-40B4-BE49-F238E27FC236}">
                <a16:creationId xmlns:a16="http://schemas.microsoft.com/office/drawing/2014/main" id="{1B828546-37BC-0AC1-CA23-927BEC48A867}"/>
              </a:ext>
            </a:extLst>
          </p:cNvPr>
          <p:cNvSpPr txBox="1">
            <a:spLocks/>
          </p:cNvSpPr>
          <p:nvPr/>
        </p:nvSpPr>
        <p:spPr>
          <a:xfrm>
            <a:off x="11523144" y="-25865"/>
            <a:ext cx="596850"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17C9725-CDDF-4E1F-A5C1-71F9C95A39C6}" type="slidenum">
              <a:rPr lang="en-GB" b="1" smtClean="0">
                <a:solidFill>
                  <a:prstClr val="white"/>
                </a:solidFill>
                <a:latin typeface="Century Gothic" panose="020B0502020202020204" pitchFamily="34" charset="0"/>
              </a:rPr>
              <a:pPr>
                <a:defRPr/>
              </a:pPr>
              <a:t>2</a:t>
            </a:fld>
            <a:endParaRPr lang="en-GB" b="1">
              <a:solidFill>
                <a:prstClr val="white"/>
              </a:solidFill>
              <a:latin typeface="Century Gothic" panose="020B0502020202020204" pitchFamily="34" charset="0"/>
            </a:endParaRPr>
          </a:p>
        </p:txBody>
      </p:sp>
    </p:spTree>
    <p:extLst>
      <p:ext uri="{BB962C8B-B14F-4D97-AF65-F5344CB8AC3E}">
        <p14:creationId xmlns:p14="http://schemas.microsoft.com/office/powerpoint/2010/main" val="308389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AutoShape 10">
            <a:extLst>
              <a:ext uri="{FF2B5EF4-FFF2-40B4-BE49-F238E27FC236}">
                <a16:creationId xmlns:a16="http://schemas.microsoft.com/office/drawing/2014/main" id="{1D28348F-8194-44A9-A81A-996C3AA1BEC7}"/>
              </a:ext>
            </a:extLst>
          </p:cNvPr>
          <p:cNvSpPr>
            <a:spLocks noChangeArrowheads="1"/>
          </p:cNvSpPr>
          <p:nvPr/>
        </p:nvSpPr>
        <p:spPr bwMode="auto">
          <a:xfrm>
            <a:off x="0" y="-53383"/>
            <a:ext cx="12192944" cy="562297"/>
          </a:xfrm>
          <a:prstGeom prst="rect">
            <a:avLst/>
          </a:prstGeom>
          <a:solidFill>
            <a:schemeClr val="accent1"/>
          </a:solidFill>
        </p:spPr>
        <p:txBody>
          <a:bodyPr vert="horz" lIns="91440" tIns="45720" rIns="91440" bIns="45720" rtlCol="0" anchor="ctr">
            <a:noAutofit/>
          </a:bodyP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lnSpc>
                <a:spcPct val="90000"/>
              </a:lnSpc>
              <a:spcBef>
                <a:spcPts val="1000"/>
              </a:spcBef>
            </a:pPr>
            <a:r>
              <a:rPr lang="en-GB" sz="2000" b="1" i="0">
                <a:solidFill>
                  <a:schemeClr val="bg1"/>
                </a:solidFill>
                <a:latin typeface="Century Gothic" panose="020B0502020202020204" pitchFamily="34" charset="0"/>
              </a:rPr>
              <a:t>A total of 76 reports have been reviewed</a:t>
            </a:r>
          </a:p>
        </p:txBody>
      </p:sp>
      <p:graphicFrame>
        <p:nvGraphicFramePr>
          <p:cNvPr id="2" name="Table 1">
            <a:extLst>
              <a:ext uri="{FF2B5EF4-FFF2-40B4-BE49-F238E27FC236}">
                <a16:creationId xmlns:a16="http://schemas.microsoft.com/office/drawing/2014/main" id="{ECFF57ED-3544-D830-7CDE-D7A69D90121C}"/>
              </a:ext>
            </a:extLst>
          </p:cNvPr>
          <p:cNvGraphicFramePr>
            <a:graphicFrameLocks noGrp="1"/>
          </p:cNvGraphicFramePr>
          <p:nvPr>
            <p:extLst>
              <p:ext uri="{D42A27DB-BD31-4B8C-83A1-F6EECF244321}">
                <p14:modId xmlns:p14="http://schemas.microsoft.com/office/powerpoint/2010/main" val="1049093229"/>
              </p:ext>
            </p:extLst>
          </p:nvPr>
        </p:nvGraphicFramePr>
        <p:xfrm>
          <a:off x="183193" y="797697"/>
          <a:ext cx="4491887" cy="5568882"/>
        </p:xfrm>
        <a:graphic>
          <a:graphicData uri="http://schemas.openxmlformats.org/drawingml/2006/table">
            <a:tbl>
              <a:tblPr/>
              <a:tblGrid>
                <a:gridCol w="312175">
                  <a:extLst>
                    <a:ext uri="{9D8B030D-6E8A-4147-A177-3AD203B41FA5}">
                      <a16:colId xmlns:a16="http://schemas.microsoft.com/office/drawing/2014/main" val="304886340"/>
                    </a:ext>
                  </a:extLst>
                </a:gridCol>
                <a:gridCol w="4179712">
                  <a:extLst>
                    <a:ext uri="{9D8B030D-6E8A-4147-A177-3AD203B41FA5}">
                      <a16:colId xmlns:a16="http://schemas.microsoft.com/office/drawing/2014/main" val="2504500941"/>
                    </a:ext>
                  </a:extLst>
                </a:gridCol>
              </a:tblGrid>
              <a:tr h="101926">
                <a:tc>
                  <a:txBody>
                    <a:bodyPr/>
                    <a:lstStyle/>
                    <a:p>
                      <a:pPr algn="ctr" fontAlgn="ctr"/>
                      <a:r>
                        <a:rPr lang="en-GB" sz="700" b="0" i="0" u="none" strike="noStrike">
                          <a:solidFill>
                            <a:srgbClr val="000000"/>
                          </a:solidFill>
                          <a:effectLst/>
                          <a:latin typeface="Century Gothic" panose="020B0502020202020204" pitchFamily="34" charset="0"/>
                        </a:rPr>
                        <a:t>1</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Customer Engagement and Triangulation PR19 summary</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4004117793"/>
                  </a:ext>
                </a:extLst>
              </a:tr>
              <a:tr h="101926">
                <a:tc>
                  <a:txBody>
                    <a:bodyPr/>
                    <a:lstStyle/>
                    <a:p>
                      <a:pPr algn="ctr" fontAlgn="ctr"/>
                      <a:r>
                        <a:rPr lang="en-GB" sz="700" b="0" i="0" u="none" strike="noStrike">
                          <a:solidFill>
                            <a:srgbClr val="000000"/>
                          </a:solidFill>
                          <a:effectLst/>
                          <a:latin typeface="Century Gothic" panose="020B0502020202020204" pitchFamily="34" charset="0"/>
                        </a:rPr>
                        <a:t>2</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Customer Preferences to Inform Longterm Water Resource Planning Synthesis of Findings – Summary Report Water Resources South East (WRSE) March 2021</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531855448"/>
                  </a:ext>
                </a:extLst>
              </a:tr>
              <a:tr h="101926">
                <a:tc>
                  <a:txBody>
                    <a:bodyPr/>
                    <a:lstStyle/>
                    <a:p>
                      <a:pPr algn="ctr" fontAlgn="ctr"/>
                      <a:r>
                        <a:rPr lang="en-GB" sz="700" b="0" i="0" u="none" strike="noStrike">
                          <a:solidFill>
                            <a:srgbClr val="000000"/>
                          </a:solidFill>
                          <a:effectLst/>
                          <a:latin typeface="Century Gothic" panose="020B0502020202020204" pitchFamily="34" charset="0"/>
                        </a:rPr>
                        <a:t>3</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Customer Preferences to Inform Longterm Water Resource Planning Part A Evidence Review Water Resources South East (WRSE) February 2021</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688407771"/>
                  </a:ext>
                </a:extLst>
              </a:tr>
              <a:tr h="101926">
                <a:tc>
                  <a:txBody>
                    <a:bodyPr/>
                    <a:lstStyle/>
                    <a:p>
                      <a:pPr algn="ctr" fontAlgn="ctr"/>
                      <a:r>
                        <a:rPr lang="en-GB" sz="700" b="0" i="0" u="none" strike="noStrike">
                          <a:solidFill>
                            <a:srgbClr val="000000"/>
                          </a:solidFill>
                          <a:effectLst/>
                          <a:latin typeface="Century Gothic" panose="020B0502020202020204" pitchFamily="34" charset="0"/>
                        </a:rPr>
                        <a:t>4</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Customer Preferences to Inform Long-term Water Resource Planning Part B Deliberative Research Water Resources South East (WRSE) February 2021</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108882713"/>
                  </a:ext>
                </a:extLst>
              </a:tr>
              <a:tr h="101926">
                <a:tc>
                  <a:txBody>
                    <a:bodyPr/>
                    <a:lstStyle/>
                    <a:p>
                      <a:pPr algn="ctr" fontAlgn="ctr"/>
                      <a:r>
                        <a:rPr lang="en-GB" sz="700" b="0" i="0" u="none" strike="noStrike">
                          <a:solidFill>
                            <a:srgbClr val="000000"/>
                          </a:solidFill>
                          <a:effectLst/>
                          <a:latin typeface="Century Gothic" panose="020B0502020202020204" pitchFamily="34" charset="0"/>
                        </a:rPr>
                        <a:t>5</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Customer Preferences to Inform Long-term Water Resource Planning Part C Customer Survey Water Resources South East (WRSE) March 2021</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485286186"/>
                  </a:ext>
                </a:extLst>
              </a:tr>
              <a:tr h="101926">
                <a:tc>
                  <a:txBody>
                    <a:bodyPr/>
                    <a:lstStyle/>
                    <a:p>
                      <a:pPr algn="ctr" fontAlgn="ctr"/>
                      <a:r>
                        <a:rPr lang="en-GB" sz="700" b="0" i="0" u="none" strike="noStrike">
                          <a:solidFill>
                            <a:srgbClr val="000000"/>
                          </a:solidFill>
                          <a:effectLst/>
                          <a:latin typeface="Century Gothic" panose="020B0502020202020204" pitchFamily="34" charset="0"/>
                        </a:rPr>
                        <a:t>6</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Semiotics Brand Exploration</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012370050"/>
                  </a:ext>
                </a:extLst>
              </a:tr>
              <a:tr h="101926">
                <a:tc>
                  <a:txBody>
                    <a:bodyPr/>
                    <a:lstStyle/>
                    <a:p>
                      <a:pPr algn="ctr" fontAlgn="ctr"/>
                      <a:r>
                        <a:rPr lang="en-GB" sz="700" b="0" i="0" u="none" strike="noStrike">
                          <a:solidFill>
                            <a:srgbClr val="000000"/>
                          </a:solidFill>
                          <a:effectLst/>
                          <a:latin typeface="Century Gothic" panose="020B0502020202020204" pitchFamily="34" charset="0"/>
                        </a:rPr>
                        <a:t>7</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Yonder Clockface Initial analysis August 2021</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689082148"/>
                  </a:ext>
                </a:extLst>
              </a:tr>
              <a:tr h="101926">
                <a:tc>
                  <a:txBody>
                    <a:bodyPr/>
                    <a:lstStyle/>
                    <a:p>
                      <a:pPr algn="ctr" fontAlgn="ctr"/>
                      <a:r>
                        <a:rPr lang="en-GB" sz="700" b="0" i="0" u="none" strike="noStrike">
                          <a:solidFill>
                            <a:srgbClr val="000000"/>
                          </a:solidFill>
                          <a:effectLst/>
                          <a:latin typeface="Century Gothic" panose="020B0502020202020204" pitchFamily="34" charset="0"/>
                        </a:rPr>
                        <a:t>8</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Water Futures 2050 future customer insights Sept 2021 </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38913339"/>
                  </a:ext>
                </a:extLst>
              </a:tr>
              <a:tr h="101926">
                <a:tc>
                  <a:txBody>
                    <a:bodyPr/>
                    <a:lstStyle/>
                    <a:p>
                      <a:pPr algn="ctr" fontAlgn="ctr"/>
                      <a:r>
                        <a:rPr lang="en-GB" sz="700" b="0" i="0" u="none" strike="noStrike">
                          <a:solidFill>
                            <a:srgbClr val="000000"/>
                          </a:solidFill>
                          <a:effectLst/>
                          <a:latin typeface="Century Gothic" panose="020B0502020202020204" pitchFamily="34" charset="0"/>
                        </a:rPr>
                        <a:t>9</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Water for Life Hampshire: 3 research documents ‘Introductory email; Water options survey and Qualitative summary </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455901372"/>
                  </a:ext>
                </a:extLst>
              </a:tr>
              <a:tr h="101926">
                <a:tc>
                  <a:txBody>
                    <a:bodyPr/>
                    <a:lstStyle/>
                    <a:p>
                      <a:pPr algn="ctr" fontAlgn="ctr"/>
                      <a:r>
                        <a:rPr lang="en-GB" sz="700" b="0" i="0" u="none" strike="noStrike">
                          <a:solidFill>
                            <a:srgbClr val="000000"/>
                          </a:solidFill>
                          <a:effectLst/>
                          <a:latin typeface="Century Gothic" panose="020B0502020202020204" pitchFamily="34" charset="0"/>
                        </a:rPr>
                        <a:t>10</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WaterVoice Views of current customers on water resources. Summary report  </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856435973"/>
                  </a:ext>
                </a:extLst>
              </a:tr>
              <a:tr h="101926">
                <a:tc>
                  <a:txBody>
                    <a:bodyPr/>
                    <a:lstStyle/>
                    <a:p>
                      <a:pPr algn="ctr" fontAlgn="ctr"/>
                      <a:r>
                        <a:rPr lang="en-GB" sz="700" b="0" i="0" u="none" strike="noStrike">
                          <a:solidFill>
                            <a:srgbClr val="000000"/>
                          </a:solidFill>
                          <a:effectLst/>
                          <a:latin typeface="Century Gothic" panose="020B0502020202020204" pitchFamily="34" charset="0"/>
                        </a:rPr>
                        <a:t>11</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Public views on the water environment</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994699735"/>
                  </a:ext>
                </a:extLst>
              </a:tr>
              <a:tr h="101926">
                <a:tc>
                  <a:txBody>
                    <a:bodyPr/>
                    <a:lstStyle/>
                    <a:p>
                      <a:pPr algn="ctr" fontAlgn="ctr"/>
                      <a:r>
                        <a:rPr lang="en-GB" sz="700" b="0" i="0" u="none" strike="noStrike">
                          <a:solidFill>
                            <a:srgbClr val="000000"/>
                          </a:solidFill>
                          <a:effectLst/>
                          <a:latin typeface="Century Gothic" panose="020B0502020202020204" pitchFamily="34" charset="0"/>
                        </a:rPr>
                        <a:t>12</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Household customer complaints about water companies ccwater.org.uk</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4270520217"/>
                  </a:ext>
                </a:extLst>
              </a:tr>
              <a:tr h="101926">
                <a:tc>
                  <a:txBody>
                    <a:bodyPr/>
                    <a:lstStyle/>
                    <a:p>
                      <a:pPr algn="ctr" fontAlgn="ctr"/>
                      <a:r>
                        <a:rPr lang="en-GB" sz="700" b="0" i="0" u="none" strike="noStrike">
                          <a:solidFill>
                            <a:srgbClr val="000000"/>
                          </a:solidFill>
                          <a:effectLst/>
                          <a:latin typeface="Century Gothic" panose="020B0502020202020204" pitchFamily="34" charset="0"/>
                        </a:rPr>
                        <a:t>13</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Water Matters: highlights report 2020 </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732411132"/>
                  </a:ext>
                </a:extLst>
              </a:tr>
              <a:tr h="101926">
                <a:tc>
                  <a:txBody>
                    <a:bodyPr/>
                    <a:lstStyle/>
                    <a:p>
                      <a:pPr algn="ctr" fontAlgn="ctr"/>
                      <a:r>
                        <a:rPr lang="en-GB" sz="700" b="0" i="0" u="none" strike="noStrike">
                          <a:solidFill>
                            <a:srgbClr val="000000"/>
                          </a:solidFill>
                          <a:effectLst/>
                          <a:latin typeface="Century Gothic" panose="020B0502020202020204" pitchFamily="34" charset="0"/>
                        </a:rPr>
                        <a:t>14</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ICS Business Benchmarking Portsmouth Water July 2020 </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262488065"/>
                  </a:ext>
                </a:extLst>
              </a:tr>
              <a:tr h="101926">
                <a:tc>
                  <a:txBody>
                    <a:bodyPr/>
                    <a:lstStyle/>
                    <a:p>
                      <a:pPr algn="ctr" fontAlgn="ctr"/>
                      <a:r>
                        <a:rPr lang="en-GB" sz="700" b="0" i="0" u="none" strike="noStrike">
                          <a:solidFill>
                            <a:srgbClr val="000000"/>
                          </a:solidFill>
                          <a:effectLst/>
                          <a:latin typeface="Century Gothic" panose="020B0502020202020204" pitchFamily="34" charset="0"/>
                        </a:rPr>
                        <a:t>15</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2021 Service mark – Assessor Report 2021 </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402979379"/>
                  </a:ext>
                </a:extLst>
              </a:tr>
              <a:tr h="101926">
                <a:tc>
                  <a:txBody>
                    <a:bodyPr/>
                    <a:lstStyle/>
                    <a:p>
                      <a:pPr algn="ctr" fontAlgn="ctr"/>
                      <a:r>
                        <a:rPr lang="en-GB" sz="700" b="0" i="0" u="none" strike="noStrike">
                          <a:solidFill>
                            <a:srgbClr val="000000"/>
                          </a:solidFill>
                          <a:effectLst/>
                          <a:latin typeface="Century Gothic" panose="020B0502020202020204" pitchFamily="34" charset="0"/>
                        </a:rPr>
                        <a:t>16</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ICS Who do you trust April 2021 </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326906714"/>
                  </a:ext>
                </a:extLst>
              </a:tr>
              <a:tr h="101926">
                <a:tc>
                  <a:txBody>
                    <a:bodyPr/>
                    <a:lstStyle/>
                    <a:p>
                      <a:pPr algn="ctr" fontAlgn="ctr"/>
                      <a:r>
                        <a:rPr lang="en-GB" sz="700" b="0" i="0" u="none" strike="noStrike">
                          <a:solidFill>
                            <a:srgbClr val="000000"/>
                          </a:solidFill>
                          <a:effectLst/>
                          <a:latin typeface="Century Gothic" panose="020B0502020202020204" pitchFamily="34" charset="0"/>
                        </a:rPr>
                        <a:t>17</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Water Futures 2030 - November 2021 - Metrics for priorities</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654529475"/>
                  </a:ext>
                </a:extLst>
              </a:tr>
              <a:tr h="101926">
                <a:tc>
                  <a:txBody>
                    <a:bodyPr/>
                    <a:lstStyle/>
                    <a:p>
                      <a:pPr algn="ctr" fontAlgn="ctr"/>
                      <a:r>
                        <a:rPr lang="en-GB" sz="700" b="0" i="0" u="none" strike="noStrike">
                          <a:solidFill>
                            <a:srgbClr val="000000"/>
                          </a:solidFill>
                          <a:effectLst/>
                          <a:latin typeface="Century Gothic" panose="020B0502020202020204" pitchFamily="34" charset="0"/>
                        </a:rPr>
                        <a:t>18</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Water UK Omnibus Research Report Dec 2021</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458934995"/>
                  </a:ext>
                </a:extLst>
              </a:tr>
              <a:tr h="101926">
                <a:tc>
                  <a:txBody>
                    <a:bodyPr/>
                    <a:lstStyle/>
                    <a:p>
                      <a:pPr algn="ctr" fontAlgn="ctr"/>
                      <a:r>
                        <a:rPr lang="en-GB" sz="700" b="0" i="0" u="none" strike="noStrike">
                          <a:solidFill>
                            <a:srgbClr val="000000"/>
                          </a:solidFill>
                          <a:effectLst/>
                          <a:latin typeface="Century Gothic" panose="020B0502020202020204" pitchFamily="34" charset="0"/>
                        </a:rPr>
                        <a:t>19</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Water Recycling engagement strategy Nov_30_2021</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785611216"/>
                  </a:ext>
                </a:extLst>
              </a:tr>
              <a:tr h="101926">
                <a:tc>
                  <a:txBody>
                    <a:bodyPr/>
                    <a:lstStyle/>
                    <a:p>
                      <a:pPr algn="ctr" fontAlgn="ctr"/>
                      <a:r>
                        <a:rPr lang="en-GB" sz="700" b="0" i="0" u="none" strike="noStrike">
                          <a:solidFill>
                            <a:srgbClr val="000000"/>
                          </a:solidFill>
                          <a:effectLst/>
                          <a:latin typeface="Century Gothic" panose="020B0502020202020204" pitchFamily="34" charset="0"/>
                        </a:rPr>
                        <a:t>20</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Water Futures 2030 - Feedback on Regional Plan Feb '22</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865010702"/>
                  </a:ext>
                </a:extLst>
              </a:tr>
              <a:tr h="101926">
                <a:tc>
                  <a:txBody>
                    <a:bodyPr/>
                    <a:lstStyle/>
                    <a:p>
                      <a:pPr algn="ctr" fontAlgn="ctr"/>
                      <a:r>
                        <a:rPr lang="en-GB" sz="700" b="0" i="0" u="none" strike="noStrike">
                          <a:solidFill>
                            <a:srgbClr val="000000"/>
                          </a:solidFill>
                          <a:effectLst/>
                          <a:latin typeface="Century Gothic" panose="020B0502020202020204" pitchFamily="34" charset="0"/>
                        </a:rPr>
                        <a:t>21</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Public Attitudes Towards Smart Water Meters</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4275899221"/>
                  </a:ext>
                </a:extLst>
              </a:tr>
              <a:tr h="101926">
                <a:tc>
                  <a:txBody>
                    <a:bodyPr/>
                    <a:lstStyle/>
                    <a:p>
                      <a:pPr algn="ctr" fontAlgn="ctr"/>
                      <a:r>
                        <a:rPr lang="en-GB" sz="700" b="1" i="0" u="none" strike="noStrike">
                          <a:solidFill>
                            <a:srgbClr val="000000"/>
                          </a:solidFill>
                          <a:effectLst/>
                          <a:latin typeface="Century Gothic" panose="020B0502020202020204" pitchFamily="34" charset="0"/>
                        </a:rPr>
                        <a:t>22</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4C6E7"/>
                    </a:solidFill>
                  </a:tcPr>
                </a:tc>
                <a:tc>
                  <a:txBody>
                    <a:bodyPr/>
                    <a:lstStyle/>
                    <a:p>
                      <a:pPr algn="l" fontAlgn="ctr"/>
                      <a:r>
                        <a:rPr lang="en-GB" sz="700" b="1" i="0" u="none" strike="noStrike">
                          <a:solidFill>
                            <a:srgbClr val="000000"/>
                          </a:solidFill>
                          <a:effectLst/>
                          <a:latin typeface="Century Gothic" panose="020B0502020202020204" pitchFamily="34" charset="0"/>
                        </a:rPr>
                        <a:t>Portsmouth Water Foundational Qualitative Research</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4C6E7"/>
                    </a:solidFill>
                  </a:tcPr>
                </a:tc>
                <a:extLst>
                  <a:ext uri="{0D108BD9-81ED-4DB2-BD59-A6C34878D82A}">
                    <a16:rowId xmlns:a16="http://schemas.microsoft.com/office/drawing/2014/main" val="1903923942"/>
                  </a:ext>
                </a:extLst>
              </a:tr>
              <a:tr h="101926">
                <a:tc>
                  <a:txBody>
                    <a:bodyPr/>
                    <a:lstStyle/>
                    <a:p>
                      <a:pPr algn="ctr" fontAlgn="ctr"/>
                      <a:r>
                        <a:rPr lang="en-GB" sz="700" b="0" i="0" u="none" strike="noStrike">
                          <a:solidFill>
                            <a:srgbClr val="000000"/>
                          </a:solidFill>
                          <a:effectLst/>
                          <a:latin typeface="Century Gothic" panose="020B0502020202020204" pitchFamily="34" charset="0"/>
                        </a:rPr>
                        <a:t>23</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Southern Water | Water Futures 2050 Panel | Wave 6 Feedback on WRSE plans</a:t>
                      </a:r>
                    </a:p>
                  </a:txBody>
                  <a:tcPr marL="36000" marR="2787" marT="2787"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860300816"/>
                  </a:ext>
                </a:extLst>
              </a:tr>
              <a:tr h="101926">
                <a:tc>
                  <a:txBody>
                    <a:bodyPr/>
                    <a:lstStyle/>
                    <a:p>
                      <a:pPr algn="ctr" fontAlgn="ctr"/>
                      <a:r>
                        <a:rPr lang="en-GB" sz="700" b="0" i="0" u="none" strike="noStrike">
                          <a:solidFill>
                            <a:srgbClr val="000000"/>
                          </a:solidFill>
                          <a:effectLst/>
                          <a:latin typeface="Century Gothic" panose="020B0502020202020204" pitchFamily="34" charset="0"/>
                        </a:rPr>
                        <a:t>24</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Southern Water | Water Futures Business Panel | Pilot wave Feedback on WRSE plans</a:t>
                      </a:r>
                    </a:p>
                  </a:txBody>
                  <a:tcPr marL="36000" marR="2787" marT="2787" marB="0" anchor="ctr">
                    <a:lnL w="6350" cap="flat" cmpd="sng" algn="ctr">
                      <a:solidFill>
                        <a:srgbClr val="808080"/>
                      </a:solidFill>
                      <a:prstDash val="solid"/>
                      <a:round/>
                      <a:headEnd type="none" w="med" len="med"/>
                      <a:tailEnd type="none" w="med" len="med"/>
                    </a:lnL>
                    <a:lnR>
                      <a:noFill/>
                    </a:lnR>
                    <a:lnT>
                      <a:noFill/>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836166317"/>
                  </a:ext>
                </a:extLst>
              </a:tr>
              <a:tr h="101926">
                <a:tc>
                  <a:txBody>
                    <a:bodyPr/>
                    <a:lstStyle/>
                    <a:p>
                      <a:pPr algn="ctr" fontAlgn="ctr"/>
                      <a:r>
                        <a:rPr lang="en-GB" sz="700" b="1" i="0" u="none" strike="noStrike">
                          <a:solidFill>
                            <a:srgbClr val="000000"/>
                          </a:solidFill>
                          <a:effectLst/>
                          <a:latin typeface="Century Gothic" panose="020B0502020202020204" pitchFamily="34" charset="0"/>
                        </a:rPr>
                        <a:t>25</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4C6E7"/>
                    </a:solidFill>
                  </a:tcPr>
                </a:tc>
                <a:tc>
                  <a:txBody>
                    <a:bodyPr/>
                    <a:lstStyle/>
                    <a:p>
                      <a:pPr algn="l" fontAlgn="ctr"/>
                      <a:r>
                        <a:rPr lang="en-GB" sz="700" b="1" i="0" u="none" strike="noStrike">
                          <a:solidFill>
                            <a:srgbClr val="000000"/>
                          </a:solidFill>
                          <a:effectLst/>
                          <a:latin typeface="Century Gothic" panose="020B0502020202020204" pitchFamily="34" charset="0"/>
                        </a:rPr>
                        <a:t>Portsmouth Water Stakeholder research: Business plan priorities</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4C6E7"/>
                    </a:solidFill>
                  </a:tcPr>
                </a:tc>
                <a:extLst>
                  <a:ext uri="{0D108BD9-81ED-4DB2-BD59-A6C34878D82A}">
                    <a16:rowId xmlns:a16="http://schemas.microsoft.com/office/drawing/2014/main" val="559354708"/>
                  </a:ext>
                </a:extLst>
              </a:tr>
              <a:tr h="101926">
                <a:tc>
                  <a:txBody>
                    <a:bodyPr/>
                    <a:lstStyle/>
                    <a:p>
                      <a:pPr algn="ctr" fontAlgn="ctr"/>
                      <a:r>
                        <a:rPr lang="en-GB" sz="700" b="1" i="0" u="none" strike="noStrike">
                          <a:solidFill>
                            <a:srgbClr val="000000"/>
                          </a:solidFill>
                          <a:effectLst/>
                          <a:latin typeface="Century Gothic" panose="020B0502020202020204" pitchFamily="34" charset="0"/>
                        </a:rPr>
                        <a:t>26</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4C6E7"/>
                    </a:solidFill>
                  </a:tcPr>
                </a:tc>
                <a:tc>
                  <a:txBody>
                    <a:bodyPr/>
                    <a:lstStyle/>
                    <a:p>
                      <a:pPr algn="l" fontAlgn="ctr"/>
                      <a:r>
                        <a:rPr lang="en-GB" sz="700" b="1" i="0" u="none" strike="noStrike">
                          <a:solidFill>
                            <a:srgbClr val="000000"/>
                          </a:solidFill>
                          <a:effectLst/>
                          <a:latin typeface="Century Gothic" panose="020B0502020202020204" pitchFamily="34" charset="0"/>
                        </a:rPr>
                        <a:t>Portsmouth Water Barometer Wave 1 Report </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4C6E7"/>
                    </a:solidFill>
                  </a:tcPr>
                </a:tc>
                <a:extLst>
                  <a:ext uri="{0D108BD9-81ED-4DB2-BD59-A6C34878D82A}">
                    <a16:rowId xmlns:a16="http://schemas.microsoft.com/office/drawing/2014/main" val="616392310"/>
                  </a:ext>
                </a:extLst>
              </a:tr>
              <a:tr h="101926">
                <a:tc>
                  <a:txBody>
                    <a:bodyPr/>
                    <a:lstStyle/>
                    <a:p>
                      <a:pPr algn="ctr" fontAlgn="ctr"/>
                      <a:r>
                        <a:rPr lang="en-GB" sz="700" b="0" i="0" u="none" strike="noStrike">
                          <a:solidFill>
                            <a:srgbClr val="000000"/>
                          </a:solidFill>
                          <a:effectLst/>
                          <a:latin typeface="Century Gothic" panose="020B0502020202020204" pitchFamily="34" charset="0"/>
                        </a:rPr>
                        <a:t>27</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Southern Water Expert Insight Panel Report; SUSSEX, KENT, HAMPSHIRE AND ISLE OF WIGHT</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204933494"/>
                  </a:ext>
                </a:extLst>
              </a:tr>
              <a:tr h="101926">
                <a:tc>
                  <a:txBody>
                    <a:bodyPr/>
                    <a:lstStyle/>
                    <a:p>
                      <a:pPr algn="ctr" fontAlgn="ctr"/>
                      <a:r>
                        <a:rPr lang="en-GB" sz="700" b="0" i="0" u="none" strike="noStrike">
                          <a:solidFill>
                            <a:srgbClr val="000000"/>
                          </a:solidFill>
                          <a:effectLst/>
                          <a:latin typeface="Century Gothic" panose="020B0502020202020204" pitchFamily="34" charset="0"/>
                        </a:rPr>
                        <a:t>28</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Relish - reputation deep dive 07-03-22</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4272125207"/>
                  </a:ext>
                </a:extLst>
              </a:tr>
              <a:tr h="101926">
                <a:tc>
                  <a:txBody>
                    <a:bodyPr/>
                    <a:lstStyle/>
                    <a:p>
                      <a:pPr algn="ctr" fontAlgn="ctr"/>
                      <a:r>
                        <a:rPr lang="en-GB" sz="700" b="0" i="0" u="none" strike="noStrike">
                          <a:solidFill>
                            <a:srgbClr val="000000"/>
                          </a:solidFill>
                          <a:effectLst/>
                          <a:latin typeface="Century Gothic" panose="020B0502020202020204" pitchFamily="34" charset="0"/>
                        </a:rPr>
                        <a:t>29</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Southern Water Image &amp; Reputation Research Report</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41718429"/>
                  </a:ext>
                </a:extLst>
              </a:tr>
              <a:tr h="101926">
                <a:tc>
                  <a:txBody>
                    <a:bodyPr/>
                    <a:lstStyle/>
                    <a:p>
                      <a:pPr algn="ctr" fontAlgn="ctr"/>
                      <a:r>
                        <a:rPr lang="en-GB" sz="700" b="0" i="0" u="none" strike="noStrike">
                          <a:solidFill>
                            <a:srgbClr val="000000"/>
                          </a:solidFill>
                          <a:effectLst/>
                          <a:latin typeface="Century Gothic" panose="020B0502020202020204" pitchFamily="34" charset="0"/>
                        </a:rPr>
                        <a:t>30</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SW Water Futures Wave 5 report_231221_Final Jan '22.pdf</a:t>
                      </a:r>
                    </a:p>
                  </a:txBody>
                  <a:tcPr marL="36000" marR="2787" marT="2787" marB="0" anchor="ctr">
                    <a:lnL w="6350" cap="flat" cmpd="sng" algn="ctr">
                      <a:solidFill>
                        <a:srgbClr val="808080"/>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570035723"/>
                  </a:ext>
                </a:extLst>
              </a:tr>
              <a:tr h="101926">
                <a:tc>
                  <a:txBody>
                    <a:bodyPr/>
                    <a:lstStyle/>
                    <a:p>
                      <a:pPr algn="ctr" fontAlgn="ctr"/>
                      <a:r>
                        <a:rPr lang="en-GB" sz="700" b="0" i="0" u="none" strike="noStrike">
                          <a:solidFill>
                            <a:srgbClr val="000000"/>
                          </a:solidFill>
                          <a:effectLst/>
                          <a:latin typeface="Century Gothic" panose="020B0502020202020204" pitchFamily="34" charset="0"/>
                        </a:rPr>
                        <a:t>31</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3522pre01_Spontaneous Priorities_Qual_v2 Dec '21.pdf</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603682958"/>
                  </a:ext>
                </a:extLst>
              </a:tr>
              <a:tr h="101926">
                <a:tc>
                  <a:txBody>
                    <a:bodyPr/>
                    <a:lstStyle/>
                    <a:p>
                      <a:pPr algn="ctr" fontAlgn="ctr"/>
                      <a:r>
                        <a:rPr lang="en-GB" sz="700" b="0" i="0" u="none" strike="noStrike">
                          <a:solidFill>
                            <a:srgbClr val="000000"/>
                          </a:solidFill>
                          <a:effectLst/>
                          <a:latin typeface="Century Gothic" panose="020B0502020202020204" pitchFamily="34" charset="0"/>
                        </a:rPr>
                        <a:t>32</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Understanding customers’ preferences for Performance Commitments at PR24</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51148325"/>
                  </a:ext>
                </a:extLst>
              </a:tr>
              <a:tr h="101926">
                <a:tc>
                  <a:txBody>
                    <a:bodyPr/>
                    <a:lstStyle/>
                    <a:p>
                      <a:pPr algn="ctr" fontAlgn="ctr"/>
                      <a:r>
                        <a:rPr lang="en-GB" sz="700" b="0" i="0" u="none" strike="noStrike">
                          <a:solidFill>
                            <a:srgbClr val="000000"/>
                          </a:solidFill>
                          <a:effectLst/>
                          <a:latin typeface="Century Gothic" panose="020B0502020202020204" pitchFamily="34" charset="0"/>
                        </a:rPr>
                        <a:t>33</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Supporting vulnerable customers report 2022 FINAL</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955573671"/>
                  </a:ext>
                </a:extLst>
              </a:tr>
              <a:tr h="101926">
                <a:tc>
                  <a:txBody>
                    <a:bodyPr/>
                    <a:lstStyle/>
                    <a:p>
                      <a:pPr algn="ctr" fontAlgn="ctr"/>
                      <a:r>
                        <a:rPr lang="en-GB" sz="700" b="0" i="0" u="none" strike="noStrike">
                          <a:solidFill>
                            <a:srgbClr val="000000"/>
                          </a:solidFill>
                          <a:effectLst/>
                          <a:latin typeface="Century Gothic" panose="020B0502020202020204" pitchFamily="34" charset="0"/>
                        </a:rPr>
                        <a:t>34</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Cost-of-living-report-Final.pdf</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265477488"/>
                  </a:ext>
                </a:extLst>
              </a:tr>
              <a:tr h="101926">
                <a:tc>
                  <a:txBody>
                    <a:bodyPr/>
                    <a:lstStyle/>
                    <a:p>
                      <a:pPr algn="ctr" fontAlgn="ctr"/>
                      <a:r>
                        <a:rPr lang="en-GB" sz="700" b="0" i="0" u="none" strike="noStrike">
                          <a:solidFill>
                            <a:srgbClr val="000000"/>
                          </a:solidFill>
                          <a:effectLst/>
                          <a:latin typeface="Century Gothic" panose="020B0502020202020204" pitchFamily="34" charset="0"/>
                        </a:rPr>
                        <a:t>35</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CCW-Water-Awareness-Report.pdf</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953478967"/>
                  </a:ext>
                </a:extLst>
              </a:tr>
              <a:tr h="101926">
                <a:tc>
                  <a:txBody>
                    <a:bodyPr/>
                    <a:lstStyle/>
                    <a:p>
                      <a:pPr algn="ctr" fontAlgn="ctr"/>
                      <a:r>
                        <a:rPr lang="en-GB" sz="700" b="0" i="0" u="none" strike="noStrike">
                          <a:solidFill>
                            <a:srgbClr val="000000"/>
                          </a:solidFill>
                          <a:effectLst/>
                          <a:latin typeface="Century Gothic" panose="020B0502020202020204" pitchFamily="34" charset="0"/>
                        </a:rPr>
                        <a:t>36</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Southern Water - Long Term Strategy Session.docx</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443884066"/>
                  </a:ext>
                </a:extLst>
              </a:tr>
              <a:tr h="101926">
                <a:tc>
                  <a:txBody>
                    <a:bodyPr/>
                    <a:lstStyle/>
                    <a:p>
                      <a:pPr algn="ctr" fontAlgn="ctr"/>
                      <a:r>
                        <a:rPr lang="en-GB" sz="700" b="0" i="0" u="none" strike="noStrike">
                          <a:solidFill>
                            <a:srgbClr val="000000"/>
                          </a:solidFill>
                          <a:effectLst/>
                          <a:latin typeface="Century Gothic" panose="020B0502020202020204" pitchFamily="34" charset="0"/>
                        </a:rPr>
                        <a:t>37</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Water Futures 2030 April 2022 Report.pdf</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687022391"/>
                  </a:ext>
                </a:extLst>
              </a:tr>
              <a:tr h="101926">
                <a:tc>
                  <a:txBody>
                    <a:bodyPr/>
                    <a:lstStyle/>
                    <a:p>
                      <a:pPr algn="ctr" fontAlgn="ctr"/>
                      <a:r>
                        <a:rPr lang="en-GB" sz="700" b="0" i="0" u="none" strike="noStrike">
                          <a:solidFill>
                            <a:srgbClr val="000000"/>
                          </a:solidFill>
                          <a:effectLst/>
                          <a:latin typeface="Century Gothic" panose="020B0502020202020204" pitchFamily="34" charset="0"/>
                        </a:rPr>
                        <a:t>38</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Affordability Concerns and Diverse Cultures -  April 2021.pdf</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790618531"/>
                  </a:ext>
                </a:extLst>
              </a:tr>
              <a:tr h="101926">
                <a:tc>
                  <a:txBody>
                    <a:bodyPr/>
                    <a:lstStyle/>
                    <a:p>
                      <a:pPr algn="ctr" fontAlgn="ctr"/>
                      <a:r>
                        <a:rPr lang="en-GB" sz="700" b="1" i="0" u="none" strike="noStrike">
                          <a:solidFill>
                            <a:srgbClr val="000000"/>
                          </a:solidFill>
                          <a:effectLst/>
                          <a:latin typeface="Century Gothic" panose="020B0502020202020204" pitchFamily="34" charset="0"/>
                        </a:rPr>
                        <a:t>39</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4C6E7"/>
                    </a:solidFill>
                  </a:tcPr>
                </a:tc>
                <a:tc>
                  <a:txBody>
                    <a:bodyPr/>
                    <a:lstStyle/>
                    <a:p>
                      <a:pPr algn="l" fontAlgn="ctr"/>
                      <a:r>
                        <a:rPr lang="en-GB" sz="700" b="1" i="0" u="none" strike="noStrike">
                          <a:solidFill>
                            <a:srgbClr val="000000"/>
                          </a:solidFill>
                          <a:effectLst/>
                          <a:latin typeface="Century Gothic" panose="020B0502020202020204" pitchFamily="34" charset="0"/>
                        </a:rPr>
                        <a:t>Consumer Panel Barometer - Wave 2</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4C6E7"/>
                    </a:solidFill>
                  </a:tcPr>
                </a:tc>
                <a:extLst>
                  <a:ext uri="{0D108BD9-81ED-4DB2-BD59-A6C34878D82A}">
                    <a16:rowId xmlns:a16="http://schemas.microsoft.com/office/drawing/2014/main" val="4019416449"/>
                  </a:ext>
                </a:extLst>
              </a:tr>
              <a:tr h="101926">
                <a:tc>
                  <a:txBody>
                    <a:bodyPr/>
                    <a:lstStyle/>
                    <a:p>
                      <a:pPr algn="ctr" fontAlgn="ctr"/>
                      <a:r>
                        <a:rPr lang="en-GB" sz="700" b="1" i="0" u="none" strike="noStrike">
                          <a:solidFill>
                            <a:srgbClr val="000000"/>
                          </a:solidFill>
                          <a:effectLst/>
                          <a:latin typeface="Century Gothic" panose="020B0502020202020204" pitchFamily="34" charset="0"/>
                        </a:rPr>
                        <a:t>40</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4C6E7"/>
                    </a:solidFill>
                  </a:tcPr>
                </a:tc>
                <a:tc>
                  <a:txBody>
                    <a:bodyPr/>
                    <a:lstStyle/>
                    <a:p>
                      <a:pPr algn="l" fontAlgn="ctr"/>
                      <a:r>
                        <a:rPr lang="en-GB" sz="700" b="1" i="0" u="none" strike="noStrike">
                          <a:solidFill>
                            <a:srgbClr val="000000"/>
                          </a:solidFill>
                          <a:effectLst/>
                          <a:latin typeface="Century Gothic" panose="020B0502020202020204" pitchFamily="34" charset="0"/>
                        </a:rPr>
                        <a:t>Customer Advisory Panel - Report 1</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4C6E7"/>
                    </a:solidFill>
                  </a:tcPr>
                </a:tc>
                <a:extLst>
                  <a:ext uri="{0D108BD9-81ED-4DB2-BD59-A6C34878D82A}">
                    <a16:rowId xmlns:a16="http://schemas.microsoft.com/office/drawing/2014/main" val="1761883060"/>
                  </a:ext>
                </a:extLst>
              </a:tr>
              <a:tr h="101926">
                <a:tc>
                  <a:txBody>
                    <a:bodyPr/>
                    <a:lstStyle/>
                    <a:p>
                      <a:pPr algn="ctr" fontAlgn="ctr"/>
                      <a:r>
                        <a:rPr lang="en-GB" sz="700" b="0" i="0" u="none" strike="noStrike">
                          <a:solidFill>
                            <a:srgbClr val="000000"/>
                          </a:solidFill>
                          <a:effectLst/>
                          <a:latin typeface="Century Gothic" panose="020B0502020202020204" pitchFamily="34" charset="0"/>
                        </a:rPr>
                        <a:t>41</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Vulnerable Customer Research - Wave 1</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167686185"/>
                  </a:ext>
                </a:extLst>
              </a:tr>
              <a:tr h="101926">
                <a:tc>
                  <a:txBody>
                    <a:bodyPr/>
                    <a:lstStyle/>
                    <a:p>
                      <a:pPr algn="ctr" fontAlgn="ctr"/>
                      <a:r>
                        <a:rPr lang="en-GB" sz="700" b="0" i="0" u="none" strike="noStrike">
                          <a:solidFill>
                            <a:srgbClr val="000000"/>
                          </a:solidFill>
                          <a:effectLst/>
                          <a:latin typeface="Century Gothic" panose="020B0502020202020204" pitchFamily="34" charset="0"/>
                        </a:rPr>
                        <a:t>42</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Southern Water: PR24 - spontaneous priorities customer and stakeholder insights</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06366074"/>
                  </a:ext>
                </a:extLst>
              </a:tr>
              <a:tr h="101926">
                <a:tc>
                  <a:txBody>
                    <a:bodyPr/>
                    <a:lstStyle/>
                    <a:p>
                      <a:pPr algn="ctr" fontAlgn="ctr"/>
                      <a:r>
                        <a:rPr lang="en-GB" sz="700" b="0" i="0" u="none" strike="noStrike">
                          <a:solidFill>
                            <a:srgbClr val="000000"/>
                          </a:solidFill>
                          <a:effectLst/>
                          <a:latin typeface="Century Gothic" panose="020B0502020202020204" pitchFamily="34" charset="0"/>
                        </a:rPr>
                        <a:t>43</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CMex presentation  LYM 20220519 v2.ppt (also read Cmex Summary.xlsx alongside this report)</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195360193"/>
                  </a:ext>
                </a:extLst>
              </a:tr>
              <a:tr h="101926">
                <a:tc>
                  <a:txBody>
                    <a:bodyPr/>
                    <a:lstStyle/>
                    <a:p>
                      <a:pPr algn="ctr" fontAlgn="ctr"/>
                      <a:r>
                        <a:rPr lang="en-GB" sz="700" b="1" i="0" u="none" strike="noStrike">
                          <a:solidFill>
                            <a:srgbClr val="000000"/>
                          </a:solidFill>
                          <a:effectLst/>
                          <a:latin typeface="Century Gothic" panose="020B0502020202020204" pitchFamily="34" charset="0"/>
                        </a:rPr>
                        <a:t>44</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4C6E7"/>
                    </a:solidFill>
                  </a:tcPr>
                </a:tc>
                <a:tc>
                  <a:txBody>
                    <a:bodyPr/>
                    <a:lstStyle/>
                    <a:p>
                      <a:pPr algn="l" fontAlgn="ctr"/>
                      <a:r>
                        <a:rPr lang="en-GB" sz="700" b="1" i="0" u="none" strike="noStrike">
                          <a:solidFill>
                            <a:srgbClr val="000000"/>
                          </a:solidFill>
                          <a:effectLst/>
                          <a:latin typeface="Century Gothic" panose="020B0502020202020204" pitchFamily="34" charset="0"/>
                        </a:rPr>
                        <a:t>Portmouth Water Audited 2021-22.xlsx AND Portsmouth Q4 2020-21 Final.xlsx</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4C6E7"/>
                    </a:solidFill>
                  </a:tcPr>
                </a:tc>
                <a:extLst>
                  <a:ext uri="{0D108BD9-81ED-4DB2-BD59-A6C34878D82A}">
                    <a16:rowId xmlns:a16="http://schemas.microsoft.com/office/drawing/2014/main" val="2597505784"/>
                  </a:ext>
                </a:extLst>
              </a:tr>
              <a:tr h="101926">
                <a:tc>
                  <a:txBody>
                    <a:bodyPr/>
                    <a:lstStyle/>
                    <a:p>
                      <a:pPr algn="ctr" fontAlgn="ctr"/>
                      <a:r>
                        <a:rPr lang="en-GB" sz="700" b="1" i="0" u="none" strike="noStrike">
                          <a:solidFill>
                            <a:srgbClr val="000000"/>
                          </a:solidFill>
                          <a:effectLst/>
                          <a:latin typeface="Century Gothic" panose="020B0502020202020204" pitchFamily="34" charset="0"/>
                        </a:rPr>
                        <a:t>45</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4C6E7"/>
                    </a:solidFill>
                  </a:tcPr>
                </a:tc>
                <a:tc>
                  <a:txBody>
                    <a:bodyPr/>
                    <a:lstStyle/>
                    <a:p>
                      <a:pPr algn="l" fontAlgn="ctr"/>
                      <a:r>
                        <a:rPr lang="en-GB" sz="700" b="1" i="0" u="none" strike="noStrike">
                          <a:solidFill>
                            <a:srgbClr val="000000"/>
                          </a:solidFill>
                          <a:effectLst/>
                          <a:latin typeface="Century Gothic" panose="020B0502020202020204" pitchFamily="34" charset="0"/>
                        </a:rPr>
                        <a:t>Portsmouth Water_FINAL.pdf</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4C6E7"/>
                    </a:solidFill>
                  </a:tcPr>
                </a:tc>
                <a:extLst>
                  <a:ext uri="{0D108BD9-81ED-4DB2-BD59-A6C34878D82A}">
                    <a16:rowId xmlns:a16="http://schemas.microsoft.com/office/drawing/2014/main" val="4285225577"/>
                  </a:ext>
                </a:extLst>
              </a:tr>
              <a:tr h="101926">
                <a:tc>
                  <a:txBody>
                    <a:bodyPr/>
                    <a:lstStyle/>
                    <a:p>
                      <a:pPr algn="ctr" fontAlgn="ctr"/>
                      <a:r>
                        <a:rPr lang="en-GB" sz="700" b="1" i="0" u="none" strike="noStrike">
                          <a:solidFill>
                            <a:srgbClr val="000000"/>
                          </a:solidFill>
                          <a:effectLst/>
                          <a:latin typeface="Century Gothic" panose="020B0502020202020204" pitchFamily="34" charset="0"/>
                        </a:rPr>
                        <a:t>46</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B4C6E7"/>
                    </a:solidFill>
                  </a:tcPr>
                </a:tc>
                <a:tc>
                  <a:txBody>
                    <a:bodyPr/>
                    <a:lstStyle/>
                    <a:p>
                      <a:pPr algn="l" fontAlgn="ctr"/>
                      <a:r>
                        <a:rPr lang="en-GB" sz="700" b="1" i="0" u="none" strike="noStrike">
                          <a:solidFill>
                            <a:srgbClr val="000000"/>
                          </a:solidFill>
                          <a:effectLst/>
                          <a:latin typeface="Century Gothic" panose="020B0502020202020204" pitchFamily="34" charset="0"/>
                        </a:rPr>
                        <a:t>Portsmouth Water_Vulnerablecustomerssummer2022_Presentation_FINAL</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B4C6E7"/>
                    </a:solidFill>
                  </a:tcPr>
                </a:tc>
                <a:extLst>
                  <a:ext uri="{0D108BD9-81ED-4DB2-BD59-A6C34878D82A}">
                    <a16:rowId xmlns:a16="http://schemas.microsoft.com/office/drawing/2014/main" val="1272061578"/>
                  </a:ext>
                </a:extLst>
              </a:tr>
            </a:tbl>
          </a:graphicData>
        </a:graphic>
      </p:graphicFrame>
      <p:sp>
        <p:nvSpPr>
          <p:cNvPr id="229" name="Slide Number Placeholder 3">
            <a:extLst>
              <a:ext uri="{FF2B5EF4-FFF2-40B4-BE49-F238E27FC236}">
                <a16:creationId xmlns:a16="http://schemas.microsoft.com/office/drawing/2014/main" id="{6F95FADD-E86B-4CC8-8374-22A11ED0BEE8}"/>
              </a:ext>
            </a:extLst>
          </p:cNvPr>
          <p:cNvSpPr txBox="1">
            <a:spLocks/>
          </p:cNvSpPr>
          <p:nvPr/>
        </p:nvSpPr>
        <p:spPr>
          <a:xfrm>
            <a:off x="11292520" y="118918"/>
            <a:ext cx="794693" cy="50177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17C9725-CDDF-4E1F-A5C1-71F9C95A39C6}" type="slidenum">
              <a:rPr kumimoji="0" lang="en-GB" sz="1200" b="1" i="0" u="none" strike="noStrike" kern="1200" cap="none" spc="0" normalizeH="0" baseline="0" noProof="0" smtClean="0">
                <a:ln>
                  <a:noFill/>
                </a:ln>
                <a:solidFill>
                  <a:prstClr val="white"/>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8" name="Picture 7" descr="Logo, company name&#10;&#10;Description automatically generated">
            <a:extLst>
              <a:ext uri="{FF2B5EF4-FFF2-40B4-BE49-F238E27FC236}">
                <a16:creationId xmlns:a16="http://schemas.microsoft.com/office/drawing/2014/main" id="{B26BA7BB-03C5-0BC5-2E3A-7CBB64E457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3789" y="6256134"/>
            <a:ext cx="1156706" cy="601866"/>
          </a:xfrm>
          <a:prstGeom prst="rect">
            <a:avLst/>
          </a:prstGeom>
          <a:solidFill>
            <a:srgbClr val="0F9DC3"/>
          </a:solidFill>
          <a:ln>
            <a:noFill/>
          </a:ln>
        </p:spPr>
      </p:pic>
      <p:sp>
        <p:nvSpPr>
          <p:cNvPr id="5" name="TextBox 4">
            <a:extLst>
              <a:ext uri="{FF2B5EF4-FFF2-40B4-BE49-F238E27FC236}">
                <a16:creationId xmlns:a16="http://schemas.microsoft.com/office/drawing/2014/main" id="{E865FFD0-0986-C41D-1588-02A93E5678F2}"/>
              </a:ext>
            </a:extLst>
          </p:cNvPr>
          <p:cNvSpPr txBox="1"/>
          <p:nvPr/>
        </p:nvSpPr>
        <p:spPr>
          <a:xfrm>
            <a:off x="4010749" y="1336669"/>
            <a:ext cx="1552561" cy="738664"/>
          </a:xfrm>
          <a:prstGeom prst="rect">
            <a:avLst/>
          </a:prstGeom>
          <a:solidFill>
            <a:schemeClr val="accent2"/>
          </a:solid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1" u="none" strike="noStrike" kern="1200" cap="none" spc="0" normalizeH="0" baseline="0" noProof="0">
                <a:ln>
                  <a:noFill/>
                </a:ln>
                <a:effectLst/>
                <a:uLnTx/>
                <a:uFillTx/>
                <a:latin typeface="Century Gothic" panose="020B0502020202020204" pitchFamily="34" charset="0"/>
                <a:ea typeface="+mn-ea"/>
                <a:cs typeface="+mn-cs"/>
              </a:rPr>
              <a:t>Review of PR19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1">
                <a:latin typeface="Century Gothic" panose="020B0502020202020204" pitchFamily="34" charset="0"/>
              </a:rPr>
              <a:t>WRMP (WRSE)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1" u="none" strike="noStrike" kern="1200" cap="none" spc="0" normalizeH="0" baseline="0" noProof="0">
                <a:ln>
                  <a:noFill/>
                </a:ln>
                <a:effectLst/>
                <a:uLnTx/>
                <a:uFillTx/>
                <a:latin typeface="Century Gothic" panose="020B0502020202020204" pitchFamily="34" charset="0"/>
                <a:ea typeface="+mn-ea"/>
                <a:cs typeface="+mn-cs"/>
              </a:rPr>
              <a:t>Wider context</a:t>
            </a:r>
          </a:p>
        </p:txBody>
      </p:sp>
      <p:sp>
        <p:nvSpPr>
          <p:cNvPr id="7" name="TextBox 6">
            <a:extLst>
              <a:ext uri="{FF2B5EF4-FFF2-40B4-BE49-F238E27FC236}">
                <a16:creationId xmlns:a16="http://schemas.microsoft.com/office/drawing/2014/main" id="{6FFE6A3B-3B79-EB07-A2E6-CB6930B84F00}"/>
              </a:ext>
            </a:extLst>
          </p:cNvPr>
          <p:cNvSpPr txBox="1"/>
          <p:nvPr/>
        </p:nvSpPr>
        <p:spPr>
          <a:xfrm>
            <a:off x="6383638" y="5875038"/>
            <a:ext cx="4661346"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Bold type: </a:t>
            </a:r>
            <a:r>
              <a:rPr kumimoji="0" lang="en-GB" sz="105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Portsmouth Water commissioned research</a:t>
            </a:r>
          </a:p>
        </p:txBody>
      </p:sp>
      <p:pic>
        <p:nvPicPr>
          <p:cNvPr id="3" name="Picture 2">
            <a:extLst>
              <a:ext uri="{FF2B5EF4-FFF2-40B4-BE49-F238E27FC236}">
                <a16:creationId xmlns:a16="http://schemas.microsoft.com/office/drawing/2014/main" id="{AAE8E938-D791-61E4-AB3B-F521B1222FB8}"/>
              </a:ext>
            </a:extLst>
          </p:cNvPr>
          <p:cNvPicPr>
            <a:picLocks noChangeAspect="1"/>
          </p:cNvPicPr>
          <p:nvPr/>
        </p:nvPicPr>
        <p:blipFill>
          <a:blip r:embed="rId4"/>
          <a:stretch>
            <a:fillRect/>
          </a:stretch>
        </p:blipFill>
        <p:spPr>
          <a:xfrm>
            <a:off x="6096000" y="5783870"/>
            <a:ext cx="349005" cy="345084"/>
          </a:xfrm>
          <a:prstGeom prst="rect">
            <a:avLst/>
          </a:prstGeom>
        </p:spPr>
      </p:pic>
      <p:graphicFrame>
        <p:nvGraphicFramePr>
          <p:cNvPr id="6" name="Table 5">
            <a:extLst>
              <a:ext uri="{FF2B5EF4-FFF2-40B4-BE49-F238E27FC236}">
                <a16:creationId xmlns:a16="http://schemas.microsoft.com/office/drawing/2014/main" id="{393FD36A-3CDF-75A7-4144-074865DA48E6}"/>
              </a:ext>
            </a:extLst>
          </p:cNvPr>
          <p:cNvGraphicFramePr>
            <a:graphicFrameLocks noGrp="1"/>
          </p:cNvGraphicFramePr>
          <p:nvPr>
            <p:extLst>
              <p:ext uri="{D42A27DB-BD31-4B8C-83A1-F6EECF244321}">
                <p14:modId xmlns:p14="http://schemas.microsoft.com/office/powerpoint/2010/main" val="2213691418"/>
              </p:ext>
            </p:extLst>
          </p:nvPr>
        </p:nvGraphicFramePr>
        <p:xfrm>
          <a:off x="6369670" y="982962"/>
          <a:ext cx="4491887" cy="4470622"/>
        </p:xfrm>
        <a:graphic>
          <a:graphicData uri="http://schemas.openxmlformats.org/drawingml/2006/table">
            <a:tbl>
              <a:tblPr/>
              <a:tblGrid>
                <a:gridCol w="312175">
                  <a:extLst>
                    <a:ext uri="{9D8B030D-6E8A-4147-A177-3AD203B41FA5}">
                      <a16:colId xmlns:a16="http://schemas.microsoft.com/office/drawing/2014/main" val="304886340"/>
                    </a:ext>
                  </a:extLst>
                </a:gridCol>
                <a:gridCol w="4179712">
                  <a:extLst>
                    <a:ext uri="{9D8B030D-6E8A-4147-A177-3AD203B41FA5}">
                      <a16:colId xmlns:a16="http://schemas.microsoft.com/office/drawing/2014/main" val="2504500941"/>
                    </a:ext>
                  </a:extLst>
                </a:gridCol>
              </a:tblGrid>
              <a:tr h="144074">
                <a:tc>
                  <a:txBody>
                    <a:bodyPr/>
                    <a:lstStyle/>
                    <a:p>
                      <a:pPr algn="ctr" fontAlgn="ctr"/>
                      <a:r>
                        <a:rPr lang="en-GB" sz="700" b="0" i="0" u="none" strike="noStrike">
                          <a:solidFill>
                            <a:srgbClr val="000000"/>
                          </a:solidFill>
                          <a:effectLst/>
                          <a:latin typeface="Century Gothic" panose="020B0502020202020204" pitchFamily="34" charset="0"/>
                        </a:rPr>
                        <a:t>47</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South East - Customer Priority Event - 5th October 2022 FINAL</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521879508"/>
                  </a:ext>
                </a:extLst>
              </a:tr>
              <a:tr h="144074">
                <a:tc>
                  <a:txBody>
                    <a:bodyPr/>
                    <a:lstStyle/>
                    <a:p>
                      <a:pPr algn="ctr" fontAlgn="ctr"/>
                      <a:r>
                        <a:rPr lang="en-GB" sz="700" b="0" i="0" u="none" strike="noStrike">
                          <a:solidFill>
                            <a:srgbClr val="000000"/>
                          </a:solidFill>
                          <a:effectLst/>
                          <a:latin typeface="Century Gothic" panose="020B0502020202020204" pitchFamily="34" charset="0"/>
                        </a:rPr>
                        <a:t>48</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Southern Water - WF2030 Diverse Cultures Summary 121022</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67644949"/>
                  </a:ext>
                </a:extLst>
              </a:tr>
              <a:tr h="144074">
                <a:tc>
                  <a:txBody>
                    <a:bodyPr/>
                    <a:lstStyle/>
                    <a:p>
                      <a:pPr algn="ctr" fontAlgn="ctr"/>
                      <a:r>
                        <a:rPr lang="en-GB" sz="700" b="0" i="0" u="none" strike="noStrike">
                          <a:solidFill>
                            <a:srgbClr val="000000"/>
                          </a:solidFill>
                          <a:effectLst/>
                          <a:latin typeface="Century Gothic" panose="020B0502020202020204" pitchFamily="34" charset="0"/>
                        </a:rPr>
                        <a:t>49</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Cross Cutting Customer Themes - Draft 1 Sep '22 </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638772704"/>
                  </a:ext>
                </a:extLst>
              </a:tr>
              <a:tr h="144074">
                <a:tc>
                  <a:txBody>
                    <a:bodyPr/>
                    <a:lstStyle/>
                    <a:p>
                      <a:pPr algn="ctr" fontAlgn="ctr"/>
                      <a:r>
                        <a:rPr lang="en-GB" sz="700" b="1" i="0" u="none" strike="noStrike">
                          <a:solidFill>
                            <a:srgbClr val="000000"/>
                          </a:solidFill>
                          <a:effectLst/>
                          <a:latin typeface="Century Gothic" panose="020B0502020202020204" pitchFamily="34" charset="0"/>
                        </a:rPr>
                        <a:t>50</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4C6E7"/>
                    </a:solidFill>
                  </a:tcPr>
                </a:tc>
                <a:tc>
                  <a:txBody>
                    <a:bodyPr/>
                    <a:lstStyle/>
                    <a:p>
                      <a:pPr algn="l" fontAlgn="ctr"/>
                      <a:r>
                        <a:rPr lang="en-GB" sz="700" b="1" i="0" u="none" strike="noStrike">
                          <a:solidFill>
                            <a:srgbClr val="000000"/>
                          </a:solidFill>
                          <a:effectLst/>
                          <a:latin typeface="Century Gothic" panose="020B0502020202020204" pitchFamily="34" charset="0"/>
                        </a:rPr>
                        <a:t>Exec Co Oct 22</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4C6E7"/>
                    </a:solidFill>
                  </a:tcPr>
                </a:tc>
                <a:extLst>
                  <a:ext uri="{0D108BD9-81ED-4DB2-BD59-A6C34878D82A}">
                    <a16:rowId xmlns:a16="http://schemas.microsoft.com/office/drawing/2014/main" val="3054020246"/>
                  </a:ext>
                </a:extLst>
              </a:tr>
              <a:tr h="144074">
                <a:tc>
                  <a:txBody>
                    <a:bodyPr/>
                    <a:lstStyle/>
                    <a:p>
                      <a:pPr algn="ctr" fontAlgn="ctr"/>
                      <a:r>
                        <a:rPr lang="en-GB" sz="700" b="0" i="0" u="none" strike="noStrike">
                          <a:solidFill>
                            <a:srgbClr val="000000"/>
                          </a:solidFill>
                          <a:effectLst/>
                          <a:latin typeface="Century Gothic" panose="020B0502020202020204" pitchFamily="34" charset="0"/>
                        </a:rPr>
                        <a:t>51</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SW Smart Water Meter Qual Debrief_Relish_20.07.22_Final (002)</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204658885"/>
                  </a:ext>
                </a:extLst>
              </a:tr>
              <a:tr h="144074">
                <a:tc>
                  <a:txBody>
                    <a:bodyPr/>
                    <a:lstStyle/>
                    <a:p>
                      <a:pPr algn="ctr" fontAlgn="ctr"/>
                      <a:r>
                        <a:rPr lang="en-GB" sz="700" b="0" i="0" u="none" strike="noStrike">
                          <a:solidFill>
                            <a:srgbClr val="000000"/>
                          </a:solidFill>
                          <a:effectLst/>
                          <a:latin typeface="Century Gothic" panose="020B0502020202020204" pitchFamily="34" charset="0"/>
                        </a:rPr>
                        <a:t>52</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WRMP24 - Customer Insight Summary 05 05 22</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027228425"/>
                  </a:ext>
                </a:extLst>
              </a:tr>
              <a:tr h="144074">
                <a:tc>
                  <a:txBody>
                    <a:bodyPr/>
                    <a:lstStyle/>
                    <a:p>
                      <a:pPr algn="ctr" fontAlgn="ctr"/>
                      <a:r>
                        <a:rPr lang="en-GB" sz="700" b="0" i="0" u="none" strike="noStrike">
                          <a:solidFill>
                            <a:srgbClr val="000000"/>
                          </a:solidFill>
                          <a:effectLst/>
                          <a:latin typeface="Century Gothic" panose="020B0502020202020204" pitchFamily="34" charset="0"/>
                        </a:rPr>
                        <a:t>53</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Customer Summary - PR24 v4 Sep '22 </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008304918"/>
                  </a:ext>
                </a:extLst>
              </a:tr>
              <a:tr h="144074">
                <a:tc>
                  <a:txBody>
                    <a:bodyPr/>
                    <a:lstStyle/>
                    <a:p>
                      <a:pPr algn="ctr" fontAlgn="ctr"/>
                      <a:r>
                        <a:rPr lang="en-GB" sz="700" b="0" i="0" u="none" strike="noStrike">
                          <a:solidFill>
                            <a:srgbClr val="000000"/>
                          </a:solidFill>
                          <a:effectLst/>
                          <a:latin typeface="Century Gothic" panose="020B0502020202020204" pitchFamily="34" charset="0"/>
                        </a:rPr>
                        <a:t>54</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Southern Water Repositioning Deck</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117156538"/>
                  </a:ext>
                </a:extLst>
              </a:tr>
              <a:tr h="144074">
                <a:tc>
                  <a:txBody>
                    <a:bodyPr/>
                    <a:lstStyle/>
                    <a:p>
                      <a:pPr algn="ctr" fontAlgn="ctr"/>
                      <a:r>
                        <a:rPr lang="en-GB" sz="700" b="0" i="0" u="none" strike="noStrike">
                          <a:solidFill>
                            <a:srgbClr val="000000"/>
                          </a:solidFill>
                          <a:effectLst/>
                          <a:latin typeface="Century Gothic" panose="020B0502020202020204" pitchFamily="34" charset="0"/>
                        </a:rPr>
                        <a:t>55</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SW NHC Panel Wave 1 Report_210722</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462298658"/>
                  </a:ext>
                </a:extLst>
              </a:tr>
              <a:tr h="144074">
                <a:tc>
                  <a:txBody>
                    <a:bodyPr/>
                    <a:lstStyle/>
                    <a:p>
                      <a:pPr algn="ctr" fontAlgn="ctr"/>
                      <a:r>
                        <a:rPr lang="en-GB" sz="700" b="0" i="0" u="none" strike="noStrike">
                          <a:solidFill>
                            <a:srgbClr val="000000"/>
                          </a:solidFill>
                          <a:effectLst/>
                          <a:latin typeface="Century Gothic" panose="020B0502020202020204" pitchFamily="34" charset="0"/>
                        </a:rPr>
                        <a:t>56</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r>
                        <a:rPr lang="en-GB" sz="700" b="0" i="0" u="none" strike="noStrike">
                          <a:solidFill>
                            <a:srgbClr val="000000"/>
                          </a:solidFill>
                          <a:effectLst/>
                          <a:latin typeface="Century Gothic" panose="020B0502020202020204" pitchFamily="34" charset="0"/>
                        </a:rPr>
                        <a:t>Water Futures 2050 infographic June 2022</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485021266"/>
                  </a:ext>
                </a:extLst>
              </a:tr>
              <a:tr h="144074">
                <a:tc>
                  <a:txBody>
                    <a:bodyPr/>
                    <a:lstStyle/>
                    <a:p>
                      <a:pPr algn="ctr" fontAlgn="ctr"/>
                      <a:r>
                        <a:rPr lang="en-GB" sz="700" b="1" i="0" u="none" strike="noStrike">
                          <a:solidFill>
                            <a:srgbClr val="000000"/>
                          </a:solidFill>
                          <a:effectLst/>
                          <a:latin typeface="Century Gothic" panose="020B0502020202020204" pitchFamily="34" charset="0"/>
                        </a:rPr>
                        <a:t>57</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4C6E7"/>
                    </a:solidFill>
                  </a:tcPr>
                </a:tc>
                <a:tc>
                  <a:txBody>
                    <a:bodyPr/>
                    <a:lstStyle/>
                    <a:p>
                      <a:pPr algn="l" fontAlgn="ctr"/>
                      <a:r>
                        <a:rPr lang="en-GB" sz="700" b="1" i="0" u="none" strike="noStrike">
                          <a:solidFill>
                            <a:srgbClr val="000000"/>
                          </a:solidFill>
                          <a:effectLst/>
                          <a:latin typeface="Century Gothic" panose="020B0502020202020204" pitchFamily="34" charset="0"/>
                        </a:rPr>
                        <a:t>Consumer Panel Barometer - Wave 3</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4C6E7"/>
                    </a:solidFill>
                  </a:tcPr>
                </a:tc>
                <a:extLst>
                  <a:ext uri="{0D108BD9-81ED-4DB2-BD59-A6C34878D82A}">
                    <a16:rowId xmlns:a16="http://schemas.microsoft.com/office/drawing/2014/main" val="3832171674"/>
                  </a:ext>
                </a:extLst>
              </a:tr>
              <a:tr h="144074">
                <a:tc>
                  <a:txBody>
                    <a:bodyPr/>
                    <a:lstStyle/>
                    <a:p>
                      <a:pPr algn="ctr" fontAlgn="ctr"/>
                      <a:r>
                        <a:rPr lang="en-GB" sz="700" b="1" i="0" u="none" strike="noStrike">
                          <a:solidFill>
                            <a:srgbClr val="000000"/>
                          </a:solidFill>
                          <a:effectLst/>
                          <a:latin typeface="Century Gothic" panose="020B0502020202020204" pitchFamily="34" charset="0"/>
                        </a:rPr>
                        <a:t>58</a:t>
                      </a:r>
                    </a:p>
                  </a:txBody>
                  <a:tcPr marL="2787"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B4C6E7"/>
                    </a:solidFill>
                  </a:tcPr>
                </a:tc>
                <a:tc>
                  <a:txBody>
                    <a:bodyPr/>
                    <a:lstStyle/>
                    <a:p>
                      <a:pPr algn="l" fontAlgn="ctr"/>
                      <a:r>
                        <a:rPr lang="en-GB" sz="700" b="1" i="0" u="none" strike="noStrike">
                          <a:solidFill>
                            <a:srgbClr val="000000"/>
                          </a:solidFill>
                          <a:effectLst/>
                          <a:latin typeface="Century Gothic" panose="020B0502020202020204" pitchFamily="34" charset="0"/>
                        </a:rPr>
                        <a:t>Portsmouth Water_Crosssubsidysurvey_reportv1.0_121222</a:t>
                      </a:r>
                    </a:p>
                  </a:txBody>
                  <a:tcPr marL="36000" marR="2787" marT="2787"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B4C6E7"/>
                    </a:solidFill>
                  </a:tcPr>
                </a:tc>
                <a:extLst>
                  <a:ext uri="{0D108BD9-81ED-4DB2-BD59-A6C34878D82A}">
                    <a16:rowId xmlns:a16="http://schemas.microsoft.com/office/drawing/2014/main" val="1893483911"/>
                  </a:ext>
                </a:extLst>
              </a:tr>
              <a:tr h="150434">
                <a:tc>
                  <a:txBody>
                    <a:bodyPr/>
                    <a:lstStyle/>
                    <a:p>
                      <a:pPr algn="ctr" fontAlgn="b"/>
                      <a:r>
                        <a:rPr lang="en-GB" sz="700" b="0" i="0" u="none" strike="noStrike">
                          <a:solidFill>
                            <a:srgbClr val="000000"/>
                          </a:solidFill>
                          <a:effectLst/>
                          <a:latin typeface="Century Gothic" panose="020B0502020202020204" pitchFamily="34" charset="0"/>
                        </a:rPr>
                        <a:t>59</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r>
                        <a:rPr lang="en-GB" sz="700" b="0" i="0" u="none" strike="noStrike">
                          <a:solidFill>
                            <a:srgbClr val="000000"/>
                          </a:solidFill>
                          <a:effectLst/>
                          <a:latin typeface="Century Gothic" panose="020B0502020202020204" pitchFamily="34" charset="0"/>
                        </a:rPr>
                        <a:t>FINAL-Trust-and-perceptions-views-on-the-water-sector (1).pptx</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598457302"/>
                  </a:ext>
                </a:extLst>
              </a:tr>
              <a:tr h="150434">
                <a:tc>
                  <a:txBody>
                    <a:bodyPr/>
                    <a:lstStyle/>
                    <a:p>
                      <a:pPr algn="ctr" fontAlgn="b"/>
                      <a:r>
                        <a:rPr lang="en-GB" sz="700" b="1" i="0" u="none" strike="noStrike">
                          <a:solidFill>
                            <a:srgbClr val="000000"/>
                          </a:solidFill>
                          <a:effectLst/>
                          <a:latin typeface="Century Gothic" panose="020B0502020202020204" pitchFamily="34" charset="0"/>
                        </a:rPr>
                        <a:t>60</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4C6E7"/>
                    </a:solidFill>
                  </a:tcPr>
                </a:tc>
                <a:tc>
                  <a:txBody>
                    <a:bodyPr/>
                    <a:lstStyle/>
                    <a:p>
                      <a:pPr algn="l" fontAlgn="b"/>
                      <a:r>
                        <a:rPr lang="en-GB" sz="700" b="1" i="0" u="none" strike="noStrike">
                          <a:solidFill>
                            <a:srgbClr val="000000"/>
                          </a:solidFill>
                          <a:effectLst/>
                          <a:latin typeface="Century Gothic" panose="020B0502020202020204" pitchFamily="34" charset="0"/>
                        </a:rPr>
                        <a:t>PW Future Customer Panel 2022 Report FINAL Dec 2022.pptx</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4C6E7"/>
                    </a:solidFill>
                  </a:tcPr>
                </a:tc>
                <a:extLst>
                  <a:ext uri="{0D108BD9-81ED-4DB2-BD59-A6C34878D82A}">
                    <a16:rowId xmlns:a16="http://schemas.microsoft.com/office/drawing/2014/main" val="2473317060"/>
                  </a:ext>
                </a:extLst>
              </a:tr>
              <a:tr h="150434">
                <a:tc>
                  <a:txBody>
                    <a:bodyPr/>
                    <a:lstStyle/>
                    <a:p>
                      <a:pPr algn="ctr" fontAlgn="b"/>
                      <a:r>
                        <a:rPr lang="en-GB" sz="700" b="1" i="0" u="none" strike="noStrike">
                          <a:solidFill>
                            <a:srgbClr val="000000"/>
                          </a:solidFill>
                          <a:effectLst/>
                          <a:latin typeface="Century Gothic" panose="020B0502020202020204" pitchFamily="34" charset="0"/>
                        </a:rPr>
                        <a:t>61</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4C6E7"/>
                    </a:solidFill>
                  </a:tcPr>
                </a:tc>
                <a:tc>
                  <a:txBody>
                    <a:bodyPr/>
                    <a:lstStyle/>
                    <a:p>
                      <a:pPr algn="l" fontAlgn="b"/>
                      <a:r>
                        <a:rPr lang="en-GB" sz="700" b="1" i="0" u="none" strike="noStrike">
                          <a:solidFill>
                            <a:srgbClr val="000000"/>
                          </a:solidFill>
                          <a:effectLst/>
                          <a:latin typeface="Century Gothic" panose="020B0502020202020204" pitchFamily="34" charset="0"/>
                        </a:rPr>
                        <a:t>PW PR24 CAP2 Summary Report.pptx</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4C6E7"/>
                    </a:solidFill>
                  </a:tcPr>
                </a:tc>
                <a:extLst>
                  <a:ext uri="{0D108BD9-81ED-4DB2-BD59-A6C34878D82A}">
                    <a16:rowId xmlns:a16="http://schemas.microsoft.com/office/drawing/2014/main" val="1366388124"/>
                  </a:ext>
                </a:extLst>
              </a:tr>
              <a:tr h="150434">
                <a:tc>
                  <a:txBody>
                    <a:bodyPr/>
                    <a:lstStyle/>
                    <a:p>
                      <a:pPr algn="ctr" fontAlgn="b"/>
                      <a:r>
                        <a:rPr lang="en-GB" sz="700" b="0" i="0" u="none" strike="noStrike">
                          <a:solidFill>
                            <a:srgbClr val="000000"/>
                          </a:solidFill>
                          <a:effectLst/>
                          <a:latin typeface="Century Gothic" panose="020B0502020202020204" pitchFamily="34" charset="0"/>
                        </a:rPr>
                        <a:t>62</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r>
                        <a:rPr lang="en-GB" sz="700" b="0" i="0" u="none" strike="noStrike">
                          <a:solidFill>
                            <a:srgbClr val="000000"/>
                          </a:solidFill>
                          <a:effectLst/>
                          <a:latin typeface="Century Gothic" panose="020B0502020202020204" pitchFamily="34" charset="0"/>
                        </a:rPr>
                        <a:t>DWI79_2_348ex_sum Public Perception of Water Recycling for Drinking Water Use.pdf</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463849464"/>
                  </a:ext>
                </a:extLst>
              </a:tr>
              <a:tr h="150434">
                <a:tc>
                  <a:txBody>
                    <a:bodyPr/>
                    <a:lstStyle/>
                    <a:p>
                      <a:pPr algn="ctr" fontAlgn="b"/>
                      <a:r>
                        <a:rPr lang="en-GB" sz="700" b="1" i="0" u="none" strike="noStrike">
                          <a:solidFill>
                            <a:srgbClr val="000000"/>
                          </a:solidFill>
                          <a:effectLst/>
                          <a:latin typeface="Century Gothic" panose="020B0502020202020204" pitchFamily="34" charset="0"/>
                        </a:rPr>
                        <a:t>63</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4C6E7"/>
                    </a:solidFill>
                  </a:tcPr>
                </a:tc>
                <a:tc>
                  <a:txBody>
                    <a:bodyPr/>
                    <a:lstStyle/>
                    <a:p>
                      <a:pPr algn="l" fontAlgn="b"/>
                      <a:r>
                        <a:rPr lang="en-GB" sz="700" b="1" i="0" u="none" strike="noStrike">
                          <a:solidFill>
                            <a:srgbClr val="000000"/>
                          </a:solidFill>
                          <a:effectLst/>
                          <a:latin typeface="Century Gothic" panose="020B0502020202020204" pitchFamily="34" charset="0"/>
                        </a:rPr>
                        <a:t>Portsmouth Water_Barometer Wave 4_Report_V2.0.pptx</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4C6E7"/>
                    </a:solidFill>
                  </a:tcPr>
                </a:tc>
                <a:extLst>
                  <a:ext uri="{0D108BD9-81ED-4DB2-BD59-A6C34878D82A}">
                    <a16:rowId xmlns:a16="http://schemas.microsoft.com/office/drawing/2014/main" val="2285887875"/>
                  </a:ext>
                </a:extLst>
              </a:tr>
              <a:tr h="150434">
                <a:tc>
                  <a:txBody>
                    <a:bodyPr/>
                    <a:lstStyle/>
                    <a:p>
                      <a:pPr algn="ctr" fontAlgn="b"/>
                      <a:r>
                        <a:rPr lang="en-GB" sz="700" b="1" i="0" u="none" strike="noStrike">
                          <a:solidFill>
                            <a:srgbClr val="000000"/>
                          </a:solidFill>
                          <a:effectLst/>
                          <a:latin typeface="Century Gothic" panose="020B0502020202020204" pitchFamily="34" charset="0"/>
                        </a:rPr>
                        <a:t>64</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4C6E7"/>
                    </a:solidFill>
                  </a:tcPr>
                </a:tc>
                <a:tc>
                  <a:txBody>
                    <a:bodyPr/>
                    <a:lstStyle/>
                    <a:p>
                      <a:pPr algn="l" fontAlgn="b"/>
                      <a:r>
                        <a:rPr lang="en-GB" sz="700" b="1" i="0" u="none" strike="noStrike">
                          <a:solidFill>
                            <a:srgbClr val="000000"/>
                          </a:solidFill>
                          <a:effectLst/>
                          <a:latin typeface="Century Gothic" panose="020B0502020202020204" pitchFamily="34" charset="0"/>
                        </a:rPr>
                        <a:t>PW Choices Survey Test CAP 3 Summary Report 270223.pptx</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4C6E7"/>
                    </a:solidFill>
                  </a:tcPr>
                </a:tc>
                <a:extLst>
                  <a:ext uri="{0D108BD9-81ED-4DB2-BD59-A6C34878D82A}">
                    <a16:rowId xmlns:a16="http://schemas.microsoft.com/office/drawing/2014/main" val="190383492"/>
                  </a:ext>
                </a:extLst>
              </a:tr>
              <a:tr h="150434">
                <a:tc>
                  <a:txBody>
                    <a:bodyPr/>
                    <a:lstStyle/>
                    <a:p>
                      <a:pPr algn="ctr" fontAlgn="b"/>
                      <a:r>
                        <a:rPr lang="en-GB" sz="700" b="0" i="0" u="none" strike="noStrike">
                          <a:solidFill>
                            <a:srgbClr val="000000"/>
                          </a:solidFill>
                          <a:effectLst/>
                          <a:latin typeface="Century Gothic" panose="020B0502020202020204" pitchFamily="34" charset="0"/>
                        </a:rPr>
                        <a:t>65</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D9E1F2"/>
                    </a:solidFill>
                  </a:tcPr>
                </a:tc>
                <a:tc>
                  <a:txBody>
                    <a:bodyPr/>
                    <a:lstStyle/>
                    <a:p>
                      <a:pPr algn="l" fontAlgn="b"/>
                      <a:r>
                        <a:rPr lang="en-GB" sz="700" b="0" i="0" u="none" strike="noStrike">
                          <a:solidFill>
                            <a:srgbClr val="000000"/>
                          </a:solidFill>
                          <a:effectLst/>
                          <a:latin typeface="Century Gothic" panose="020B0502020202020204" pitchFamily="34" charset="0"/>
                        </a:rPr>
                        <a:t>Ofwat Collaborative ODI Research SP Results - Jan 23.pptx</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D9E1F2"/>
                    </a:solidFill>
                  </a:tcPr>
                </a:tc>
                <a:extLst>
                  <a:ext uri="{0D108BD9-81ED-4DB2-BD59-A6C34878D82A}">
                    <a16:rowId xmlns:a16="http://schemas.microsoft.com/office/drawing/2014/main" val="483192216"/>
                  </a:ext>
                </a:extLst>
              </a:tr>
              <a:tr h="150434">
                <a:tc>
                  <a:txBody>
                    <a:bodyPr/>
                    <a:lstStyle/>
                    <a:p>
                      <a:pPr algn="ctr" fontAlgn="b"/>
                      <a:r>
                        <a:rPr lang="en-GB" sz="700" u="none" strike="noStrike">
                          <a:effectLst/>
                          <a:latin typeface="Century Gothic" panose="020B0502020202020204" pitchFamily="34" charset="0"/>
                        </a:rPr>
                        <a:t>66</a:t>
                      </a:r>
                      <a:endParaRPr lang="en-GB" sz="700" b="0" i="0" u="none" strike="noStrike">
                        <a:solidFill>
                          <a:srgbClr val="000000"/>
                        </a:solidFill>
                        <a:effectLst/>
                        <a:latin typeface="Century Gothic" panose="020B0502020202020204" pitchFamily="34" charset="0"/>
                      </a:endParaRP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r>
                        <a:rPr lang="en-GB" sz="700" u="none" strike="noStrike">
                          <a:effectLst/>
                          <a:latin typeface="Century Gothic" panose="020B0502020202020204" pitchFamily="34" charset="0"/>
                        </a:rPr>
                        <a:t>Cost of living: wave three. Water customer's experiences</a:t>
                      </a:r>
                      <a:endParaRPr lang="en-GB" sz="700" b="0" i="0" u="none" strike="noStrike">
                        <a:solidFill>
                          <a:srgbClr val="000000"/>
                        </a:solidFill>
                        <a:effectLst/>
                        <a:latin typeface="Century Gothic" panose="020B0502020202020204" pitchFamily="34" charset="0"/>
                      </a:endParaRP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514845387"/>
                  </a:ext>
                </a:extLst>
              </a:tr>
              <a:tr h="150434">
                <a:tc>
                  <a:txBody>
                    <a:bodyPr/>
                    <a:lstStyle/>
                    <a:p>
                      <a:pPr algn="ctr" fontAlgn="b"/>
                      <a:r>
                        <a:rPr lang="en-GB" sz="700" b="1" u="none" strike="noStrike">
                          <a:effectLst/>
                          <a:latin typeface="Century Gothic" panose="020B0502020202020204" pitchFamily="34" charset="0"/>
                        </a:rPr>
                        <a:t>67</a:t>
                      </a:r>
                      <a:endParaRPr lang="en-GB" sz="700" b="1" i="0" u="none" strike="noStrike">
                        <a:solidFill>
                          <a:srgbClr val="000000"/>
                        </a:solidFill>
                        <a:effectLst/>
                        <a:latin typeface="Century Gothic" panose="020B0502020202020204" pitchFamily="34" charset="0"/>
                      </a:endParaRP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4C6E7"/>
                    </a:solidFill>
                  </a:tcPr>
                </a:tc>
                <a:tc>
                  <a:txBody>
                    <a:bodyPr/>
                    <a:lstStyle/>
                    <a:p>
                      <a:pPr algn="l" fontAlgn="b"/>
                      <a:r>
                        <a:rPr lang="en-GB" sz="700" b="1" u="none" strike="noStrike">
                          <a:effectLst/>
                          <a:latin typeface="Century Gothic" panose="020B0502020202020204" pitchFamily="34" charset="0"/>
                        </a:rPr>
                        <a:t>Portsmouth Water Future Customer - Plan Choices</a:t>
                      </a:r>
                      <a:endParaRPr lang="en-GB" sz="700" b="1" i="0" u="none" strike="noStrike">
                        <a:solidFill>
                          <a:srgbClr val="000000"/>
                        </a:solidFill>
                        <a:effectLst/>
                        <a:latin typeface="Century Gothic" panose="020B0502020202020204" pitchFamily="34" charset="0"/>
                      </a:endParaRP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4C6E7"/>
                    </a:solidFill>
                  </a:tcPr>
                </a:tc>
                <a:extLst>
                  <a:ext uri="{0D108BD9-81ED-4DB2-BD59-A6C34878D82A}">
                    <a16:rowId xmlns:a16="http://schemas.microsoft.com/office/drawing/2014/main" val="559034113"/>
                  </a:ext>
                </a:extLst>
              </a:tr>
              <a:tr h="150434">
                <a:tc>
                  <a:txBody>
                    <a:bodyPr/>
                    <a:lstStyle/>
                    <a:p>
                      <a:pPr algn="ctr" fontAlgn="b"/>
                      <a:r>
                        <a:rPr lang="en-GB" sz="700" b="1" u="none" strike="noStrike">
                          <a:effectLst/>
                          <a:latin typeface="Century Gothic" panose="020B0502020202020204" pitchFamily="34" charset="0"/>
                        </a:rPr>
                        <a:t>68</a:t>
                      </a:r>
                      <a:endParaRPr lang="en-GB" sz="700" b="1" i="0" u="none" strike="noStrike">
                        <a:solidFill>
                          <a:srgbClr val="000000"/>
                        </a:solidFill>
                        <a:effectLst/>
                        <a:latin typeface="Century Gothic" panose="020B0502020202020204" pitchFamily="34" charset="0"/>
                      </a:endParaRP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4C6E7"/>
                    </a:solidFill>
                  </a:tcPr>
                </a:tc>
                <a:tc>
                  <a:txBody>
                    <a:bodyPr/>
                    <a:lstStyle/>
                    <a:p>
                      <a:pPr algn="l" fontAlgn="b"/>
                      <a:r>
                        <a:rPr lang="en-GB" sz="700" b="1" u="none" strike="noStrike">
                          <a:effectLst/>
                          <a:latin typeface="Century Gothic" panose="020B0502020202020204" pitchFamily="34" charset="0"/>
                        </a:rPr>
                        <a:t>Customer Advisory Panel - report 4</a:t>
                      </a:r>
                      <a:endParaRPr lang="en-GB" sz="700" b="1" i="0" u="none" strike="noStrike">
                        <a:solidFill>
                          <a:srgbClr val="000000"/>
                        </a:solidFill>
                        <a:effectLst/>
                        <a:latin typeface="Century Gothic" panose="020B0502020202020204" pitchFamily="34" charset="0"/>
                      </a:endParaRP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4C6E7"/>
                    </a:solidFill>
                  </a:tcPr>
                </a:tc>
                <a:extLst>
                  <a:ext uri="{0D108BD9-81ED-4DB2-BD59-A6C34878D82A}">
                    <a16:rowId xmlns:a16="http://schemas.microsoft.com/office/drawing/2014/main" val="981960778"/>
                  </a:ext>
                </a:extLst>
              </a:tr>
              <a:tr h="150434">
                <a:tc>
                  <a:txBody>
                    <a:bodyPr/>
                    <a:lstStyle/>
                    <a:p>
                      <a:pPr algn="ctr" fontAlgn="b"/>
                      <a:r>
                        <a:rPr lang="en-GB" sz="700" b="1" u="none" strike="noStrike">
                          <a:effectLst/>
                          <a:latin typeface="Century Gothic" panose="020B0502020202020204" pitchFamily="34" charset="0"/>
                        </a:rPr>
                        <a:t>69</a:t>
                      </a:r>
                      <a:endParaRPr lang="en-GB" sz="700" b="1" i="0" u="none" strike="noStrike">
                        <a:solidFill>
                          <a:srgbClr val="000000"/>
                        </a:solidFill>
                        <a:effectLst/>
                        <a:latin typeface="Century Gothic" panose="020B0502020202020204" pitchFamily="34" charset="0"/>
                      </a:endParaRP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4C6E7"/>
                    </a:solidFill>
                  </a:tcPr>
                </a:tc>
                <a:tc>
                  <a:txBody>
                    <a:bodyPr/>
                    <a:lstStyle/>
                    <a:p>
                      <a:pPr algn="l" fontAlgn="b"/>
                      <a:r>
                        <a:rPr lang="en-GB" sz="700" b="1" u="none" strike="noStrike">
                          <a:effectLst/>
                          <a:latin typeface="Century Gothic" panose="020B0502020202020204" pitchFamily="34" charset="0"/>
                        </a:rPr>
                        <a:t>Plan Choices Research - Non Household Customers</a:t>
                      </a:r>
                      <a:endParaRPr lang="en-GB" sz="700" b="1" i="0" u="none" strike="noStrike">
                        <a:solidFill>
                          <a:srgbClr val="000000"/>
                        </a:solidFill>
                        <a:effectLst/>
                        <a:latin typeface="Century Gothic" panose="020B0502020202020204" pitchFamily="34" charset="0"/>
                      </a:endParaRP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4C6E7"/>
                    </a:solidFill>
                  </a:tcPr>
                </a:tc>
                <a:extLst>
                  <a:ext uri="{0D108BD9-81ED-4DB2-BD59-A6C34878D82A}">
                    <a16:rowId xmlns:a16="http://schemas.microsoft.com/office/drawing/2014/main" val="2191553046"/>
                  </a:ext>
                </a:extLst>
              </a:tr>
              <a:tr h="150434">
                <a:tc>
                  <a:txBody>
                    <a:bodyPr/>
                    <a:lstStyle/>
                    <a:p>
                      <a:pPr algn="ctr" fontAlgn="b"/>
                      <a:r>
                        <a:rPr lang="en-GB" sz="700" b="1" u="none" strike="noStrike">
                          <a:effectLst/>
                          <a:latin typeface="Century Gothic" panose="020B0502020202020204" pitchFamily="34" charset="0"/>
                        </a:rPr>
                        <a:t>70</a:t>
                      </a:r>
                      <a:endParaRPr lang="en-GB" sz="700" b="1" i="0" u="none" strike="noStrike">
                        <a:solidFill>
                          <a:srgbClr val="000000"/>
                        </a:solidFill>
                        <a:effectLst/>
                        <a:latin typeface="Century Gothic" panose="020B0502020202020204" pitchFamily="34" charset="0"/>
                      </a:endParaRP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4C6E7"/>
                    </a:solidFill>
                  </a:tcPr>
                </a:tc>
                <a:tc>
                  <a:txBody>
                    <a:bodyPr/>
                    <a:lstStyle/>
                    <a:p>
                      <a:pPr algn="l" fontAlgn="b"/>
                      <a:r>
                        <a:rPr lang="en-GB" sz="700" b="1" u="none" strike="noStrike">
                          <a:effectLst/>
                          <a:latin typeface="Century Gothic" panose="020B0502020202020204" pitchFamily="34" charset="0"/>
                        </a:rPr>
                        <a:t>Portsmouth Water Plan Choices – Triangulation</a:t>
                      </a:r>
                      <a:endParaRPr lang="en-GB" sz="700" b="1" i="0" u="none" strike="noStrike">
                        <a:solidFill>
                          <a:srgbClr val="000000"/>
                        </a:solidFill>
                        <a:effectLst/>
                        <a:latin typeface="Century Gothic" panose="020B0502020202020204" pitchFamily="34" charset="0"/>
                      </a:endParaRP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4C6E7"/>
                    </a:solidFill>
                  </a:tcPr>
                </a:tc>
                <a:extLst>
                  <a:ext uri="{0D108BD9-81ED-4DB2-BD59-A6C34878D82A}">
                    <a16:rowId xmlns:a16="http://schemas.microsoft.com/office/drawing/2014/main" val="598662218"/>
                  </a:ext>
                </a:extLst>
              </a:tr>
              <a:tr h="150434">
                <a:tc>
                  <a:txBody>
                    <a:bodyPr/>
                    <a:lstStyle/>
                    <a:p>
                      <a:pPr algn="ctr" fontAlgn="b"/>
                      <a:r>
                        <a:rPr lang="en-GB" sz="700" b="1" u="none" strike="noStrike">
                          <a:effectLst/>
                          <a:latin typeface="Century Gothic" panose="020B0502020202020204" pitchFamily="34" charset="0"/>
                        </a:rPr>
                        <a:t>71</a:t>
                      </a:r>
                      <a:endParaRPr lang="en-GB" sz="700" b="1" i="0" u="none" strike="noStrike">
                        <a:solidFill>
                          <a:srgbClr val="000000"/>
                        </a:solidFill>
                        <a:effectLst/>
                        <a:latin typeface="Century Gothic" panose="020B0502020202020204" pitchFamily="34" charset="0"/>
                      </a:endParaRP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4C6E7"/>
                    </a:solidFill>
                  </a:tcPr>
                </a:tc>
                <a:tc>
                  <a:txBody>
                    <a:bodyPr/>
                    <a:lstStyle/>
                    <a:p>
                      <a:pPr algn="l" fontAlgn="b"/>
                      <a:r>
                        <a:rPr lang="en-GB" sz="700" b="1" u="none" strike="noStrike">
                          <a:effectLst/>
                          <a:latin typeface="Century Gothic" panose="020B0502020202020204" pitchFamily="34" charset="0"/>
                        </a:rPr>
                        <a:t>Affordability and Acceptability testing - QUAL</a:t>
                      </a:r>
                      <a:endParaRPr lang="en-GB" sz="700" b="1" i="0" u="none" strike="noStrike">
                        <a:solidFill>
                          <a:srgbClr val="000000"/>
                        </a:solidFill>
                        <a:effectLst/>
                        <a:latin typeface="Century Gothic" panose="020B0502020202020204" pitchFamily="34" charset="0"/>
                      </a:endParaRP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4C6E7"/>
                    </a:solidFill>
                  </a:tcPr>
                </a:tc>
                <a:extLst>
                  <a:ext uri="{0D108BD9-81ED-4DB2-BD59-A6C34878D82A}">
                    <a16:rowId xmlns:a16="http://schemas.microsoft.com/office/drawing/2014/main" val="2960936656"/>
                  </a:ext>
                </a:extLst>
              </a:tr>
              <a:tr h="150434">
                <a:tc>
                  <a:txBody>
                    <a:bodyPr/>
                    <a:lstStyle/>
                    <a:p>
                      <a:pPr algn="ctr" fontAlgn="b"/>
                      <a:r>
                        <a:rPr lang="en-GB" sz="700" u="none" strike="noStrike">
                          <a:effectLst/>
                          <a:latin typeface="Century Gothic" panose="020B0502020202020204" pitchFamily="34" charset="0"/>
                        </a:rPr>
                        <a:t>72</a:t>
                      </a:r>
                      <a:endParaRPr lang="en-GB" sz="700" b="0" i="0" u="none" strike="noStrike">
                        <a:solidFill>
                          <a:srgbClr val="000000"/>
                        </a:solidFill>
                        <a:effectLst/>
                        <a:latin typeface="Century Gothic" panose="020B0502020202020204" pitchFamily="34" charset="0"/>
                      </a:endParaRP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r>
                        <a:rPr lang="en-GB" sz="700" u="none" strike="noStrike">
                          <a:effectLst/>
                          <a:latin typeface="Century Gothic" panose="020B0502020202020204" pitchFamily="34" charset="0"/>
                        </a:rPr>
                        <a:t>Portsmouth City Council Residents Research - Wave Four – November 2022</a:t>
                      </a:r>
                      <a:endParaRPr lang="en-GB" sz="700" b="0" i="0" u="none" strike="noStrike">
                        <a:solidFill>
                          <a:srgbClr val="000000"/>
                        </a:solidFill>
                        <a:effectLst/>
                        <a:latin typeface="Century Gothic" panose="020B0502020202020204" pitchFamily="34" charset="0"/>
                      </a:endParaRP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130321133"/>
                  </a:ext>
                </a:extLst>
              </a:tr>
              <a:tr h="150434">
                <a:tc>
                  <a:txBody>
                    <a:bodyPr/>
                    <a:lstStyle/>
                    <a:p>
                      <a:pPr algn="ctr" fontAlgn="b"/>
                      <a:r>
                        <a:rPr lang="en-GB" sz="700" b="1" i="0" u="none" strike="noStrike">
                          <a:solidFill>
                            <a:srgbClr val="000000"/>
                          </a:solidFill>
                          <a:effectLst/>
                          <a:latin typeface="Century Gothic" panose="020B0502020202020204" pitchFamily="34" charset="0"/>
                        </a:rPr>
                        <a:t>73</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4C6E7"/>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700" b="1" i="0" u="none" strike="noStrike">
                          <a:solidFill>
                            <a:srgbClr val="000000"/>
                          </a:solidFill>
                          <a:effectLst/>
                          <a:latin typeface="Century Gothic" panose="020B0502020202020204" pitchFamily="34" charset="0"/>
                        </a:rPr>
                        <a:t>PW Smart Meter Hypercare Research FINAL REPORT 160823</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4C6E7"/>
                    </a:solidFill>
                  </a:tcPr>
                </a:tc>
                <a:extLst>
                  <a:ext uri="{0D108BD9-81ED-4DB2-BD59-A6C34878D82A}">
                    <a16:rowId xmlns:a16="http://schemas.microsoft.com/office/drawing/2014/main" val="3247803601"/>
                  </a:ext>
                </a:extLst>
              </a:tr>
              <a:tr h="150434">
                <a:tc>
                  <a:txBody>
                    <a:bodyPr/>
                    <a:lstStyle/>
                    <a:p>
                      <a:pPr algn="ctr" fontAlgn="b"/>
                      <a:r>
                        <a:rPr lang="en-GB" sz="700" b="1" i="0" u="none" strike="noStrike">
                          <a:solidFill>
                            <a:schemeClr val="bg1">
                              <a:lumMod val="65000"/>
                            </a:schemeClr>
                          </a:solidFill>
                          <a:effectLst/>
                          <a:latin typeface="Century Gothic" panose="020B0502020202020204" pitchFamily="34" charset="0"/>
                        </a:rPr>
                        <a:t>74</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700" b="1" i="1" u="none" strike="noStrike">
                          <a:solidFill>
                            <a:schemeClr val="bg1">
                              <a:lumMod val="65000"/>
                            </a:schemeClr>
                          </a:solidFill>
                          <a:effectLst/>
                          <a:latin typeface="Century Gothic" panose="020B0502020202020204" pitchFamily="34" charset="0"/>
                        </a:rPr>
                        <a:t>PW Minority Audience Interim Findings</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066342600"/>
                  </a:ext>
                </a:extLst>
              </a:tr>
              <a:tr h="150434">
                <a:tc>
                  <a:txBody>
                    <a:bodyPr/>
                    <a:lstStyle/>
                    <a:p>
                      <a:pPr algn="ctr" fontAlgn="b"/>
                      <a:r>
                        <a:rPr lang="en-GB" sz="700" b="1" i="0" u="none" strike="noStrike">
                          <a:solidFill>
                            <a:schemeClr val="bg1">
                              <a:lumMod val="65000"/>
                            </a:schemeClr>
                          </a:solidFill>
                          <a:effectLst/>
                          <a:latin typeface="Century Gothic" panose="020B0502020202020204" pitchFamily="34" charset="0"/>
                        </a:rPr>
                        <a:t>75</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700" b="1" i="1" u="none" strike="noStrike">
                          <a:solidFill>
                            <a:schemeClr val="bg1">
                              <a:lumMod val="65000"/>
                            </a:schemeClr>
                          </a:solidFill>
                          <a:effectLst/>
                          <a:latin typeface="Century Gothic" panose="020B0502020202020204" pitchFamily="34" charset="0"/>
                        </a:rPr>
                        <a:t>QuantAAT_PW_key measures INTERIM UNWTD_24072023_V1.0</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496611467"/>
                  </a:ext>
                </a:extLst>
              </a:tr>
              <a:tr h="18435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700" b="1" i="0" u="none" strike="noStrike">
                          <a:solidFill>
                            <a:schemeClr val="tx1"/>
                          </a:solidFill>
                          <a:effectLst/>
                          <a:latin typeface="Century Gothic" panose="020B0502020202020204" pitchFamily="34" charset="0"/>
                        </a:rPr>
                        <a:t>76</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700" b="1" i="0" u="none" strike="noStrike">
                          <a:solidFill>
                            <a:schemeClr val="tx1"/>
                          </a:solidFill>
                          <a:effectLst/>
                          <a:latin typeface="Century Gothic" panose="020B0502020202020204" pitchFamily="34" charset="0"/>
                        </a:rPr>
                        <a:t>CAP 5 &amp; Barometer 6; Small business premium &amp; Long Term Delivery Strategy</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350206022"/>
                  </a:ext>
                </a:extLst>
              </a:tr>
            </a:tbl>
          </a:graphicData>
        </a:graphic>
      </p:graphicFrame>
      <p:sp>
        <p:nvSpPr>
          <p:cNvPr id="15" name="Oval 14">
            <a:extLst>
              <a:ext uri="{FF2B5EF4-FFF2-40B4-BE49-F238E27FC236}">
                <a16:creationId xmlns:a16="http://schemas.microsoft.com/office/drawing/2014/main" id="{BA7A0BEA-1412-506A-93E2-7F57CDCB0BD1}"/>
              </a:ext>
            </a:extLst>
          </p:cNvPr>
          <p:cNvSpPr/>
          <p:nvPr/>
        </p:nvSpPr>
        <p:spPr>
          <a:xfrm>
            <a:off x="4107461" y="797696"/>
            <a:ext cx="530941" cy="530943"/>
          </a:xfrm>
          <a:prstGeom prst="ellipse">
            <a:avLst/>
          </a:prstGeom>
          <a:solidFill>
            <a:srgbClr val="3494BA"/>
          </a:solidFill>
          <a:ln w="57150" cap="flat" cmpd="sng" algn="ctr">
            <a:solidFill>
              <a:srgbClr val="D418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prstClr val="white"/>
                </a:solidFill>
                <a:effectLst/>
                <a:uLnTx/>
                <a:uFillTx/>
                <a:latin typeface="Calibri"/>
                <a:ea typeface="+mn-ea"/>
                <a:cs typeface="+mn-cs"/>
              </a:rPr>
              <a:t>‘21Q4</a:t>
            </a:r>
          </a:p>
        </p:txBody>
      </p:sp>
      <p:sp>
        <p:nvSpPr>
          <p:cNvPr id="16" name="TextBox 15">
            <a:extLst>
              <a:ext uri="{FF2B5EF4-FFF2-40B4-BE49-F238E27FC236}">
                <a16:creationId xmlns:a16="http://schemas.microsoft.com/office/drawing/2014/main" id="{30528440-5C9A-9B98-2819-6CDC4D7E82F4}"/>
              </a:ext>
            </a:extLst>
          </p:cNvPr>
          <p:cNvSpPr txBox="1"/>
          <p:nvPr/>
        </p:nvSpPr>
        <p:spPr>
          <a:xfrm>
            <a:off x="4010748" y="3670812"/>
            <a:ext cx="1552562" cy="415498"/>
          </a:xfrm>
          <a:prstGeom prst="rect">
            <a:avLst/>
          </a:prstGeom>
          <a:solidFill>
            <a:schemeClr val="accent2"/>
          </a:solid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1" u="none" strike="noStrike" kern="1200" cap="none" spc="0" normalizeH="0" baseline="0" noProof="0">
                <a:ln>
                  <a:noFill/>
                </a:ln>
                <a:effectLst/>
                <a:uLnTx/>
                <a:uFillTx/>
                <a:latin typeface="Century Gothic" panose="020B0502020202020204" pitchFamily="34" charset="0"/>
                <a:ea typeface="+mn-ea"/>
                <a:cs typeface="+mn-cs"/>
              </a:rPr>
              <a:t>Understanding customer priorities</a:t>
            </a:r>
          </a:p>
        </p:txBody>
      </p:sp>
      <p:sp>
        <p:nvSpPr>
          <p:cNvPr id="4" name="Oval 3">
            <a:extLst>
              <a:ext uri="{FF2B5EF4-FFF2-40B4-BE49-F238E27FC236}">
                <a16:creationId xmlns:a16="http://schemas.microsoft.com/office/drawing/2014/main" id="{C5F27B47-1904-AAC2-6505-5BBB4888BA3A}"/>
              </a:ext>
            </a:extLst>
          </p:cNvPr>
          <p:cNvSpPr/>
          <p:nvPr/>
        </p:nvSpPr>
        <p:spPr>
          <a:xfrm>
            <a:off x="4144139" y="3120677"/>
            <a:ext cx="530941" cy="530943"/>
          </a:xfrm>
          <a:prstGeom prst="ellipse">
            <a:avLst/>
          </a:prstGeom>
          <a:solidFill>
            <a:srgbClr val="3494BA"/>
          </a:solidFill>
          <a:ln w="57150" cap="flat" cmpd="sng" algn="ctr">
            <a:solidFill>
              <a:srgbClr val="D418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prstClr val="white"/>
                </a:solidFill>
                <a:effectLst/>
                <a:uLnTx/>
                <a:uFillTx/>
                <a:latin typeface="Calibri"/>
                <a:ea typeface="+mn-ea"/>
                <a:cs typeface="+mn-cs"/>
              </a:rPr>
              <a:t>‘22Q1</a:t>
            </a:r>
          </a:p>
        </p:txBody>
      </p:sp>
      <p:sp>
        <p:nvSpPr>
          <p:cNvPr id="17" name="TextBox 16">
            <a:extLst>
              <a:ext uri="{FF2B5EF4-FFF2-40B4-BE49-F238E27FC236}">
                <a16:creationId xmlns:a16="http://schemas.microsoft.com/office/drawing/2014/main" id="{F8D7240A-751E-8C18-F3D5-5BE9167ABD5E}"/>
              </a:ext>
            </a:extLst>
          </p:cNvPr>
          <p:cNvSpPr txBox="1"/>
          <p:nvPr/>
        </p:nvSpPr>
        <p:spPr>
          <a:xfrm>
            <a:off x="4010748" y="5424088"/>
            <a:ext cx="1552562" cy="577081"/>
          </a:xfrm>
          <a:prstGeom prst="rect">
            <a:avLst/>
          </a:prstGeom>
          <a:solidFill>
            <a:schemeClr val="accent2"/>
          </a:solid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1">
                <a:latin typeface="Century Gothic" panose="020B0502020202020204" pitchFamily="34" charset="0"/>
              </a:rPr>
              <a:t>B</a:t>
            </a:r>
            <a:r>
              <a:rPr kumimoji="0" lang="en-GB" sz="1050" b="0" i="1" u="none" strike="noStrike" kern="1200" cap="none" spc="0" normalizeH="0" baseline="0" noProof="0" err="1">
                <a:ln>
                  <a:noFill/>
                </a:ln>
                <a:effectLst/>
                <a:uLnTx/>
                <a:uFillTx/>
                <a:latin typeface="Century Gothic" panose="020B0502020202020204" pitchFamily="34" charset="0"/>
                <a:ea typeface="+mn-ea"/>
                <a:cs typeface="+mn-cs"/>
              </a:rPr>
              <a:t>uilding</a:t>
            </a:r>
            <a:r>
              <a:rPr kumimoji="0" lang="en-GB" sz="1050" b="0" i="1" u="none" strike="noStrike" kern="1200" cap="none" spc="0" normalizeH="0" baseline="0" noProof="0">
                <a:ln>
                  <a:noFill/>
                </a:ln>
                <a:effectLst/>
                <a:uLnTx/>
                <a:uFillTx/>
                <a:latin typeface="Century Gothic" panose="020B0502020202020204" pitchFamily="34" charset="0"/>
                <a:ea typeface="+mn-ea"/>
                <a:cs typeface="+mn-cs"/>
              </a:rPr>
              <a:t> evidence of priorities with a focus on WRMP</a:t>
            </a:r>
          </a:p>
        </p:txBody>
      </p:sp>
      <p:sp>
        <p:nvSpPr>
          <p:cNvPr id="10" name="Oval 9">
            <a:extLst>
              <a:ext uri="{FF2B5EF4-FFF2-40B4-BE49-F238E27FC236}">
                <a16:creationId xmlns:a16="http://schemas.microsoft.com/office/drawing/2014/main" id="{A9635639-043B-926A-A8BB-8C04AFD47D87}"/>
              </a:ext>
            </a:extLst>
          </p:cNvPr>
          <p:cNvSpPr/>
          <p:nvPr/>
        </p:nvSpPr>
        <p:spPr>
          <a:xfrm>
            <a:off x="4150219" y="4881206"/>
            <a:ext cx="530941" cy="530943"/>
          </a:xfrm>
          <a:prstGeom prst="ellipse">
            <a:avLst/>
          </a:prstGeom>
          <a:solidFill>
            <a:srgbClr val="3494BA"/>
          </a:solidFill>
          <a:ln w="57150" cap="flat" cmpd="sng" algn="ctr">
            <a:solidFill>
              <a:srgbClr val="D418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prstClr val="white"/>
                </a:solidFill>
                <a:effectLst/>
                <a:uLnTx/>
                <a:uFillTx/>
                <a:latin typeface="Calibri"/>
                <a:ea typeface="+mn-ea"/>
                <a:cs typeface="+mn-cs"/>
              </a:rPr>
              <a:t>‘22Q2</a:t>
            </a:r>
          </a:p>
        </p:txBody>
      </p:sp>
      <p:sp>
        <p:nvSpPr>
          <p:cNvPr id="18" name="TextBox 17">
            <a:extLst>
              <a:ext uri="{FF2B5EF4-FFF2-40B4-BE49-F238E27FC236}">
                <a16:creationId xmlns:a16="http://schemas.microsoft.com/office/drawing/2014/main" id="{70C5C067-4254-E672-E27D-5912532E0930}"/>
              </a:ext>
            </a:extLst>
          </p:cNvPr>
          <p:cNvSpPr txBox="1"/>
          <p:nvPr/>
        </p:nvSpPr>
        <p:spPr>
          <a:xfrm>
            <a:off x="10092205" y="1488231"/>
            <a:ext cx="1735402" cy="738664"/>
          </a:xfrm>
          <a:prstGeom prst="rect">
            <a:avLst/>
          </a:prstGeom>
          <a:solidFill>
            <a:schemeClr val="accent2"/>
          </a:solid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1">
                <a:latin typeface="Century Gothic" panose="020B0502020202020204" pitchFamily="34" charset="0"/>
              </a:rPr>
              <a:t>Long term plans and PW Vision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1" u="none" strike="noStrike" kern="1200" cap="none" spc="0" normalizeH="0" baseline="0" noProof="0">
                <a:ln>
                  <a:noFill/>
                </a:ln>
                <a:effectLst/>
                <a:uLnTx/>
                <a:uFillTx/>
                <a:latin typeface="Century Gothic" panose="020B0502020202020204" pitchFamily="34" charset="0"/>
                <a:ea typeface="+mn-ea"/>
                <a:cs typeface="+mn-cs"/>
              </a:rPr>
              <a:t>Affordability &amp; v</a:t>
            </a:r>
            <a:r>
              <a:rPr lang="en-GB" sz="1050" i="1" err="1">
                <a:latin typeface="Century Gothic" panose="020B0502020202020204" pitchFamily="34" charset="0"/>
              </a:rPr>
              <a:t>ulnerability</a:t>
            </a:r>
            <a:endParaRPr kumimoji="0" lang="en-GB" sz="1050" b="0" i="1" u="none" strike="noStrike" kern="1200" cap="none" spc="0" normalizeH="0" baseline="0" noProof="0">
              <a:ln>
                <a:noFill/>
              </a:ln>
              <a:effectLst/>
              <a:uLnTx/>
              <a:uFillTx/>
              <a:latin typeface="Century Gothic" panose="020B0502020202020204" pitchFamily="34" charset="0"/>
              <a:ea typeface="+mn-ea"/>
              <a:cs typeface="+mn-cs"/>
            </a:endParaRPr>
          </a:p>
        </p:txBody>
      </p:sp>
      <p:sp>
        <p:nvSpPr>
          <p:cNvPr id="11" name="Oval 10">
            <a:extLst>
              <a:ext uri="{FF2B5EF4-FFF2-40B4-BE49-F238E27FC236}">
                <a16:creationId xmlns:a16="http://schemas.microsoft.com/office/drawing/2014/main" id="{52714284-C86B-08CD-09DD-2FF4A387D7AC}"/>
              </a:ext>
            </a:extLst>
          </p:cNvPr>
          <p:cNvSpPr/>
          <p:nvPr/>
        </p:nvSpPr>
        <p:spPr>
          <a:xfrm>
            <a:off x="10318049" y="967766"/>
            <a:ext cx="530941" cy="530943"/>
          </a:xfrm>
          <a:prstGeom prst="ellipse">
            <a:avLst/>
          </a:prstGeom>
          <a:solidFill>
            <a:srgbClr val="3494BA"/>
          </a:solidFill>
          <a:ln w="57150" cap="flat" cmpd="sng" algn="ctr">
            <a:solidFill>
              <a:srgbClr val="D418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prstClr val="white"/>
                </a:solidFill>
                <a:effectLst/>
                <a:uLnTx/>
                <a:uFillTx/>
                <a:latin typeface="Calibri"/>
                <a:ea typeface="+mn-ea"/>
                <a:cs typeface="+mn-cs"/>
              </a:rPr>
              <a:t>‘22Q3</a:t>
            </a:r>
          </a:p>
        </p:txBody>
      </p:sp>
      <p:sp>
        <p:nvSpPr>
          <p:cNvPr id="19" name="TextBox 18">
            <a:extLst>
              <a:ext uri="{FF2B5EF4-FFF2-40B4-BE49-F238E27FC236}">
                <a16:creationId xmlns:a16="http://schemas.microsoft.com/office/drawing/2014/main" id="{7CEAB4A9-4D9F-2FA7-1E23-0D38AD8F1627}"/>
              </a:ext>
            </a:extLst>
          </p:cNvPr>
          <p:cNvSpPr txBox="1"/>
          <p:nvPr/>
        </p:nvSpPr>
        <p:spPr>
          <a:xfrm>
            <a:off x="10092205" y="3175332"/>
            <a:ext cx="1735402" cy="577081"/>
          </a:xfrm>
          <a:prstGeom prst="rect">
            <a:avLst/>
          </a:prstGeom>
          <a:solidFill>
            <a:schemeClr val="accent2"/>
          </a:solid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1">
                <a:latin typeface="Century Gothic" panose="020B0502020202020204" pitchFamily="34" charset="0"/>
              </a:rPr>
              <a:t>Future customers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1">
                <a:latin typeface="Century Gothic" panose="020B0502020202020204" pitchFamily="34" charset="0"/>
              </a:rPr>
              <a:t>Smart meters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1">
                <a:latin typeface="Century Gothic" panose="020B0502020202020204" pitchFamily="34" charset="0"/>
              </a:rPr>
              <a:t>Affordability </a:t>
            </a:r>
            <a:endParaRPr kumimoji="0" lang="en-GB" sz="1050" b="0" i="1" u="none" strike="noStrike" kern="1200" cap="none" spc="0" normalizeH="0" baseline="0" noProof="0">
              <a:ln>
                <a:noFill/>
              </a:ln>
              <a:effectLst/>
              <a:uLnTx/>
              <a:uFillTx/>
              <a:latin typeface="Century Gothic" panose="020B0502020202020204" pitchFamily="34" charset="0"/>
              <a:ea typeface="+mn-ea"/>
              <a:cs typeface="+mn-cs"/>
            </a:endParaRPr>
          </a:p>
        </p:txBody>
      </p:sp>
      <p:cxnSp>
        <p:nvCxnSpPr>
          <p:cNvPr id="23" name="Straight Connector 22">
            <a:extLst>
              <a:ext uri="{FF2B5EF4-FFF2-40B4-BE49-F238E27FC236}">
                <a16:creationId xmlns:a16="http://schemas.microsoft.com/office/drawing/2014/main" id="{B5F3DFF0-8CDD-F8DC-392D-D70EAC46D029}"/>
              </a:ext>
            </a:extLst>
          </p:cNvPr>
          <p:cNvCxnSpPr>
            <a:cxnSpLocks/>
          </p:cNvCxnSpPr>
          <p:nvPr/>
        </p:nvCxnSpPr>
        <p:spPr>
          <a:xfrm>
            <a:off x="183193" y="3069771"/>
            <a:ext cx="4491887"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25" name="Straight Connector 24">
            <a:extLst>
              <a:ext uri="{FF2B5EF4-FFF2-40B4-BE49-F238E27FC236}">
                <a16:creationId xmlns:a16="http://schemas.microsoft.com/office/drawing/2014/main" id="{FA03083F-9069-70BB-5EF7-B846D35C57BF}"/>
              </a:ext>
            </a:extLst>
          </p:cNvPr>
          <p:cNvCxnSpPr>
            <a:cxnSpLocks/>
          </p:cNvCxnSpPr>
          <p:nvPr/>
        </p:nvCxnSpPr>
        <p:spPr>
          <a:xfrm>
            <a:off x="170159" y="4832891"/>
            <a:ext cx="4504921"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26" name="Straight Connector 25">
            <a:extLst>
              <a:ext uri="{FF2B5EF4-FFF2-40B4-BE49-F238E27FC236}">
                <a16:creationId xmlns:a16="http://schemas.microsoft.com/office/drawing/2014/main" id="{BD79C4F5-481C-1B03-55E5-1FE69125B33E}"/>
              </a:ext>
            </a:extLst>
          </p:cNvPr>
          <p:cNvCxnSpPr>
            <a:cxnSpLocks/>
          </p:cNvCxnSpPr>
          <p:nvPr/>
        </p:nvCxnSpPr>
        <p:spPr>
          <a:xfrm>
            <a:off x="183193" y="6366579"/>
            <a:ext cx="4491887"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27" name="Straight Connector 26">
            <a:extLst>
              <a:ext uri="{FF2B5EF4-FFF2-40B4-BE49-F238E27FC236}">
                <a16:creationId xmlns:a16="http://schemas.microsoft.com/office/drawing/2014/main" id="{648CFDAB-6E7E-6B40-5DBF-E696518E1B0B}"/>
              </a:ext>
            </a:extLst>
          </p:cNvPr>
          <p:cNvCxnSpPr>
            <a:cxnSpLocks/>
          </p:cNvCxnSpPr>
          <p:nvPr/>
        </p:nvCxnSpPr>
        <p:spPr>
          <a:xfrm>
            <a:off x="6369670" y="2715696"/>
            <a:ext cx="4491887"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28" name="Straight Connector 27">
            <a:extLst>
              <a:ext uri="{FF2B5EF4-FFF2-40B4-BE49-F238E27FC236}">
                <a16:creationId xmlns:a16="http://schemas.microsoft.com/office/drawing/2014/main" id="{69C21FB0-1C6E-5590-9A60-2BA224E056BF}"/>
              </a:ext>
            </a:extLst>
          </p:cNvPr>
          <p:cNvCxnSpPr>
            <a:cxnSpLocks/>
          </p:cNvCxnSpPr>
          <p:nvPr/>
        </p:nvCxnSpPr>
        <p:spPr>
          <a:xfrm>
            <a:off x="6369670" y="3758265"/>
            <a:ext cx="4491887"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29" name="Straight Connector 28">
            <a:extLst>
              <a:ext uri="{FF2B5EF4-FFF2-40B4-BE49-F238E27FC236}">
                <a16:creationId xmlns:a16="http://schemas.microsoft.com/office/drawing/2014/main" id="{890B5008-2880-F611-00CF-AA522929FFED}"/>
              </a:ext>
            </a:extLst>
          </p:cNvPr>
          <p:cNvCxnSpPr>
            <a:cxnSpLocks/>
          </p:cNvCxnSpPr>
          <p:nvPr/>
        </p:nvCxnSpPr>
        <p:spPr>
          <a:xfrm>
            <a:off x="6369670" y="4510920"/>
            <a:ext cx="4491887"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21" name="TextBox 20">
            <a:extLst>
              <a:ext uri="{FF2B5EF4-FFF2-40B4-BE49-F238E27FC236}">
                <a16:creationId xmlns:a16="http://schemas.microsoft.com/office/drawing/2014/main" id="{B821EC70-FC78-DBC1-66EA-96DC90FA38BF}"/>
              </a:ext>
            </a:extLst>
          </p:cNvPr>
          <p:cNvSpPr txBox="1"/>
          <p:nvPr/>
        </p:nvSpPr>
        <p:spPr>
          <a:xfrm>
            <a:off x="10043372" y="5036209"/>
            <a:ext cx="1735402" cy="738664"/>
          </a:xfrm>
          <a:prstGeom prst="rect">
            <a:avLst/>
          </a:prstGeom>
          <a:solidFill>
            <a:schemeClr val="accent2"/>
          </a:solid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1">
                <a:latin typeface="Century Gothic" panose="020B0502020202020204" pitchFamily="34" charset="0"/>
              </a:rPr>
              <a:t>Minority audience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1">
                <a:latin typeface="Century Gothic" panose="020B0502020202020204" pitchFamily="34" charset="0"/>
              </a:rPr>
              <a:t>LTDP, Small co premium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1">
                <a:latin typeface="Century Gothic" panose="020B0502020202020204" pitchFamily="34" charset="0"/>
              </a:rPr>
              <a:t>Plan acceptability</a:t>
            </a:r>
            <a:endParaRPr kumimoji="0" lang="en-GB" sz="1050" b="0" i="1" u="none" strike="noStrike" kern="1200" cap="none" spc="0" normalizeH="0" baseline="0" noProof="0">
              <a:ln>
                <a:noFill/>
              </a:ln>
              <a:effectLst/>
              <a:uLnTx/>
              <a:uFillTx/>
              <a:latin typeface="Century Gothic" panose="020B0502020202020204" pitchFamily="34" charset="0"/>
              <a:ea typeface="+mn-ea"/>
              <a:cs typeface="+mn-cs"/>
            </a:endParaRPr>
          </a:p>
        </p:txBody>
      </p:sp>
      <p:sp>
        <p:nvSpPr>
          <p:cNvPr id="12" name="Oval 11">
            <a:extLst>
              <a:ext uri="{FF2B5EF4-FFF2-40B4-BE49-F238E27FC236}">
                <a16:creationId xmlns:a16="http://schemas.microsoft.com/office/drawing/2014/main" id="{206B2D5C-AACB-45ED-0ED0-B48B99FC7065}"/>
              </a:ext>
            </a:extLst>
          </p:cNvPr>
          <p:cNvSpPr/>
          <p:nvPr/>
        </p:nvSpPr>
        <p:spPr>
          <a:xfrm>
            <a:off x="10318049" y="2647880"/>
            <a:ext cx="530941" cy="530943"/>
          </a:xfrm>
          <a:prstGeom prst="ellipse">
            <a:avLst/>
          </a:prstGeom>
          <a:solidFill>
            <a:srgbClr val="3494BA"/>
          </a:solidFill>
          <a:ln w="57150" cap="flat" cmpd="sng" algn="ctr">
            <a:solidFill>
              <a:srgbClr val="D418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prstClr val="white"/>
                </a:solidFill>
                <a:effectLst/>
                <a:uLnTx/>
                <a:uFillTx/>
                <a:latin typeface="Calibri"/>
                <a:ea typeface="+mn-ea"/>
                <a:cs typeface="+mn-cs"/>
              </a:rPr>
              <a:t>‘22Q4</a:t>
            </a:r>
          </a:p>
        </p:txBody>
      </p:sp>
      <p:sp>
        <p:nvSpPr>
          <p:cNvPr id="20" name="TextBox 19">
            <a:extLst>
              <a:ext uri="{FF2B5EF4-FFF2-40B4-BE49-F238E27FC236}">
                <a16:creationId xmlns:a16="http://schemas.microsoft.com/office/drawing/2014/main" id="{E5308C9C-6454-196B-5F7F-05DE80C32F1A}"/>
              </a:ext>
            </a:extLst>
          </p:cNvPr>
          <p:cNvSpPr txBox="1"/>
          <p:nvPr/>
        </p:nvSpPr>
        <p:spPr>
          <a:xfrm>
            <a:off x="10043372" y="4315996"/>
            <a:ext cx="1735402" cy="253916"/>
          </a:xfrm>
          <a:prstGeom prst="rect">
            <a:avLst/>
          </a:prstGeom>
          <a:solidFill>
            <a:schemeClr val="accent2"/>
          </a:solid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i="1">
                <a:latin typeface="Century Gothic" panose="020B0502020202020204" pitchFamily="34" charset="0"/>
              </a:rPr>
              <a:t>Plan choices</a:t>
            </a:r>
            <a:endParaRPr kumimoji="0" lang="en-GB" sz="1050" b="0" i="1" u="none" strike="noStrike" kern="1200" cap="none" spc="0" normalizeH="0" baseline="0" noProof="0">
              <a:ln>
                <a:noFill/>
              </a:ln>
              <a:effectLst/>
              <a:uLnTx/>
              <a:uFillTx/>
              <a:latin typeface="Century Gothic" panose="020B0502020202020204" pitchFamily="34" charset="0"/>
              <a:ea typeface="+mn-ea"/>
              <a:cs typeface="+mn-cs"/>
            </a:endParaRPr>
          </a:p>
        </p:txBody>
      </p:sp>
      <p:sp>
        <p:nvSpPr>
          <p:cNvPr id="13" name="Oval 12">
            <a:extLst>
              <a:ext uri="{FF2B5EF4-FFF2-40B4-BE49-F238E27FC236}">
                <a16:creationId xmlns:a16="http://schemas.microsoft.com/office/drawing/2014/main" id="{94D26D78-F568-7A16-5465-E354C9A5FA21}"/>
              </a:ext>
            </a:extLst>
          </p:cNvPr>
          <p:cNvSpPr/>
          <p:nvPr/>
        </p:nvSpPr>
        <p:spPr>
          <a:xfrm>
            <a:off x="10318049" y="3788985"/>
            <a:ext cx="530941" cy="530943"/>
          </a:xfrm>
          <a:prstGeom prst="ellipse">
            <a:avLst/>
          </a:prstGeom>
          <a:solidFill>
            <a:srgbClr val="3494BA"/>
          </a:solidFill>
          <a:ln w="5715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prstClr val="white"/>
                </a:solidFill>
                <a:effectLst/>
                <a:uLnTx/>
                <a:uFillTx/>
                <a:latin typeface="Calibri"/>
                <a:ea typeface="+mn-ea"/>
                <a:cs typeface="+mn-cs"/>
              </a:rPr>
              <a:t>‘23Q1</a:t>
            </a:r>
          </a:p>
        </p:txBody>
      </p:sp>
      <p:sp>
        <p:nvSpPr>
          <p:cNvPr id="14" name="Oval 13">
            <a:extLst>
              <a:ext uri="{FF2B5EF4-FFF2-40B4-BE49-F238E27FC236}">
                <a16:creationId xmlns:a16="http://schemas.microsoft.com/office/drawing/2014/main" id="{851ED8A3-0D6C-1348-F529-5E3927BF6B33}"/>
              </a:ext>
            </a:extLst>
          </p:cNvPr>
          <p:cNvSpPr/>
          <p:nvPr/>
        </p:nvSpPr>
        <p:spPr>
          <a:xfrm>
            <a:off x="10318049" y="4520492"/>
            <a:ext cx="530941" cy="530943"/>
          </a:xfrm>
          <a:prstGeom prst="ellipse">
            <a:avLst/>
          </a:prstGeom>
          <a:solidFill>
            <a:srgbClr val="3494BA"/>
          </a:solidFill>
          <a:ln w="5715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a:ln>
                  <a:noFill/>
                </a:ln>
                <a:solidFill>
                  <a:prstClr val="white"/>
                </a:solidFill>
                <a:effectLst/>
                <a:uLnTx/>
                <a:uFillTx/>
                <a:latin typeface="Calibri"/>
                <a:ea typeface="+mn-ea"/>
                <a:cs typeface="+mn-cs"/>
              </a:rPr>
              <a:t>‘23Q2</a:t>
            </a:r>
          </a:p>
        </p:txBody>
      </p:sp>
    </p:spTree>
    <p:extLst>
      <p:ext uri="{BB962C8B-B14F-4D97-AF65-F5344CB8AC3E}">
        <p14:creationId xmlns:p14="http://schemas.microsoft.com/office/powerpoint/2010/main" val="2534670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Logo, company name&#10;&#10;Description automatically generated">
            <a:extLst>
              <a:ext uri="{FF2B5EF4-FFF2-40B4-BE49-F238E27FC236}">
                <a16:creationId xmlns:a16="http://schemas.microsoft.com/office/drawing/2014/main" id="{42066B18-9013-087F-A351-46A6E98FAA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3789" y="6256134"/>
            <a:ext cx="1156706" cy="601866"/>
          </a:xfrm>
          <a:prstGeom prst="rect">
            <a:avLst/>
          </a:prstGeom>
          <a:solidFill>
            <a:srgbClr val="0F9DC3"/>
          </a:solidFill>
          <a:ln>
            <a:noFill/>
          </a:ln>
        </p:spPr>
      </p:pic>
      <p:sp>
        <p:nvSpPr>
          <p:cNvPr id="3" name="Text Placeholder 2">
            <a:extLst>
              <a:ext uri="{FF2B5EF4-FFF2-40B4-BE49-F238E27FC236}">
                <a16:creationId xmlns:a16="http://schemas.microsoft.com/office/drawing/2014/main" id="{039C29B7-6135-7BF9-84BC-3723E3EBFF47}"/>
              </a:ext>
            </a:extLst>
          </p:cNvPr>
          <p:cNvSpPr>
            <a:spLocks noGrp="1"/>
          </p:cNvSpPr>
          <p:nvPr>
            <p:ph type="body" sz="quarter" idx="13"/>
          </p:nvPr>
        </p:nvSpPr>
        <p:spPr/>
        <p:txBody>
          <a:bodyPr/>
          <a:lstStyle/>
          <a:p>
            <a:r>
              <a:rPr lang="en-GB">
                <a:latin typeface="Century Gothic" panose="020B0502020202020204" pitchFamily="34" charset="0"/>
              </a:rPr>
              <a:t>About this paper</a:t>
            </a:r>
          </a:p>
        </p:txBody>
      </p:sp>
      <p:sp>
        <p:nvSpPr>
          <p:cNvPr id="4" name="Text Placeholder 3">
            <a:extLst>
              <a:ext uri="{FF2B5EF4-FFF2-40B4-BE49-F238E27FC236}">
                <a16:creationId xmlns:a16="http://schemas.microsoft.com/office/drawing/2014/main" id="{7CB718E6-832C-74C6-D6CA-A83D5E596817}"/>
              </a:ext>
            </a:extLst>
          </p:cNvPr>
          <p:cNvSpPr>
            <a:spLocks noGrp="1"/>
          </p:cNvSpPr>
          <p:nvPr>
            <p:ph type="body" sz="quarter" idx="14"/>
          </p:nvPr>
        </p:nvSpPr>
        <p:spPr/>
        <p:txBody>
          <a:bodyPr/>
          <a:lstStyle/>
          <a:p>
            <a:r>
              <a:rPr lang="en-GB">
                <a:latin typeface="Century Gothic" panose="020B0502020202020204" pitchFamily="34" charset="0"/>
              </a:rPr>
              <a:t>This paper has been prepared to signpost how the synthesis of evidence and subsequent triangulation relates to the draft business plan. There are key clusters of evidence pertaining to the plan that are reflected in the summary:</a:t>
            </a:r>
          </a:p>
        </p:txBody>
      </p:sp>
      <p:sp>
        <p:nvSpPr>
          <p:cNvPr id="31" name="TextBox 30">
            <a:extLst>
              <a:ext uri="{FF2B5EF4-FFF2-40B4-BE49-F238E27FC236}">
                <a16:creationId xmlns:a16="http://schemas.microsoft.com/office/drawing/2014/main" id="{EE3E353A-EE0A-6DF9-9230-CE8679A2CEA4}"/>
              </a:ext>
            </a:extLst>
          </p:cNvPr>
          <p:cNvSpPr txBox="1"/>
          <p:nvPr/>
        </p:nvSpPr>
        <p:spPr>
          <a:xfrm>
            <a:off x="520041" y="1876160"/>
            <a:ext cx="3412038" cy="954107"/>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Triangulation of customer priorities from across a range of sources (detailed in Synthesis Report 3 - Aug 2022)</a:t>
            </a:r>
          </a:p>
        </p:txBody>
      </p:sp>
      <p:sp>
        <p:nvSpPr>
          <p:cNvPr id="2" name="Arrow: Down 1">
            <a:extLst>
              <a:ext uri="{FF2B5EF4-FFF2-40B4-BE49-F238E27FC236}">
                <a16:creationId xmlns:a16="http://schemas.microsoft.com/office/drawing/2014/main" id="{F3D349E1-031F-BB21-3C13-0E928CCE6AA9}"/>
              </a:ext>
            </a:extLst>
          </p:cNvPr>
          <p:cNvSpPr/>
          <p:nvPr/>
        </p:nvSpPr>
        <p:spPr>
          <a:xfrm>
            <a:off x="1545772" y="1300188"/>
            <a:ext cx="1502229" cy="521860"/>
          </a:xfrm>
          <a:prstGeom prst="downArrow">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1</a:t>
            </a:r>
          </a:p>
        </p:txBody>
      </p:sp>
      <p:sp>
        <p:nvSpPr>
          <p:cNvPr id="5" name="Arrow: Down 4">
            <a:extLst>
              <a:ext uri="{FF2B5EF4-FFF2-40B4-BE49-F238E27FC236}">
                <a16:creationId xmlns:a16="http://schemas.microsoft.com/office/drawing/2014/main" id="{1A54182E-1919-E446-9F5D-622C30BFD472}"/>
              </a:ext>
            </a:extLst>
          </p:cNvPr>
          <p:cNvSpPr/>
          <p:nvPr/>
        </p:nvSpPr>
        <p:spPr>
          <a:xfrm>
            <a:off x="5236029" y="1299342"/>
            <a:ext cx="1502229" cy="521860"/>
          </a:xfrm>
          <a:prstGeom prst="downArrow">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2</a:t>
            </a:r>
          </a:p>
        </p:txBody>
      </p:sp>
      <p:sp>
        <p:nvSpPr>
          <p:cNvPr id="6" name="Arrow: Down 5">
            <a:extLst>
              <a:ext uri="{FF2B5EF4-FFF2-40B4-BE49-F238E27FC236}">
                <a16:creationId xmlns:a16="http://schemas.microsoft.com/office/drawing/2014/main" id="{84363A17-6137-2C90-A7B9-706907AFA761}"/>
              </a:ext>
            </a:extLst>
          </p:cNvPr>
          <p:cNvSpPr/>
          <p:nvPr/>
        </p:nvSpPr>
        <p:spPr>
          <a:xfrm>
            <a:off x="9165771" y="1298919"/>
            <a:ext cx="1502229" cy="521860"/>
          </a:xfrm>
          <a:prstGeom prst="down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3</a:t>
            </a:r>
          </a:p>
        </p:txBody>
      </p:sp>
      <p:pic>
        <p:nvPicPr>
          <p:cNvPr id="7" name="Picture 6">
            <a:extLst>
              <a:ext uri="{FF2B5EF4-FFF2-40B4-BE49-F238E27FC236}">
                <a16:creationId xmlns:a16="http://schemas.microsoft.com/office/drawing/2014/main" id="{019F2836-C20D-487F-4425-E4BE9F282E48}"/>
              </a:ext>
            </a:extLst>
          </p:cNvPr>
          <p:cNvPicPr>
            <a:picLocks noChangeAspect="1"/>
          </p:cNvPicPr>
          <p:nvPr/>
        </p:nvPicPr>
        <p:blipFill>
          <a:blip r:embed="rId3"/>
          <a:stretch>
            <a:fillRect/>
          </a:stretch>
        </p:blipFill>
        <p:spPr>
          <a:xfrm>
            <a:off x="307639" y="2897552"/>
            <a:ext cx="3136990" cy="1805338"/>
          </a:xfrm>
          <a:prstGeom prst="rect">
            <a:avLst/>
          </a:prstGeom>
          <a:solidFill>
            <a:schemeClr val="bg1"/>
          </a:solidFill>
          <a:ln>
            <a:solidFill>
              <a:schemeClr val="accent4">
                <a:lumMod val="75000"/>
              </a:schemeClr>
            </a:solidFill>
          </a:ln>
        </p:spPr>
      </p:pic>
      <p:pic>
        <p:nvPicPr>
          <p:cNvPr id="8" name="Picture 7">
            <a:extLst>
              <a:ext uri="{FF2B5EF4-FFF2-40B4-BE49-F238E27FC236}">
                <a16:creationId xmlns:a16="http://schemas.microsoft.com/office/drawing/2014/main" id="{588BA27B-1F04-6D13-3E8A-0261942D1B53}"/>
              </a:ext>
            </a:extLst>
          </p:cNvPr>
          <p:cNvPicPr>
            <a:picLocks noChangeAspect="1"/>
          </p:cNvPicPr>
          <p:nvPr/>
        </p:nvPicPr>
        <p:blipFill>
          <a:blip r:embed="rId4"/>
          <a:stretch>
            <a:fillRect/>
          </a:stretch>
        </p:blipFill>
        <p:spPr>
          <a:xfrm>
            <a:off x="677591" y="3959884"/>
            <a:ext cx="3254488" cy="1805338"/>
          </a:xfrm>
          <a:prstGeom prst="rect">
            <a:avLst/>
          </a:prstGeom>
          <a:solidFill>
            <a:schemeClr val="bg1"/>
          </a:solidFill>
          <a:ln>
            <a:solidFill>
              <a:schemeClr val="accent4">
                <a:lumMod val="75000"/>
              </a:schemeClr>
            </a:solidFill>
          </a:ln>
        </p:spPr>
      </p:pic>
      <p:pic>
        <p:nvPicPr>
          <p:cNvPr id="9" name="Picture 8">
            <a:extLst>
              <a:ext uri="{FF2B5EF4-FFF2-40B4-BE49-F238E27FC236}">
                <a16:creationId xmlns:a16="http://schemas.microsoft.com/office/drawing/2014/main" id="{AF0E52B8-1711-788C-E229-8E327B8D356F}"/>
              </a:ext>
            </a:extLst>
          </p:cNvPr>
          <p:cNvPicPr>
            <a:picLocks noChangeAspect="1"/>
          </p:cNvPicPr>
          <p:nvPr/>
        </p:nvPicPr>
        <p:blipFill>
          <a:blip r:embed="rId5"/>
          <a:stretch>
            <a:fillRect/>
          </a:stretch>
        </p:blipFill>
        <p:spPr>
          <a:xfrm>
            <a:off x="2667756" y="4117732"/>
            <a:ext cx="1511327" cy="2183028"/>
          </a:xfrm>
          <a:prstGeom prst="rect">
            <a:avLst/>
          </a:prstGeom>
          <a:ln>
            <a:solidFill>
              <a:schemeClr val="accent4">
                <a:lumMod val="75000"/>
              </a:schemeClr>
            </a:solidFill>
          </a:ln>
        </p:spPr>
      </p:pic>
      <p:pic>
        <p:nvPicPr>
          <p:cNvPr id="11" name="Picture 10">
            <a:extLst>
              <a:ext uri="{FF2B5EF4-FFF2-40B4-BE49-F238E27FC236}">
                <a16:creationId xmlns:a16="http://schemas.microsoft.com/office/drawing/2014/main" id="{56DDEB0C-8BCF-37B2-1BBB-55BC8F571E09}"/>
              </a:ext>
            </a:extLst>
          </p:cNvPr>
          <p:cNvPicPr>
            <a:picLocks noChangeAspect="1"/>
          </p:cNvPicPr>
          <p:nvPr/>
        </p:nvPicPr>
        <p:blipFill rotWithShape="1">
          <a:blip r:embed="rId6"/>
          <a:srcRect r="1435"/>
          <a:stretch/>
        </p:blipFill>
        <p:spPr>
          <a:xfrm>
            <a:off x="4339008" y="2785618"/>
            <a:ext cx="3611257" cy="2050653"/>
          </a:xfrm>
          <a:prstGeom prst="rect">
            <a:avLst/>
          </a:prstGeom>
          <a:ln>
            <a:solidFill>
              <a:schemeClr val="accent4">
                <a:lumMod val="75000"/>
              </a:schemeClr>
            </a:solidFill>
          </a:ln>
        </p:spPr>
      </p:pic>
      <p:pic>
        <p:nvPicPr>
          <p:cNvPr id="10" name="Picture 9">
            <a:extLst>
              <a:ext uri="{FF2B5EF4-FFF2-40B4-BE49-F238E27FC236}">
                <a16:creationId xmlns:a16="http://schemas.microsoft.com/office/drawing/2014/main" id="{9A55468C-20E3-7240-D495-60022ED6C5E0}"/>
              </a:ext>
            </a:extLst>
          </p:cNvPr>
          <p:cNvPicPr>
            <a:picLocks noChangeAspect="1"/>
          </p:cNvPicPr>
          <p:nvPr/>
        </p:nvPicPr>
        <p:blipFill>
          <a:blip r:embed="rId7"/>
          <a:stretch>
            <a:fillRect/>
          </a:stretch>
        </p:blipFill>
        <p:spPr>
          <a:xfrm>
            <a:off x="4688072" y="4329598"/>
            <a:ext cx="3746897" cy="2067766"/>
          </a:xfrm>
          <a:prstGeom prst="rect">
            <a:avLst/>
          </a:prstGeom>
          <a:ln>
            <a:solidFill>
              <a:schemeClr val="accent4">
                <a:lumMod val="75000"/>
              </a:schemeClr>
            </a:solidFill>
          </a:ln>
        </p:spPr>
      </p:pic>
      <p:pic>
        <p:nvPicPr>
          <p:cNvPr id="13" name="Picture 12">
            <a:extLst>
              <a:ext uri="{FF2B5EF4-FFF2-40B4-BE49-F238E27FC236}">
                <a16:creationId xmlns:a16="http://schemas.microsoft.com/office/drawing/2014/main" id="{AF5B4736-C41E-9B1C-9D93-FFFCF7774787}"/>
              </a:ext>
            </a:extLst>
          </p:cNvPr>
          <p:cNvPicPr>
            <a:picLocks noChangeAspect="1"/>
          </p:cNvPicPr>
          <p:nvPr/>
        </p:nvPicPr>
        <p:blipFill>
          <a:blip r:embed="rId8"/>
          <a:stretch>
            <a:fillRect/>
          </a:stretch>
        </p:blipFill>
        <p:spPr>
          <a:xfrm>
            <a:off x="8799114" y="4101751"/>
            <a:ext cx="2027327" cy="1135159"/>
          </a:xfrm>
          <a:prstGeom prst="rect">
            <a:avLst/>
          </a:prstGeom>
          <a:ln>
            <a:solidFill>
              <a:schemeClr val="accent4">
                <a:lumMod val="75000"/>
              </a:schemeClr>
            </a:solidFill>
          </a:ln>
        </p:spPr>
      </p:pic>
      <p:pic>
        <p:nvPicPr>
          <p:cNvPr id="15" name="Picture 14">
            <a:extLst>
              <a:ext uri="{FF2B5EF4-FFF2-40B4-BE49-F238E27FC236}">
                <a16:creationId xmlns:a16="http://schemas.microsoft.com/office/drawing/2014/main" id="{8F0F1378-B8D7-2E65-BB5A-422365FB9A30}"/>
              </a:ext>
            </a:extLst>
          </p:cNvPr>
          <p:cNvPicPr>
            <a:picLocks noChangeAspect="1"/>
          </p:cNvPicPr>
          <p:nvPr/>
        </p:nvPicPr>
        <p:blipFill>
          <a:blip r:embed="rId9"/>
          <a:stretch>
            <a:fillRect/>
          </a:stretch>
        </p:blipFill>
        <p:spPr>
          <a:xfrm>
            <a:off x="10090290" y="4908945"/>
            <a:ext cx="2013641" cy="1128095"/>
          </a:xfrm>
          <a:prstGeom prst="rect">
            <a:avLst/>
          </a:prstGeom>
          <a:ln>
            <a:solidFill>
              <a:schemeClr val="accent4">
                <a:lumMod val="75000"/>
              </a:schemeClr>
            </a:solidFill>
          </a:ln>
        </p:spPr>
      </p:pic>
      <p:pic>
        <p:nvPicPr>
          <p:cNvPr id="14" name="Picture 13">
            <a:extLst>
              <a:ext uri="{FF2B5EF4-FFF2-40B4-BE49-F238E27FC236}">
                <a16:creationId xmlns:a16="http://schemas.microsoft.com/office/drawing/2014/main" id="{6549A0ED-E66D-9838-71F2-128D8FA3B2DC}"/>
              </a:ext>
            </a:extLst>
          </p:cNvPr>
          <p:cNvPicPr>
            <a:picLocks noChangeAspect="1"/>
          </p:cNvPicPr>
          <p:nvPr/>
        </p:nvPicPr>
        <p:blipFill>
          <a:blip r:embed="rId10"/>
          <a:stretch>
            <a:fillRect/>
          </a:stretch>
        </p:blipFill>
        <p:spPr>
          <a:xfrm rot="279447">
            <a:off x="8537152" y="5092134"/>
            <a:ext cx="2004345" cy="1129114"/>
          </a:xfrm>
          <a:prstGeom prst="rect">
            <a:avLst/>
          </a:prstGeom>
          <a:ln>
            <a:solidFill>
              <a:schemeClr val="accent4">
                <a:lumMod val="75000"/>
              </a:schemeClr>
            </a:solidFill>
          </a:ln>
        </p:spPr>
      </p:pic>
      <p:sp>
        <p:nvSpPr>
          <p:cNvPr id="16" name="TextBox 15">
            <a:extLst>
              <a:ext uri="{FF2B5EF4-FFF2-40B4-BE49-F238E27FC236}">
                <a16:creationId xmlns:a16="http://schemas.microsoft.com/office/drawing/2014/main" id="{A5FCA87A-D35C-6AEF-9DF8-EE5A59ADBF1E}"/>
              </a:ext>
            </a:extLst>
          </p:cNvPr>
          <p:cNvSpPr txBox="1"/>
          <p:nvPr/>
        </p:nvSpPr>
        <p:spPr>
          <a:xfrm>
            <a:off x="4389980" y="1876160"/>
            <a:ext cx="3412038" cy="954107"/>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Review of Plan Choices from 6 separate studies (detailed in Plan Choices Triangulation Report  - May 2023)</a:t>
            </a:r>
          </a:p>
        </p:txBody>
      </p:sp>
      <p:sp>
        <p:nvSpPr>
          <p:cNvPr id="17" name="TextBox 16">
            <a:extLst>
              <a:ext uri="{FF2B5EF4-FFF2-40B4-BE49-F238E27FC236}">
                <a16:creationId xmlns:a16="http://schemas.microsoft.com/office/drawing/2014/main" id="{7A0DF615-0153-4EC2-954E-D7638C2C1804}"/>
              </a:ext>
            </a:extLst>
          </p:cNvPr>
          <p:cNvSpPr txBox="1"/>
          <p:nvPr/>
        </p:nvSpPr>
        <p:spPr>
          <a:xfrm>
            <a:off x="8434969" y="1911795"/>
            <a:ext cx="3412038" cy="954107"/>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Acceptability &amp; Affordability: deliberative events and survey.</a:t>
            </a:r>
          </a:p>
          <a:p>
            <a:pPr marR="0" lvl="0" algn="ctr" defTabSz="914400" rtl="0" eaLnBrk="1" fontAlgn="auto" latinLnBrk="0" hangingPunct="1">
              <a:lnSpc>
                <a:spcPct val="100000"/>
              </a:lnSpc>
              <a:spcBef>
                <a:spcPts val="0"/>
              </a:spcBef>
              <a:spcAft>
                <a:spcPts val="0"/>
              </a:spcAft>
              <a:buClrTx/>
              <a:buSzTx/>
              <a:tabLst/>
              <a:defRPr/>
            </a:pPr>
            <a:r>
              <a:rPr lang="en-GB" sz="1400">
                <a:solidFill>
                  <a:prstClr val="black"/>
                </a:solidFill>
                <a:latin typeface="Century Gothic" panose="020B0502020202020204" pitchFamily="34" charset="0"/>
              </a:rPr>
              <a:t>Also i</a:t>
            </a:r>
            <a:r>
              <a:rPr kumimoji="0" lang="en-GB" sz="1400" b="0"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ncluding</a:t>
            </a: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recent additions to the evidence – August 2023</a:t>
            </a:r>
          </a:p>
        </p:txBody>
      </p:sp>
      <p:pic>
        <p:nvPicPr>
          <p:cNvPr id="35" name="Picture 34">
            <a:extLst>
              <a:ext uri="{FF2B5EF4-FFF2-40B4-BE49-F238E27FC236}">
                <a16:creationId xmlns:a16="http://schemas.microsoft.com/office/drawing/2014/main" id="{32E04559-79BD-199C-C708-2D89CD3C6E9C}"/>
              </a:ext>
            </a:extLst>
          </p:cNvPr>
          <p:cNvPicPr>
            <a:picLocks noChangeAspect="1"/>
          </p:cNvPicPr>
          <p:nvPr/>
        </p:nvPicPr>
        <p:blipFill>
          <a:blip r:embed="rId11"/>
          <a:stretch>
            <a:fillRect/>
          </a:stretch>
        </p:blipFill>
        <p:spPr>
          <a:xfrm rot="21445409">
            <a:off x="8654619" y="3183385"/>
            <a:ext cx="2004345" cy="1118059"/>
          </a:xfrm>
          <a:prstGeom prst="rect">
            <a:avLst/>
          </a:prstGeom>
        </p:spPr>
      </p:pic>
      <p:pic>
        <p:nvPicPr>
          <p:cNvPr id="12" name="Picture 11">
            <a:extLst>
              <a:ext uri="{FF2B5EF4-FFF2-40B4-BE49-F238E27FC236}">
                <a16:creationId xmlns:a16="http://schemas.microsoft.com/office/drawing/2014/main" id="{087B7D2C-9DDD-68CA-9F1D-6B2072715869}"/>
              </a:ext>
            </a:extLst>
          </p:cNvPr>
          <p:cNvPicPr>
            <a:picLocks noChangeAspect="1"/>
          </p:cNvPicPr>
          <p:nvPr/>
        </p:nvPicPr>
        <p:blipFill>
          <a:blip r:embed="rId12"/>
          <a:stretch>
            <a:fillRect/>
          </a:stretch>
        </p:blipFill>
        <p:spPr>
          <a:xfrm rot="323893">
            <a:off x="10083447" y="3394483"/>
            <a:ext cx="2027328" cy="1128095"/>
          </a:xfrm>
          <a:prstGeom prst="rect">
            <a:avLst/>
          </a:prstGeom>
          <a:ln>
            <a:solidFill>
              <a:schemeClr val="accent4">
                <a:lumMod val="75000"/>
              </a:schemeClr>
            </a:solidFill>
          </a:ln>
        </p:spPr>
      </p:pic>
      <p:sp>
        <p:nvSpPr>
          <p:cNvPr id="18" name="TextBox 17">
            <a:extLst>
              <a:ext uri="{FF2B5EF4-FFF2-40B4-BE49-F238E27FC236}">
                <a16:creationId xmlns:a16="http://schemas.microsoft.com/office/drawing/2014/main" id="{C5B0CB01-3303-CA87-43D9-C6FBEB62D42F}"/>
              </a:ext>
            </a:extLst>
          </p:cNvPr>
          <p:cNvSpPr txBox="1"/>
          <p:nvPr/>
        </p:nvSpPr>
        <p:spPr>
          <a:xfrm>
            <a:off x="776749" y="6346055"/>
            <a:ext cx="9979742" cy="461665"/>
          </a:xfrm>
          <a:prstGeom prst="rect">
            <a:avLst/>
          </a:prstGeom>
          <a:solidFill>
            <a:schemeClr val="tx2">
              <a:lumMod val="50000"/>
            </a:schemeClr>
          </a:solid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n-GB" sz="1200" b="0" i="0" u="none" strike="noStrike" kern="1200" cap="none" spc="0" normalizeH="0" baseline="0" noProof="0">
                <a:ln>
                  <a:noFill/>
                </a:ln>
                <a:solidFill>
                  <a:schemeClr val="bg1"/>
                </a:solidFill>
                <a:effectLst/>
                <a:uLnTx/>
                <a:uFillTx/>
                <a:latin typeface="Century Gothic" panose="020B0502020202020204" pitchFamily="34" charset="0"/>
                <a:ea typeface="+mn-ea"/>
                <a:cs typeface="+mn-cs"/>
              </a:rPr>
              <a:t>In weighing the evidence, we have taken account of the evidence scores (for robustness and relevance) for all the contributing reports. These are listed in the appendix. </a:t>
            </a:r>
          </a:p>
        </p:txBody>
      </p:sp>
      <p:sp>
        <p:nvSpPr>
          <p:cNvPr id="19" name="Slide Number Placeholder 3">
            <a:extLst>
              <a:ext uri="{FF2B5EF4-FFF2-40B4-BE49-F238E27FC236}">
                <a16:creationId xmlns:a16="http://schemas.microsoft.com/office/drawing/2014/main" id="{2AF1759A-C597-11A1-CC8F-55539320AD7E}"/>
              </a:ext>
            </a:extLst>
          </p:cNvPr>
          <p:cNvSpPr txBox="1">
            <a:spLocks/>
          </p:cNvSpPr>
          <p:nvPr/>
        </p:nvSpPr>
        <p:spPr>
          <a:xfrm>
            <a:off x="11523144" y="-25865"/>
            <a:ext cx="596850"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17C9725-CDDF-4E1F-A5C1-71F9C95A39C6}" type="slidenum">
              <a:rPr lang="en-GB" b="1" smtClean="0">
                <a:solidFill>
                  <a:prstClr val="white"/>
                </a:solidFill>
                <a:latin typeface="Century Gothic" panose="020B0502020202020204" pitchFamily="34" charset="0"/>
              </a:rPr>
              <a:pPr>
                <a:defRPr/>
              </a:pPr>
              <a:t>4</a:t>
            </a:fld>
            <a:endParaRPr lang="en-GB" b="1">
              <a:solidFill>
                <a:prstClr val="white"/>
              </a:solidFill>
              <a:latin typeface="Century Gothic" panose="020B0502020202020204" pitchFamily="34" charset="0"/>
            </a:endParaRPr>
          </a:p>
        </p:txBody>
      </p:sp>
    </p:spTree>
    <p:extLst>
      <p:ext uri="{BB962C8B-B14F-4D97-AF65-F5344CB8AC3E}">
        <p14:creationId xmlns:p14="http://schemas.microsoft.com/office/powerpoint/2010/main" val="3318731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C9D65F-76D3-E813-4615-E074A82D2002}"/>
              </a:ext>
            </a:extLst>
          </p:cNvPr>
          <p:cNvSpPr>
            <a:spLocks noGrp="1"/>
          </p:cNvSpPr>
          <p:nvPr>
            <p:ph type="body" sz="quarter" idx="10"/>
          </p:nvPr>
        </p:nvSpPr>
        <p:spPr/>
        <p:txBody>
          <a:bodyPr/>
          <a:lstStyle/>
          <a:p>
            <a:r>
              <a:rPr lang="en-GB">
                <a:latin typeface="Century Gothic" panose="020B0502020202020204" pitchFamily="34" charset="0"/>
              </a:rPr>
              <a:t>Executive summary</a:t>
            </a:r>
          </a:p>
        </p:txBody>
      </p:sp>
      <p:sp>
        <p:nvSpPr>
          <p:cNvPr id="3" name="Text Placeholder 2">
            <a:extLst>
              <a:ext uri="{FF2B5EF4-FFF2-40B4-BE49-F238E27FC236}">
                <a16:creationId xmlns:a16="http://schemas.microsoft.com/office/drawing/2014/main" id="{E6128F25-3382-4153-8DFC-4912713CBC9E}"/>
              </a:ext>
            </a:extLst>
          </p:cNvPr>
          <p:cNvSpPr>
            <a:spLocks noGrp="1"/>
          </p:cNvSpPr>
          <p:nvPr>
            <p:ph type="body" sz="quarter" idx="14"/>
          </p:nvPr>
        </p:nvSpPr>
        <p:spPr>
          <a:xfrm>
            <a:off x="1" y="505750"/>
            <a:ext cx="2505176" cy="6352249"/>
          </a:xfrm>
          <a:solidFill>
            <a:schemeClr val="tx2">
              <a:lumMod val="40000"/>
              <a:lumOff val="60000"/>
            </a:schemeClr>
          </a:solidFill>
        </p:spPr>
        <p:txBody>
          <a:bodyPr anchor="ctr"/>
          <a:lstStyle/>
          <a:p>
            <a:r>
              <a:rPr lang="en-GB" sz="1200" b="1">
                <a:latin typeface="Century Gothic" panose="020B0502020202020204" pitchFamily="34" charset="0"/>
              </a:rPr>
              <a:t>Portsmouth Water have conducted a two-year programme of customer engagement using both its ongoing research vehicles together with projects commissioned specifically to inform the plan development or plug gaps when they became apparent. </a:t>
            </a:r>
          </a:p>
          <a:p>
            <a:r>
              <a:rPr lang="en-GB" sz="1200" b="1">
                <a:latin typeface="Century Gothic" panose="020B0502020202020204" pitchFamily="34" charset="0"/>
              </a:rPr>
              <a:t>This primary research has been supplemented with a systematic review of a wide variety of other relevant evidence sources. </a:t>
            </a:r>
          </a:p>
          <a:p>
            <a:r>
              <a:rPr lang="en-GB" sz="1200" b="1">
                <a:latin typeface="Century Gothic" panose="020B0502020202020204" pitchFamily="34" charset="0"/>
              </a:rPr>
              <a:t>The programme has culminated in a large sample of customers evaluating Portsmouth Water’s draft business plan though the Acceptability and Affordability prescribed methodology. </a:t>
            </a:r>
          </a:p>
          <a:p>
            <a:r>
              <a:rPr lang="en-GB" sz="1200" b="1">
                <a:latin typeface="Century Gothic" panose="020B0502020202020204" pitchFamily="34" charset="0"/>
              </a:rPr>
              <a:t>This executive summary draws on this triangulation to provide a single view of the overarching findings.</a:t>
            </a:r>
          </a:p>
          <a:p>
            <a:endParaRPr lang="en-GB" sz="1200" b="1">
              <a:latin typeface="Century Gothic" panose="020B0502020202020204" pitchFamily="34" charset="0"/>
            </a:endParaRPr>
          </a:p>
          <a:p>
            <a:endParaRPr lang="en-GB" sz="1200">
              <a:latin typeface="Century Gothic" panose="020B0502020202020204" pitchFamily="34" charset="0"/>
            </a:endParaRPr>
          </a:p>
          <a:p>
            <a:pPr marL="0" indent="0">
              <a:buNone/>
            </a:pPr>
            <a:endParaRPr lang="en-GB" sz="1200">
              <a:latin typeface="Century Gothic" panose="020B0502020202020204" pitchFamily="34" charset="0"/>
            </a:endParaRPr>
          </a:p>
          <a:p>
            <a:pPr marL="0" indent="0">
              <a:buNone/>
            </a:pPr>
            <a:endParaRPr lang="en-GB" sz="1200">
              <a:latin typeface="Century Gothic" panose="020B0502020202020204" pitchFamily="34" charset="0"/>
            </a:endParaRPr>
          </a:p>
        </p:txBody>
      </p:sp>
      <p:graphicFrame>
        <p:nvGraphicFramePr>
          <p:cNvPr id="5" name="Table 5">
            <a:extLst>
              <a:ext uri="{FF2B5EF4-FFF2-40B4-BE49-F238E27FC236}">
                <a16:creationId xmlns:a16="http://schemas.microsoft.com/office/drawing/2014/main" id="{AFEB7077-D6B9-698B-3F53-072A8CA399C5}"/>
              </a:ext>
            </a:extLst>
          </p:cNvPr>
          <p:cNvGraphicFramePr>
            <a:graphicFrameLocks noGrp="1"/>
          </p:cNvGraphicFramePr>
          <p:nvPr>
            <p:extLst>
              <p:ext uri="{D42A27DB-BD31-4B8C-83A1-F6EECF244321}">
                <p14:modId xmlns:p14="http://schemas.microsoft.com/office/powerpoint/2010/main" val="827941682"/>
              </p:ext>
            </p:extLst>
          </p:nvPr>
        </p:nvGraphicFramePr>
        <p:xfrm>
          <a:off x="4060723" y="3061075"/>
          <a:ext cx="6797368" cy="2419400"/>
        </p:xfrm>
        <a:graphic>
          <a:graphicData uri="http://schemas.openxmlformats.org/drawingml/2006/table">
            <a:tbl>
              <a:tblPr firstRow="1" bandRow="1">
                <a:tableStyleId>{5C22544A-7EE6-4342-B048-85BDC9FD1C3A}</a:tableStyleId>
              </a:tblPr>
              <a:tblGrid>
                <a:gridCol w="3398684">
                  <a:extLst>
                    <a:ext uri="{9D8B030D-6E8A-4147-A177-3AD203B41FA5}">
                      <a16:colId xmlns:a16="http://schemas.microsoft.com/office/drawing/2014/main" val="4254319666"/>
                    </a:ext>
                  </a:extLst>
                </a:gridCol>
                <a:gridCol w="3398684">
                  <a:extLst>
                    <a:ext uri="{9D8B030D-6E8A-4147-A177-3AD203B41FA5}">
                      <a16:colId xmlns:a16="http://schemas.microsoft.com/office/drawing/2014/main" val="3392233390"/>
                    </a:ext>
                  </a:extLst>
                </a:gridCol>
              </a:tblGrid>
              <a:tr h="120970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solidFill>
                            <a:schemeClr val="tx1"/>
                          </a:solidFill>
                        </a:rPr>
                        <a:t>Leakage</a:t>
                      </a:r>
                      <a:r>
                        <a:rPr lang="en-GB" sz="1100" b="0" dirty="0">
                          <a:solidFill>
                            <a:schemeClr val="tx1"/>
                          </a:solidFill>
                        </a:rPr>
                        <a:t> is an emotive issue. The level of proposed investment, however, can disappoint relative to spend/emphasis elsewhere.</a:t>
                      </a:r>
                    </a:p>
                    <a:p>
                      <a:endParaRPr lang="en-GB" sz="1100" b="0" dirty="0">
                        <a:solidFill>
                          <a:schemeClr val="tx1"/>
                        </a:solidFill>
                      </a:endParaRPr>
                    </a:p>
                  </a:txBody>
                  <a:tcPr>
                    <a:solidFill>
                      <a:schemeClr val="accent6">
                        <a:lumMod val="60000"/>
                        <a:lumOff val="40000"/>
                      </a:schemeClr>
                    </a:solidFill>
                  </a:tcPr>
                </a:tc>
                <a:tc>
                  <a:txBody>
                    <a:bodyPr/>
                    <a:lstStyle/>
                    <a:p>
                      <a:pPr marL="285750" indent="-285750">
                        <a:buFont typeface="Arial" panose="020B0604020202020204" pitchFamily="34" charset="0"/>
                        <a:buChar char="•"/>
                      </a:pPr>
                      <a:r>
                        <a:rPr lang="en-GB" sz="1100" b="1" dirty="0">
                          <a:solidFill>
                            <a:schemeClr val="tx1"/>
                          </a:solidFill>
                        </a:rPr>
                        <a:t>Maintain reliable supply</a:t>
                      </a:r>
                      <a:r>
                        <a:rPr lang="en-GB" sz="1100" b="0" dirty="0">
                          <a:solidFill>
                            <a:schemeClr val="tx1"/>
                          </a:solidFill>
                        </a:rPr>
                        <a:t>: PW seen to be doing well - does not need to do go further in this area</a:t>
                      </a:r>
                    </a:p>
                    <a:p>
                      <a:pPr marL="285750" indent="-285750">
                        <a:buFont typeface="Arial" panose="020B0604020202020204" pitchFamily="34" charset="0"/>
                        <a:buChar char="•"/>
                      </a:pPr>
                      <a:r>
                        <a:rPr lang="en-GB" sz="1100" b="1" dirty="0">
                          <a:solidFill>
                            <a:schemeClr val="tx1"/>
                          </a:solidFill>
                        </a:rPr>
                        <a:t>Water quality: </a:t>
                      </a:r>
                      <a:r>
                        <a:rPr lang="en-GB" sz="1100" b="0" dirty="0">
                          <a:solidFill>
                            <a:schemeClr val="tx1"/>
                          </a:solidFill>
                        </a:rPr>
                        <a:t>high levels of acceptability to improve performance at no additional cost on the bill</a:t>
                      </a:r>
                    </a:p>
                  </a:txBody>
                  <a:tcPr>
                    <a:solidFill>
                      <a:schemeClr val="accent2">
                        <a:lumMod val="60000"/>
                        <a:lumOff val="40000"/>
                      </a:schemeClr>
                    </a:solidFill>
                  </a:tcPr>
                </a:tc>
                <a:extLst>
                  <a:ext uri="{0D108BD9-81ED-4DB2-BD59-A6C34878D82A}">
                    <a16:rowId xmlns:a16="http://schemas.microsoft.com/office/drawing/2014/main" val="3519379493"/>
                  </a:ext>
                </a:extLst>
              </a:tr>
              <a:tr h="120970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solidFill>
                            <a:schemeClr val="tx1"/>
                          </a:solidFill>
                        </a:rPr>
                        <a:t>Smart meters: </a:t>
                      </a:r>
                      <a:r>
                        <a:rPr lang="en-GB" sz="1100" b="0" dirty="0">
                          <a:solidFill>
                            <a:schemeClr val="tx1"/>
                          </a:solidFill>
                        </a:rPr>
                        <a:t>not perceived to be meeting a customer need – nor linked with leakage reduction. Majority support plan once informed about the rationale – and on the basis of no bill impact*.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0" dirty="0">
                          <a:solidFill>
                            <a:schemeClr val="tx1"/>
                          </a:solidFill>
                        </a:rPr>
                        <a:t>* </a:t>
                      </a:r>
                      <a:r>
                        <a:rPr lang="en-GB" sz="900" b="0" dirty="0">
                          <a:solidFill>
                            <a:schemeClr val="tx1"/>
                          </a:solidFill>
                        </a:rPr>
                        <a:t>NB final plans did include £13.25 bill impact </a:t>
                      </a:r>
                      <a:endParaRPr lang="en-GB" sz="1100" b="0" dirty="0">
                        <a:solidFill>
                          <a:schemeClr val="tx1"/>
                        </a:solidFill>
                      </a:endParaRPr>
                    </a:p>
                  </a:txBody>
                  <a:tcPr>
                    <a:solidFill>
                      <a:schemeClr val="accent6">
                        <a:lumMod val="20000"/>
                        <a:lumOff val="80000"/>
                      </a:schemeClr>
                    </a:solidFill>
                  </a:tcPr>
                </a:tc>
                <a:tc>
                  <a:txBody>
                    <a:bodyPr/>
                    <a:lstStyle/>
                    <a:p>
                      <a:pPr marL="285750" indent="-285750">
                        <a:buFont typeface="Arial" panose="020B0604020202020204" pitchFamily="34" charset="0"/>
                        <a:buChar char="•"/>
                      </a:pPr>
                      <a:r>
                        <a:rPr lang="en-GB" sz="1100" b="1" dirty="0">
                          <a:solidFill>
                            <a:schemeClr val="tx1"/>
                          </a:solidFill>
                        </a:rPr>
                        <a:t>Lead pipes</a:t>
                      </a:r>
                      <a:r>
                        <a:rPr lang="en-GB" sz="1100" b="0" dirty="0">
                          <a:solidFill>
                            <a:schemeClr val="tx1"/>
                          </a:solidFill>
                        </a:rPr>
                        <a:t>: once informed, importance increases. Focusing on buildings associated with children and vulnerable reflects the key concerns customers have</a:t>
                      </a:r>
                    </a:p>
                    <a:p>
                      <a:pPr marL="285750" indent="-285750">
                        <a:buFont typeface="Arial" panose="020B0604020202020204" pitchFamily="34" charset="0"/>
                        <a:buChar char="•"/>
                      </a:pPr>
                      <a:r>
                        <a:rPr lang="en-GB" sz="1100" b="1" dirty="0">
                          <a:solidFill>
                            <a:schemeClr val="tx1"/>
                          </a:solidFill>
                        </a:rPr>
                        <a:t>Environment: </a:t>
                      </a:r>
                      <a:r>
                        <a:rPr lang="en-GB" sz="1100" b="0" dirty="0">
                          <a:solidFill>
                            <a:schemeClr val="tx1"/>
                          </a:solidFill>
                        </a:rPr>
                        <a:t>not an urgent investment, customers are happy with the plan</a:t>
                      </a:r>
                    </a:p>
                  </a:txBody>
                  <a:tcPr>
                    <a:solidFill>
                      <a:schemeClr val="accent2">
                        <a:lumMod val="40000"/>
                        <a:lumOff val="60000"/>
                      </a:schemeClr>
                    </a:solidFill>
                  </a:tcPr>
                </a:tc>
                <a:extLst>
                  <a:ext uri="{0D108BD9-81ED-4DB2-BD59-A6C34878D82A}">
                    <a16:rowId xmlns:a16="http://schemas.microsoft.com/office/drawing/2014/main" val="3538518025"/>
                  </a:ext>
                </a:extLst>
              </a:tr>
            </a:tbl>
          </a:graphicData>
        </a:graphic>
      </p:graphicFrame>
      <p:sp>
        <p:nvSpPr>
          <p:cNvPr id="6" name="TextBox 5">
            <a:extLst>
              <a:ext uri="{FF2B5EF4-FFF2-40B4-BE49-F238E27FC236}">
                <a16:creationId xmlns:a16="http://schemas.microsoft.com/office/drawing/2014/main" id="{21C7EEA0-7C2B-16A3-2982-144F26A489E2}"/>
              </a:ext>
            </a:extLst>
          </p:cNvPr>
          <p:cNvSpPr txBox="1"/>
          <p:nvPr/>
        </p:nvSpPr>
        <p:spPr>
          <a:xfrm>
            <a:off x="6342953" y="5481197"/>
            <a:ext cx="2232907" cy="461665"/>
          </a:xfrm>
          <a:prstGeom prst="rect">
            <a:avLst/>
          </a:prstGeom>
          <a:noFill/>
        </p:spPr>
        <p:txBody>
          <a:bodyPr wrap="square" rtlCol="0">
            <a:spAutoFit/>
          </a:bodyPr>
          <a:lstStyle/>
          <a:p>
            <a:pPr algn="ctr"/>
            <a:r>
              <a:rPr lang="en-GB" sz="1200" b="1" dirty="0">
                <a:solidFill>
                  <a:schemeClr val="accent4">
                    <a:lumMod val="75000"/>
                  </a:schemeClr>
                </a:solidFill>
              </a:rPr>
              <a:t>CUSTOMER SENTIMENT</a:t>
            </a:r>
          </a:p>
          <a:p>
            <a:pPr algn="ctr"/>
            <a:r>
              <a:rPr lang="en-GB" sz="1200" b="1" dirty="0">
                <a:solidFill>
                  <a:schemeClr val="accent4">
                    <a:lumMod val="75000"/>
                  </a:schemeClr>
                </a:solidFill>
              </a:rPr>
              <a:t>Lower priority</a:t>
            </a:r>
          </a:p>
        </p:txBody>
      </p:sp>
      <p:sp>
        <p:nvSpPr>
          <p:cNvPr id="7" name="TextBox 6">
            <a:extLst>
              <a:ext uri="{FF2B5EF4-FFF2-40B4-BE49-F238E27FC236}">
                <a16:creationId xmlns:a16="http://schemas.microsoft.com/office/drawing/2014/main" id="{D08849BF-12DB-C260-C6D6-9D20E8AB4EE5}"/>
              </a:ext>
            </a:extLst>
          </p:cNvPr>
          <p:cNvSpPr txBox="1"/>
          <p:nvPr/>
        </p:nvSpPr>
        <p:spPr>
          <a:xfrm>
            <a:off x="6515919" y="2592864"/>
            <a:ext cx="1886974" cy="461665"/>
          </a:xfrm>
          <a:prstGeom prst="rect">
            <a:avLst/>
          </a:prstGeom>
          <a:noFill/>
        </p:spPr>
        <p:txBody>
          <a:bodyPr wrap="square" rtlCol="0">
            <a:spAutoFit/>
          </a:bodyPr>
          <a:lstStyle/>
          <a:p>
            <a:pPr algn="ctr"/>
            <a:r>
              <a:rPr lang="en-GB" sz="1200" b="1" dirty="0">
                <a:solidFill>
                  <a:schemeClr val="accent4">
                    <a:lumMod val="75000"/>
                  </a:schemeClr>
                </a:solidFill>
              </a:rPr>
              <a:t>CUSTOMER SENTIMENT</a:t>
            </a:r>
          </a:p>
          <a:p>
            <a:pPr algn="ctr"/>
            <a:r>
              <a:rPr lang="en-GB" sz="1200" b="1" dirty="0">
                <a:solidFill>
                  <a:schemeClr val="accent4">
                    <a:lumMod val="75000"/>
                  </a:schemeClr>
                </a:solidFill>
              </a:rPr>
              <a:t>Higher priority</a:t>
            </a:r>
          </a:p>
        </p:txBody>
      </p:sp>
      <p:sp>
        <p:nvSpPr>
          <p:cNvPr id="8" name="TextBox 7">
            <a:extLst>
              <a:ext uri="{FF2B5EF4-FFF2-40B4-BE49-F238E27FC236}">
                <a16:creationId xmlns:a16="http://schemas.microsoft.com/office/drawing/2014/main" id="{5C86E0F5-CF45-2837-7407-DF7DE9EEFA61}"/>
              </a:ext>
            </a:extLst>
          </p:cNvPr>
          <p:cNvSpPr txBox="1"/>
          <p:nvPr/>
        </p:nvSpPr>
        <p:spPr>
          <a:xfrm>
            <a:off x="10858094" y="3947610"/>
            <a:ext cx="1333906" cy="646331"/>
          </a:xfrm>
          <a:prstGeom prst="rect">
            <a:avLst/>
          </a:prstGeom>
          <a:noFill/>
        </p:spPr>
        <p:txBody>
          <a:bodyPr wrap="square" rtlCol="0">
            <a:spAutoFit/>
          </a:bodyPr>
          <a:lstStyle/>
          <a:p>
            <a:r>
              <a:rPr lang="en-GB" sz="1200" b="1" dirty="0">
                <a:solidFill>
                  <a:schemeClr val="accent4">
                    <a:lumMod val="75000"/>
                  </a:schemeClr>
                </a:solidFill>
              </a:rPr>
              <a:t>PLAN ENDORSEMENT: Stronger</a:t>
            </a:r>
          </a:p>
        </p:txBody>
      </p:sp>
      <p:sp>
        <p:nvSpPr>
          <p:cNvPr id="9" name="TextBox 8">
            <a:extLst>
              <a:ext uri="{FF2B5EF4-FFF2-40B4-BE49-F238E27FC236}">
                <a16:creationId xmlns:a16="http://schemas.microsoft.com/office/drawing/2014/main" id="{67B581B1-7D27-ADF4-2AA0-D3548EFBBD5E}"/>
              </a:ext>
            </a:extLst>
          </p:cNvPr>
          <p:cNvSpPr txBox="1"/>
          <p:nvPr/>
        </p:nvSpPr>
        <p:spPr>
          <a:xfrm>
            <a:off x="2516497" y="3838750"/>
            <a:ext cx="1544226" cy="830997"/>
          </a:xfrm>
          <a:prstGeom prst="rect">
            <a:avLst/>
          </a:prstGeom>
          <a:noFill/>
        </p:spPr>
        <p:txBody>
          <a:bodyPr wrap="square" rtlCol="0">
            <a:spAutoFit/>
          </a:bodyPr>
          <a:lstStyle/>
          <a:p>
            <a:pPr algn="r"/>
            <a:r>
              <a:rPr lang="en-GB" sz="1200" b="1" dirty="0">
                <a:solidFill>
                  <a:schemeClr val="accent4">
                    <a:lumMod val="75000"/>
                  </a:schemeClr>
                </a:solidFill>
              </a:rPr>
              <a:t>PLAN ENDORSEMENT: Weaker/ conditional</a:t>
            </a:r>
          </a:p>
        </p:txBody>
      </p:sp>
      <p:pic>
        <p:nvPicPr>
          <p:cNvPr id="12" name="Picture 11" descr="Logo, company name&#10;&#10;Description automatically generated">
            <a:extLst>
              <a:ext uri="{FF2B5EF4-FFF2-40B4-BE49-F238E27FC236}">
                <a16:creationId xmlns:a16="http://schemas.microsoft.com/office/drawing/2014/main" id="{F71CDBEF-18BA-D5D9-CA92-CC09087F3C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5294" y="6198218"/>
            <a:ext cx="1156706" cy="646331"/>
          </a:xfrm>
          <a:prstGeom prst="rect">
            <a:avLst/>
          </a:prstGeom>
          <a:solidFill>
            <a:srgbClr val="0F9DC3"/>
          </a:solidFill>
          <a:ln>
            <a:noFill/>
          </a:ln>
        </p:spPr>
      </p:pic>
      <p:sp>
        <p:nvSpPr>
          <p:cNvPr id="4" name="Text Placeholder 2">
            <a:extLst>
              <a:ext uri="{FF2B5EF4-FFF2-40B4-BE49-F238E27FC236}">
                <a16:creationId xmlns:a16="http://schemas.microsoft.com/office/drawing/2014/main" id="{E3376FBA-3787-EEBD-BA30-16962D489948}"/>
              </a:ext>
            </a:extLst>
          </p:cNvPr>
          <p:cNvSpPr txBox="1">
            <a:spLocks/>
          </p:cNvSpPr>
          <p:nvPr/>
        </p:nvSpPr>
        <p:spPr>
          <a:xfrm>
            <a:off x="2516497" y="466073"/>
            <a:ext cx="9675503" cy="1912752"/>
          </a:xfrm>
          <a:prstGeom prst="rect">
            <a:avLst/>
          </a:prstGeom>
          <a:no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GB" sz="1200" b="1" dirty="0">
                <a:latin typeface="Century Gothic" panose="020B0502020202020204" pitchFamily="34" charset="0"/>
              </a:rPr>
              <a:t>Overall affordability &amp; acceptability</a:t>
            </a:r>
          </a:p>
          <a:p>
            <a:pPr>
              <a:spcBef>
                <a:spcPts val="600"/>
              </a:spcBef>
            </a:pPr>
            <a:r>
              <a:rPr lang="en-GB" sz="1200" dirty="0">
                <a:latin typeface="Century Gothic" panose="020B0502020202020204" pitchFamily="34" charset="0"/>
              </a:rPr>
              <a:t>The whole body of evidence leads to the conclusion that Portsmouth Water customers endorse the draft business plan.</a:t>
            </a:r>
          </a:p>
          <a:p>
            <a:pPr>
              <a:spcBef>
                <a:spcPts val="600"/>
              </a:spcBef>
            </a:pPr>
            <a:r>
              <a:rPr lang="en-GB" sz="1200" dirty="0">
                <a:latin typeface="Century Gothic" panose="020B0502020202020204" pitchFamily="34" charset="0"/>
              </a:rPr>
              <a:t>However, the diagram below illustrates a nuanced response to the plan elements (notably smart metering and leakage). </a:t>
            </a:r>
          </a:p>
          <a:p>
            <a:pPr>
              <a:spcBef>
                <a:spcPts val="600"/>
              </a:spcBef>
            </a:pPr>
            <a:r>
              <a:rPr lang="en-GB" sz="1200" dirty="0">
                <a:latin typeface="Century Gothic" panose="020B0502020202020204" pitchFamily="34" charset="0"/>
              </a:rPr>
              <a:t>Around three quarters of customers rate the plan </a:t>
            </a:r>
            <a:r>
              <a:rPr lang="en-GB" sz="1200" i="1" dirty="0">
                <a:latin typeface="Century Gothic" panose="020B0502020202020204" pitchFamily="34" charset="0"/>
              </a:rPr>
              <a:t>acceptable</a:t>
            </a:r>
            <a:r>
              <a:rPr lang="en-GB" sz="1200" dirty="0">
                <a:latin typeface="Century Gothic" panose="020B0502020202020204" pitchFamily="34" charset="0"/>
              </a:rPr>
              <a:t> or </a:t>
            </a:r>
            <a:r>
              <a:rPr lang="en-GB" sz="1200" i="1" dirty="0">
                <a:latin typeface="Century Gothic" panose="020B0502020202020204" pitchFamily="34" charset="0"/>
              </a:rPr>
              <a:t>very acceptable</a:t>
            </a:r>
            <a:r>
              <a:rPr lang="en-GB" sz="1200" dirty="0">
                <a:latin typeface="Century Gothic" panose="020B0502020202020204" pitchFamily="34" charset="0"/>
              </a:rPr>
              <a:t>. (Notably this level of acceptability drops to just over half when related to the joint Portsmouth and Southern Water plan</a:t>
            </a:r>
            <a:r>
              <a:rPr lang="en-GB" sz="1050" dirty="0">
                <a:latin typeface="Century Gothic" panose="020B0502020202020204" pitchFamily="34" charset="0"/>
              </a:rPr>
              <a:t>).</a:t>
            </a:r>
            <a:r>
              <a:rPr lang="en-GB" sz="1050" b="1" i="1" dirty="0">
                <a:solidFill>
                  <a:srgbClr val="FF0000"/>
                </a:solidFill>
                <a:latin typeface="Century Gothic" panose="020B0502020202020204" pitchFamily="34" charset="0"/>
              </a:rPr>
              <a:t> </a:t>
            </a:r>
          </a:p>
          <a:p>
            <a:pPr>
              <a:spcBef>
                <a:spcPts val="600"/>
              </a:spcBef>
            </a:pPr>
            <a:r>
              <a:rPr lang="en-GB" sz="1200" dirty="0">
                <a:latin typeface="Century Gothic" panose="020B0502020202020204" pitchFamily="34" charset="0"/>
              </a:rPr>
              <a:t>Customers are far less confident about their ability (or willingness) to afford the plan. Around 1 in 10 say they are already struggling to pay their water and sewerage bills. When presented with the joint bill impact (PW and SW), 46% say it will be </a:t>
            </a:r>
            <a:r>
              <a:rPr lang="en-GB" sz="1200" i="1" dirty="0">
                <a:latin typeface="Century Gothic" panose="020B0502020202020204" pitchFamily="34" charset="0"/>
              </a:rPr>
              <a:t>very </a:t>
            </a:r>
            <a:r>
              <a:rPr lang="en-GB" sz="1200" dirty="0">
                <a:latin typeface="Century Gothic" panose="020B0502020202020204" pitchFamily="34" charset="0"/>
              </a:rPr>
              <a:t>or </a:t>
            </a:r>
            <a:r>
              <a:rPr lang="en-GB" sz="1200" i="1" dirty="0">
                <a:latin typeface="Century Gothic" panose="020B0502020202020204" pitchFamily="34" charset="0"/>
              </a:rPr>
              <a:t>fairly difficult </a:t>
            </a:r>
            <a:r>
              <a:rPr lang="en-GB" sz="1200" dirty="0">
                <a:latin typeface="Century Gothic" panose="020B0502020202020204" pitchFamily="34" charset="0"/>
              </a:rPr>
              <a:t>to afford. </a:t>
            </a:r>
            <a:endParaRPr lang="en-GB" sz="1050" dirty="0">
              <a:latin typeface="Century Gothic" panose="020B0502020202020204" pitchFamily="34" charset="0"/>
            </a:endParaRPr>
          </a:p>
        </p:txBody>
      </p:sp>
      <p:sp>
        <p:nvSpPr>
          <p:cNvPr id="10" name="Slide Number Placeholder 3">
            <a:extLst>
              <a:ext uri="{FF2B5EF4-FFF2-40B4-BE49-F238E27FC236}">
                <a16:creationId xmlns:a16="http://schemas.microsoft.com/office/drawing/2014/main" id="{8C6137FB-17A0-8F14-847A-5DF09355B504}"/>
              </a:ext>
            </a:extLst>
          </p:cNvPr>
          <p:cNvSpPr txBox="1">
            <a:spLocks/>
          </p:cNvSpPr>
          <p:nvPr/>
        </p:nvSpPr>
        <p:spPr>
          <a:xfrm>
            <a:off x="11523144" y="-25865"/>
            <a:ext cx="596850"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17C9725-CDDF-4E1F-A5C1-71F9C95A39C6}" type="slidenum">
              <a:rPr lang="en-GB" b="1" smtClean="0">
                <a:solidFill>
                  <a:prstClr val="white"/>
                </a:solidFill>
                <a:latin typeface="Century Gothic" panose="020B0502020202020204" pitchFamily="34" charset="0"/>
              </a:rPr>
              <a:pPr>
                <a:defRPr/>
              </a:pPr>
              <a:t>5</a:t>
            </a:fld>
            <a:endParaRPr lang="en-GB" b="1">
              <a:solidFill>
                <a:prstClr val="white"/>
              </a:solidFill>
              <a:latin typeface="Century Gothic" panose="020B0502020202020204" pitchFamily="34" charset="0"/>
            </a:endParaRPr>
          </a:p>
        </p:txBody>
      </p:sp>
      <p:sp>
        <p:nvSpPr>
          <p:cNvPr id="11" name="Rectangle 10">
            <a:extLst>
              <a:ext uri="{FF2B5EF4-FFF2-40B4-BE49-F238E27FC236}">
                <a16:creationId xmlns:a16="http://schemas.microsoft.com/office/drawing/2014/main" id="{399F28EC-FA25-FACF-F78B-EB60B90989E6}"/>
              </a:ext>
            </a:extLst>
          </p:cNvPr>
          <p:cNvSpPr/>
          <p:nvPr/>
        </p:nvSpPr>
        <p:spPr>
          <a:xfrm>
            <a:off x="4060723" y="5618823"/>
            <a:ext cx="2414517" cy="830997"/>
          </a:xfrm>
          <a:prstGeom prst="rect">
            <a:avLst/>
          </a:prstGeom>
          <a:noFill/>
          <a:ln>
            <a:solidFill>
              <a:schemeClr val="accent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i="1" dirty="0">
                <a:solidFill>
                  <a:schemeClr val="tx1"/>
                </a:solidFill>
              </a:rPr>
              <a:t>Transformational change needed in customer mindset to see role and significance of smart meters in managing demand. Customer comms will be critical.</a:t>
            </a:r>
          </a:p>
        </p:txBody>
      </p:sp>
      <p:sp>
        <p:nvSpPr>
          <p:cNvPr id="17" name="Arrow: U-Turn 16">
            <a:extLst>
              <a:ext uri="{FF2B5EF4-FFF2-40B4-BE49-F238E27FC236}">
                <a16:creationId xmlns:a16="http://schemas.microsoft.com/office/drawing/2014/main" id="{BBCF7DA3-CCB3-7B17-4BCF-D3DC4E39838B}"/>
              </a:ext>
            </a:extLst>
          </p:cNvPr>
          <p:cNvSpPr/>
          <p:nvPr/>
        </p:nvSpPr>
        <p:spPr>
          <a:xfrm rot="16200000" flipH="1">
            <a:off x="3333692" y="5371943"/>
            <a:ext cx="648076" cy="493762"/>
          </a:xfrm>
          <a:prstGeom prst="uturnArrow">
            <a:avLst>
              <a:gd name="adj1" fmla="val 20284"/>
              <a:gd name="adj2" fmla="val 23935"/>
              <a:gd name="adj3" fmla="val 25001"/>
              <a:gd name="adj4" fmla="val 43750"/>
              <a:gd name="adj5" fmla="val 75000"/>
            </a:avLst>
          </a:prstGeom>
          <a:solidFill>
            <a:schemeClr val="accent6">
              <a:lumMod val="40000"/>
              <a:lumOff val="60000"/>
            </a:schemeClr>
          </a:solidFill>
          <a:ln>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104631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9C29B7-6135-7BF9-84BC-3723E3EBFF47}"/>
              </a:ext>
            </a:extLst>
          </p:cNvPr>
          <p:cNvSpPr>
            <a:spLocks noGrp="1"/>
          </p:cNvSpPr>
          <p:nvPr>
            <p:ph type="body" sz="quarter" idx="13"/>
          </p:nvPr>
        </p:nvSpPr>
        <p:spPr/>
        <p:txBody>
          <a:bodyPr/>
          <a:lstStyle/>
          <a:p>
            <a:r>
              <a:rPr lang="en-GB">
                <a:latin typeface="Century Gothic" panose="020B0502020202020204" pitchFamily="34" charset="0"/>
              </a:rPr>
              <a:t>What were customers responding to?</a:t>
            </a:r>
          </a:p>
        </p:txBody>
      </p:sp>
      <p:sp>
        <p:nvSpPr>
          <p:cNvPr id="31" name="TextBox 30">
            <a:extLst>
              <a:ext uri="{FF2B5EF4-FFF2-40B4-BE49-F238E27FC236}">
                <a16:creationId xmlns:a16="http://schemas.microsoft.com/office/drawing/2014/main" id="{EE3E353A-EE0A-6DF9-9230-CE8679A2CEA4}"/>
              </a:ext>
            </a:extLst>
          </p:cNvPr>
          <p:cNvSpPr txBox="1"/>
          <p:nvPr/>
        </p:nvSpPr>
        <p:spPr>
          <a:xfrm>
            <a:off x="392060" y="1085231"/>
            <a:ext cx="1371249" cy="523220"/>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n-GB" sz="1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Customer priorities</a:t>
            </a:r>
          </a:p>
        </p:txBody>
      </p:sp>
      <p:sp>
        <p:nvSpPr>
          <p:cNvPr id="2" name="Arrow: Down 1">
            <a:extLst>
              <a:ext uri="{FF2B5EF4-FFF2-40B4-BE49-F238E27FC236}">
                <a16:creationId xmlns:a16="http://schemas.microsoft.com/office/drawing/2014/main" id="{F3D349E1-031F-BB21-3C13-0E928CCE6AA9}"/>
              </a:ext>
            </a:extLst>
          </p:cNvPr>
          <p:cNvSpPr/>
          <p:nvPr/>
        </p:nvSpPr>
        <p:spPr>
          <a:xfrm>
            <a:off x="326571" y="563371"/>
            <a:ext cx="1502229" cy="521860"/>
          </a:xfrm>
          <a:prstGeom prst="downArrow">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1</a:t>
            </a:r>
          </a:p>
        </p:txBody>
      </p:sp>
      <p:sp>
        <p:nvSpPr>
          <p:cNvPr id="5" name="Arrow: Down 4">
            <a:extLst>
              <a:ext uri="{FF2B5EF4-FFF2-40B4-BE49-F238E27FC236}">
                <a16:creationId xmlns:a16="http://schemas.microsoft.com/office/drawing/2014/main" id="{1A54182E-1919-E446-9F5D-622C30BFD472}"/>
              </a:ext>
            </a:extLst>
          </p:cNvPr>
          <p:cNvSpPr/>
          <p:nvPr/>
        </p:nvSpPr>
        <p:spPr>
          <a:xfrm>
            <a:off x="326571" y="2282888"/>
            <a:ext cx="1502229" cy="521860"/>
          </a:xfrm>
          <a:prstGeom prst="downArrow">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2</a:t>
            </a:r>
          </a:p>
        </p:txBody>
      </p:sp>
      <p:sp>
        <p:nvSpPr>
          <p:cNvPr id="6" name="Arrow: Down 5">
            <a:extLst>
              <a:ext uri="{FF2B5EF4-FFF2-40B4-BE49-F238E27FC236}">
                <a16:creationId xmlns:a16="http://schemas.microsoft.com/office/drawing/2014/main" id="{84363A17-6137-2C90-A7B9-706907AFA761}"/>
              </a:ext>
            </a:extLst>
          </p:cNvPr>
          <p:cNvSpPr/>
          <p:nvPr/>
        </p:nvSpPr>
        <p:spPr>
          <a:xfrm>
            <a:off x="6292488" y="1106612"/>
            <a:ext cx="1502229" cy="521860"/>
          </a:xfrm>
          <a:prstGeom prst="down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3</a:t>
            </a:r>
          </a:p>
        </p:txBody>
      </p:sp>
      <p:sp>
        <p:nvSpPr>
          <p:cNvPr id="16" name="TextBox 15">
            <a:extLst>
              <a:ext uri="{FF2B5EF4-FFF2-40B4-BE49-F238E27FC236}">
                <a16:creationId xmlns:a16="http://schemas.microsoft.com/office/drawing/2014/main" id="{A5FCA87A-D35C-6AEF-9DF8-EE5A59ADBF1E}"/>
              </a:ext>
            </a:extLst>
          </p:cNvPr>
          <p:cNvSpPr txBox="1"/>
          <p:nvPr/>
        </p:nvSpPr>
        <p:spPr>
          <a:xfrm>
            <a:off x="268217" y="2729501"/>
            <a:ext cx="1618934" cy="523220"/>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n-GB" sz="1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Review of Plan Choices</a:t>
            </a:r>
          </a:p>
        </p:txBody>
      </p:sp>
      <p:sp>
        <p:nvSpPr>
          <p:cNvPr id="17" name="TextBox 16">
            <a:extLst>
              <a:ext uri="{FF2B5EF4-FFF2-40B4-BE49-F238E27FC236}">
                <a16:creationId xmlns:a16="http://schemas.microsoft.com/office/drawing/2014/main" id="{7A0DF615-0153-4EC2-954E-D7638C2C1804}"/>
              </a:ext>
            </a:extLst>
          </p:cNvPr>
          <p:cNvSpPr txBox="1"/>
          <p:nvPr/>
        </p:nvSpPr>
        <p:spPr>
          <a:xfrm>
            <a:off x="6006503" y="1583665"/>
            <a:ext cx="2074197" cy="523220"/>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n-GB" sz="1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Acceptability &amp; Affordability</a:t>
            </a:r>
          </a:p>
        </p:txBody>
      </p:sp>
      <p:sp>
        <p:nvSpPr>
          <p:cNvPr id="18" name="TextBox 17">
            <a:extLst>
              <a:ext uri="{FF2B5EF4-FFF2-40B4-BE49-F238E27FC236}">
                <a16:creationId xmlns:a16="http://schemas.microsoft.com/office/drawing/2014/main" id="{C15A6A78-22B9-AFFB-E6DC-16B7989D13FB}"/>
              </a:ext>
            </a:extLst>
          </p:cNvPr>
          <p:cNvSpPr txBox="1"/>
          <p:nvPr/>
        </p:nvSpPr>
        <p:spPr>
          <a:xfrm>
            <a:off x="1955380" y="582383"/>
            <a:ext cx="3318237" cy="1169551"/>
          </a:xfrm>
          <a:prstGeom prst="rect">
            <a:avLst/>
          </a:prstGeom>
          <a:solidFill>
            <a:schemeClr val="accent4">
              <a:lumMod val="20000"/>
              <a:lumOff val="80000"/>
            </a:schemeClr>
          </a:solid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prstClr val="black"/>
                </a:solidFill>
                <a:latin typeface="Century Gothic" panose="020B0502020202020204" pitchFamily="34" charset="0"/>
              </a:rPr>
              <a:t>Unprompted discussions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General statements about </a:t>
            </a:r>
            <a:r>
              <a:rPr lang="en-GB" sz="1400">
                <a:solidFill>
                  <a:prstClr val="black"/>
                </a:solidFill>
                <a:latin typeface="Century Gothic" panose="020B0502020202020204" pitchFamily="34" charset="0"/>
              </a:rPr>
              <a:t>aspects of the plan</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prstClr val="black"/>
                </a:solidFill>
                <a:latin typeface="Century Gothic" panose="020B0502020202020204" pitchFamily="34" charset="0"/>
              </a:rPr>
              <a:t>Descriptions of the long-term vision</a:t>
            </a:r>
            <a:endPar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pic>
        <p:nvPicPr>
          <p:cNvPr id="23" name="Picture 22">
            <a:extLst>
              <a:ext uri="{FF2B5EF4-FFF2-40B4-BE49-F238E27FC236}">
                <a16:creationId xmlns:a16="http://schemas.microsoft.com/office/drawing/2014/main" id="{3A085B9F-CB99-4737-26AF-AE36DF09C4F8}"/>
              </a:ext>
            </a:extLst>
          </p:cNvPr>
          <p:cNvPicPr>
            <a:picLocks noChangeAspect="1"/>
          </p:cNvPicPr>
          <p:nvPr/>
        </p:nvPicPr>
        <p:blipFill>
          <a:blip r:embed="rId2"/>
          <a:stretch>
            <a:fillRect/>
          </a:stretch>
        </p:blipFill>
        <p:spPr>
          <a:xfrm>
            <a:off x="392060" y="3353090"/>
            <a:ext cx="4881557" cy="3125939"/>
          </a:xfrm>
          <a:prstGeom prst="rect">
            <a:avLst/>
          </a:prstGeom>
        </p:spPr>
      </p:pic>
      <p:pic>
        <p:nvPicPr>
          <p:cNvPr id="24" name="Picture 23">
            <a:extLst>
              <a:ext uri="{FF2B5EF4-FFF2-40B4-BE49-F238E27FC236}">
                <a16:creationId xmlns:a16="http://schemas.microsoft.com/office/drawing/2014/main" id="{71CE7BDB-25A9-703C-1D18-14427AF00CC0}"/>
              </a:ext>
            </a:extLst>
          </p:cNvPr>
          <p:cNvPicPr>
            <a:picLocks noChangeAspect="1"/>
          </p:cNvPicPr>
          <p:nvPr/>
        </p:nvPicPr>
        <p:blipFill rotWithShape="1">
          <a:blip r:embed="rId3"/>
          <a:srcRect l="2359" t="7584" r="7639"/>
          <a:stretch/>
        </p:blipFill>
        <p:spPr>
          <a:xfrm>
            <a:off x="5433493" y="2655428"/>
            <a:ext cx="6490290" cy="3531112"/>
          </a:xfrm>
          <a:prstGeom prst="rect">
            <a:avLst/>
          </a:prstGeom>
          <a:ln>
            <a:solidFill>
              <a:schemeClr val="accent4">
                <a:lumMod val="50000"/>
              </a:schemeClr>
            </a:solidFill>
          </a:ln>
        </p:spPr>
      </p:pic>
      <p:sp>
        <p:nvSpPr>
          <p:cNvPr id="27" name="TextBox 26">
            <a:extLst>
              <a:ext uri="{FF2B5EF4-FFF2-40B4-BE49-F238E27FC236}">
                <a16:creationId xmlns:a16="http://schemas.microsoft.com/office/drawing/2014/main" id="{CD32DD19-850D-931C-F71F-1F21E8BBFEEF}"/>
              </a:ext>
            </a:extLst>
          </p:cNvPr>
          <p:cNvSpPr txBox="1"/>
          <p:nvPr/>
        </p:nvSpPr>
        <p:spPr>
          <a:xfrm>
            <a:off x="1955380" y="1964305"/>
            <a:ext cx="3318237" cy="1169551"/>
          </a:xfrm>
          <a:prstGeom prst="rect">
            <a:avLst/>
          </a:prstGeom>
          <a:solidFill>
            <a:schemeClr val="accent1">
              <a:lumMod val="40000"/>
              <a:lumOff val="60000"/>
            </a:schemeClr>
          </a:solid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prstClr val="black"/>
                </a:solidFill>
                <a:latin typeface="Century Gothic" panose="020B0502020202020204" pitchFamily="34" charset="0"/>
              </a:rPr>
              <a:t>Customers were given descriptions of investments with three bill impact options.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prstClr val="black"/>
                </a:solidFill>
                <a:latin typeface="Century Gothic" panose="020B0502020202020204" pitchFamily="34" charset="0"/>
              </a:rPr>
              <a:t>Set in context of long-term vision 2025- 2050</a:t>
            </a:r>
            <a:endPar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28" name="TextBox 27">
            <a:extLst>
              <a:ext uri="{FF2B5EF4-FFF2-40B4-BE49-F238E27FC236}">
                <a16:creationId xmlns:a16="http://schemas.microsoft.com/office/drawing/2014/main" id="{EF6AC16E-F0AB-82D8-BEA7-54B255B67592}"/>
              </a:ext>
            </a:extLst>
          </p:cNvPr>
          <p:cNvSpPr txBox="1"/>
          <p:nvPr/>
        </p:nvSpPr>
        <p:spPr>
          <a:xfrm>
            <a:off x="7887636" y="1051182"/>
            <a:ext cx="4036147" cy="1384995"/>
          </a:xfrm>
          <a:prstGeom prst="rect">
            <a:avLst/>
          </a:prstGeom>
          <a:solidFill>
            <a:schemeClr val="accent6">
              <a:lumMod val="40000"/>
              <a:lumOff val="60000"/>
            </a:schemeClr>
          </a:solid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prstClr val="black"/>
                </a:solidFill>
                <a:latin typeface="Century Gothic" panose="020B0502020202020204" pitchFamily="34" charset="0"/>
              </a:rPr>
              <a:t>Customers were given information about 6 areas of the plan: 3 performance commitments and 3 areas of significant investment</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Acceptability based on whole bill impact from 2025-30</a:t>
            </a:r>
          </a:p>
        </p:txBody>
      </p:sp>
      <p:pic>
        <p:nvPicPr>
          <p:cNvPr id="29" name="Picture 28" descr="Logo, company name&#10;&#10;Description automatically generated">
            <a:extLst>
              <a:ext uri="{FF2B5EF4-FFF2-40B4-BE49-F238E27FC236}">
                <a16:creationId xmlns:a16="http://schemas.microsoft.com/office/drawing/2014/main" id="{970A1B53-7551-DB2C-1734-4E15383B3C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83789" y="6256134"/>
            <a:ext cx="1156706" cy="601866"/>
          </a:xfrm>
          <a:prstGeom prst="rect">
            <a:avLst/>
          </a:prstGeom>
          <a:solidFill>
            <a:srgbClr val="0F9DC3"/>
          </a:solidFill>
          <a:ln>
            <a:noFill/>
          </a:ln>
        </p:spPr>
      </p:pic>
    </p:spTree>
    <p:extLst>
      <p:ext uri="{BB962C8B-B14F-4D97-AF65-F5344CB8AC3E}">
        <p14:creationId xmlns:p14="http://schemas.microsoft.com/office/powerpoint/2010/main" val="1356884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B412DD-0E52-47C5-A224-BE712B9A3A3C}"/>
              </a:ext>
            </a:extLst>
          </p:cNvPr>
          <p:cNvSpPr>
            <a:spLocks noGrp="1"/>
          </p:cNvSpPr>
          <p:nvPr>
            <p:ph type="body" sz="quarter" idx="13"/>
          </p:nvPr>
        </p:nvSpPr>
        <p:spPr>
          <a:xfrm>
            <a:off x="-1" y="10784"/>
            <a:ext cx="12192000" cy="505853"/>
          </a:xfrm>
        </p:spPr>
        <p:txBody>
          <a:bodyPr/>
          <a:lstStyle/>
          <a:p>
            <a:r>
              <a:rPr lang="en-GB">
                <a:latin typeface="Century Gothic"/>
                <a:cs typeface="Arial"/>
              </a:rPr>
              <a:t>Weighing the evidence - </a:t>
            </a:r>
            <a:r>
              <a:rPr lang="en-GB">
                <a:latin typeface="Century Gothic" panose="020B0502020202020204" pitchFamily="34" charset="0"/>
              </a:rPr>
              <a:t>Reliable supply</a:t>
            </a:r>
          </a:p>
        </p:txBody>
      </p:sp>
      <p:sp>
        <p:nvSpPr>
          <p:cNvPr id="5" name="Slide Number Placeholder 3">
            <a:extLst>
              <a:ext uri="{FF2B5EF4-FFF2-40B4-BE49-F238E27FC236}">
                <a16:creationId xmlns:a16="http://schemas.microsoft.com/office/drawing/2014/main" id="{82510419-E5DF-7CCE-1B6F-0C0F533F5E28}"/>
              </a:ext>
            </a:extLst>
          </p:cNvPr>
          <p:cNvSpPr txBox="1">
            <a:spLocks/>
          </p:cNvSpPr>
          <p:nvPr/>
        </p:nvSpPr>
        <p:spPr>
          <a:xfrm>
            <a:off x="11523144" y="-25865"/>
            <a:ext cx="596850"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17C9725-CDDF-4E1F-A5C1-71F9C95A39C6}" type="slidenum">
              <a:rPr lang="en-GB" b="1" smtClean="0">
                <a:solidFill>
                  <a:prstClr val="white"/>
                </a:solidFill>
                <a:latin typeface="Century Gothic" panose="020B0502020202020204" pitchFamily="34" charset="0"/>
              </a:rPr>
              <a:pPr>
                <a:defRPr/>
              </a:pPr>
              <a:t>7</a:t>
            </a:fld>
            <a:endParaRPr lang="en-GB" b="1">
              <a:solidFill>
                <a:prstClr val="white"/>
              </a:solidFill>
              <a:latin typeface="Century Gothic" panose="020B0502020202020204" pitchFamily="34" charset="0"/>
            </a:endParaRPr>
          </a:p>
        </p:txBody>
      </p:sp>
      <p:graphicFrame>
        <p:nvGraphicFramePr>
          <p:cNvPr id="15" name="Table 15">
            <a:extLst>
              <a:ext uri="{FF2B5EF4-FFF2-40B4-BE49-F238E27FC236}">
                <a16:creationId xmlns:a16="http://schemas.microsoft.com/office/drawing/2014/main" id="{771EB888-391C-19F6-B64F-D3BC5A35085C}"/>
              </a:ext>
            </a:extLst>
          </p:cNvPr>
          <p:cNvGraphicFramePr>
            <a:graphicFrameLocks noGrp="1"/>
          </p:cNvGraphicFramePr>
          <p:nvPr>
            <p:extLst>
              <p:ext uri="{D42A27DB-BD31-4B8C-83A1-F6EECF244321}">
                <p14:modId xmlns:p14="http://schemas.microsoft.com/office/powerpoint/2010/main" val="1092030533"/>
              </p:ext>
            </p:extLst>
          </p:nvPr>
        </p:nvGraphicFramePr>
        <p:xfrm>
          <a:off x="429096" y="525269"/>
          <a:ext cx="11273656" cy="2417549"/>
        </p:xfrm>
        <a:graphic>
          <a:graphicData uri="http://schemas.openxmlformats.org/drawingml/2006/table">
            <a:tbl>
              <a:tblPr firstRow="1" bandRow="1">
                <a:tableStyleId>{5C22544A-7EE6-4342-B048-85BDC9FD1C3A}</a:tableStyleId>
              </a:tblPr>
              <a:tblGrid>
                <a:gridCol w="2818414">
                  <a:extLst>
                    <a:ext uri="{9D8B030D-6E8A-4147-A177-3AD203B41FA5}">
                      <a16:colId xmlns:a16="http://schemas.microsoft.com/office/drawing/2014/main" val="3255321495"/>
                    </a:ext>
                  </a:extLst>
                </a:gridCol>
                <a:gridCol w="2818414">
                  <a:extLst>
                    <a:ext uri="{9D8B030D-6E8A-4147-A177-3AD203B41FA5}">
                      <a16:colId xmlns:a16="http://schemas.microsoft.com/office/drawing/2014/main" val="1786619817"/>
                    </a:ext>
                  </a:extLst>
                </a:gridCol>
                <a:gridCol w="2818414">
                  <a:extLst>
                    <a:ext uri="{9D8B030D-6E8A-4147-A177-3AD203B41FA5}">
                      <a16:colId xmlns:a16="http://schemas.microsoft.com/office/drawing/2014/main" val="998087458"/>
                    </a:ext>
                  </a:extLst>
                </a:gridCol>
                <a:gridCol w="2818414">
                  <a:extLst>
                    <a:ext uri="{9D8B030D-6E8A-4147-A177-3AD203B41FA5}">
                      <a16:colId xmlns:a16="http://schemas.microsoft.com/office/drawing/2014/main" val="1221050778"/>
                    </a:ext>
                  </a:extLst>
                </a:gridCol>
              </a:tblGrid>
              <a:tr h="497309">
                <a:tc>
                  <a:txBody>
                    <a:bodyPr/>
                    <a:lstStyle/>
                    <a:p>
                      <a:pPr marL="361950" indent="0" algn="ctr"/>
                      <a:r>
                        <a:rPr lang="en-GB" sz="1200">
                          <a:latin typeface="Century Gothic" panose="020B0502020202020204" pitchFamily="34" charset="0"/>
                        </a:rPr>
                        <a:t>Is this a priority for customers?</a:t>
                      </a:r>
                    </a:p>
                  </a:txBody>
                  <a:tcPr anchor="ctr">
                    <a:solidFill>
                      <a:schemeClr val="accent3"/>
                    </a:solidFill>
                  </a:tcPr>
                </a:tc>
                <a:tc>
                  <a:txBody>
                    <a:bodyPr/>
                    <a:lstStyle/>
                    <a:p>
                      <a:pPr marL="266700" indent="0" algn="ctr"/>
                      <a:r>
                        <a:rPr lang="en-GB" sz="1200">
                          <a:latin typeface="Century Gothic" panose="020B0502020202020204" pitchFamily="34" charset="0"/>
                        </a:rPr>
                        <a:t>Evidence from the long-term plan choices</a:t>
                      </a:r>
                    </a:p>
                  </a:txBody>
                  <a:tcPr anchor="ctr"/>
                </a:tc>
                <a:tc>
                  <a:txBody>
                    <a:bodyPr/>
                    <a:lstStyle/>
                    <a:p>
                      <a:pPr algn="ctr"/>
                      <a:r>
                        <a:rPr lang="en-GB" sz="1200">
                          <a:latin typeface="Century Gothic" panose="020B0502020202020204" pitchFamily="34" charset="0"/>
                        </a:rPr>
                        <a:t>Tensions / conflicts / sample differences in evidence</a:t>
                      </a:r>
                    </a:p>
                  </a:txBody>
                  <a:tcPr anchor="ctr"/>
                </a:tc>
                <a:tc>
                  <a:txBody>
                    <a:bodyPr/>
                    <a:lstStyle/>
                    <a:p>
                      <a:pPr algn="ctr"/>
                      <a:r>
                        <a:rPr lang="en-GB" sz="1200">
                          <a:latin typeface="Century Gothic" panose="020B0502020202020204" pitchFamily="34" charset="0"/>
                        </a:rPr>
                        <a:t>Understanding reasons behind tensions / conflicts</a:t>
                      </a:r>
                    </a:p>
                  </a:txBody>
                  <a:tcPr anchor="ctr"/>
                </a:tc>
                <a:extLst>
                  <a:ext uri="{0D108BD9-81ED-4DB2-BD59-A6C34878D82A}">
                    <a16:rowId xmlns:a16="http://schemas.microsoft.com/office/drawing/2014/main" val="2728932345"/>
                  </a:ext>
                </a:extLst>
              </a:tr>
              <a:tr h="906825">
                <a:tc>
                  <a:txBody>
                    <a:bodyPr/>
                    <a:lstStyle/>
                    <a:p>
                      <a:pPr algn="ctr"/>
                      <a:r>
                        <a:rPr lang="en-GB" sz="1000" b="0">
                          <a:latin typeface="Century Gothic" panose="020B0502020202020204" pitchFamily="34" charset="0"/>
                        </a:rPr>
                        <a:t>Reliability of supply/future supplies  was the highest priority in the priorities triangulation exercise.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a:solidFill>
                          <a:schemeClr val="tx1"/>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solidFill>
                            <a:schemeClr val="tx1"/>
                          </a:solidFill>
                          <a:latin typeface="Century Gothic" panose="020B0502020202020204" pitchFamily="34" charset="0"/>
                        </a:rPr>
                        <a:t>Ofwat WTP shows avoiding long term interruptions to supply is more highly valued than anything else (fol</a:t>
                      </a:r>
                      <a:r>
                        <a:rPr lang="en-GB" sz="1000">
                          <a:solidFill>
                            <a:schemeClr val="tx1"/>
                          </a:solidFill>
                          <a:latin typeface="Century Gothic" panose="020B0502020202020204" pitchFamily="34" charset="0"/>
                        </a:rPr>
                        <a:t>lowed by water quality).</a:t>
                      </a:r>
                    </a:p>
                    <a:p>
                      <a:pPr algn="ctr"/>
                      <a:endParaRPr lang="en-GB" sz="1000" b="0">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Century Gothic" panose="020B0502020202020204" pitchFamily="34" charset="0"/>
                        </a:rPr>
                        <a:t>Consumers tended towards the </a:t>
                      </a:r>
                      <a:r>
                        <a:rPr lang="en-GB" sz="1000" b="1">
                          <a:latin typeface="Century Gothic" panose="020B0502020202020204" pitchFamily="34" charset="0"/>
                        </a:rPr>
                        <a:t>medium option</a:t>
                      </a:r>
                      <a:r>
                        <a:rPr lang="en-GB" sz="1000" b="0">
                          <a:latin typeface="Century Gothic" panose="020B0502020202020204" pitchFamily="34" charset="0"/>
                        </a:rPr>
                        <a:t> on the choices research. Portsmouth Water do not need to go beyond their existing – industry leading – level of reliability. </a:t>
                      </a:r>
                    </a:p>
                  </a:txBody>
                  <a:tcPr anchor="ctr"/>
                </a:tc>
                <a:tc>
                  <a:txBody>
                    <a:bodyPr/>
                    <a:lstStyle/>
                    <a:p>
                      <a:pPr algn="ctr"/>
                      <a:r>
                        <a:rPr lang="en-GB" sz="1000" b="0">
                          <a:latin typeface="Century Gothic" panose="020B0502020202020204" pitchFamily="34" charset="0"/>
                        </a:rPr>
                        <a:t>Those </a:t>
                      </a:r>
                      <a:r>
                        <a:rPr lang="en-GB" sz="1000" b="1">
                          <a:latin typeface="Century Gothic" panose="020B0502020202020204" pitchFamily="34" charset="0"/>
                        </a:rPr>
                        <a:t>who cannot afford </a:t>
                      </a:r>
                      <a:r>
                        <a:rPr lang="en-GB" sz="1000" b="0">
                          <a:latin typeface="Century Gothic" panose="020B0502020202020204" pitchFamily="34" charset="0"/>
                        </a:rPr>
                        <a:t>the water &amp; sewerage bill, as well as those on the </a:t>
                      </a:r>
                      <a:r>
                        <a:rPr lang="en-GB" sz="1000" b="1">
                          <a:latin typeface="Century Gothic" panose="020B0502020202020204" pitchFamily="34" charset="0"/>
                        </a:rPr>
                        <a:t>borderline of affordability</a:t>
                      </a:r>
                      <a:r>
                        <a:rPr lang="en-GB" sz="1000" b="0">
                          <a:latin typeface="Century Gothic" panose="020B0502020202020204" pitchFamily="34" charset="0"/>
                        </a:rPr>
                        <a:t>, are more likely than others to opt for a reduction in reliability (to the industry average), if this means no bill increase.</a:t>
                      </a:r>
                    </a:p>
                    <a:p>
                      <a:pPr algn="ctr"/>
                      <a:endParaRPr lang="en-GB" sz="1000" b="0">
                        <a:latin typeface="Century Gothic" panose="020B0502020202020204" pitchFamily="34" charset="0"/>
                      </a:endParaRPr>
                    </a:p>
                    <a:p>
                      <a:pPr algn="ctr"/>
                      <a:r>
                        <a:rPr lang="en-GB" sz="1000" b="1">
                          <a:latin typeface="Century Gothic" panose="020B0502020202020204" pitchFamily="34" charset="0"/>
                        </a:rPr>
                        <a:t>Future customers </a:t>
                      </a:r>
                      <a:r>
                        <a:rPr lang="en-GB" sz="1000">
                          <a:latin typeface="Century Gothic" panose="020B0502020202020204" pitchFamily="34" charset="0"/>
                        </a:rPr>
                        <a:t>indicate a greater preference for the high investment option.</a:t>
                      </a:r>
                    </a:p>
                    <a:p>
                      <a:pPr algn="ctr"/>
                      <a:endParaRPr lang="en-GB" sz="1000">
                        <a:latin typeface="Century Gothic" panose="020B0502020202020204" pitchFamily="34" charset="0"/>
                      </a:endParaRPr>
                    </a:p>
                    <a:p>
                      <a:pPr algn="ctr"/>
                      <a:r>
                        <a:rPr lang="en-GB" sz="1000" b="1">
                          <a:latin typeface="Century Gothic" panose="020B0502020202020204" pitchFamily="34" charset="0"/>
                        </a:rPr>
                        <a:t>NHH</a:t>
                      </a:r>
                      <a:r>
                        <a:rPr lang="en-GB" sz="1000">
                          <a:latin typeface="Century Gothic" panose="020B0502020202020204" pitchFamily="34" charset="0"/>
                        </a:rPr>
                        <a:t> felt improving supply interruption was important.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latin typeface="Century Gothic" panose="020B0502020202020204" pitchFamily="34" charset="0"/>
                        </a:rPr>
                        <a:t>Future customers </a:t>
                      </a:r>
                      <a:r>
                        <a:rPr lang="en-GB" sz="1000">
                          <a:latin typeface="Century Gothic" panose="020B0502020202020204" pitchFamily="34" charset="0"/>
                        </a:rPr>
                        <a:t>have a strong sense of social justice and fairness; we suggest this may foment belief that no one should be without water (particularly vulnerable people reliant on a steady supply).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latin typeface="Century Gothic" panose="020B0502020202020204" pitchFamily="34" charset="0"/>
                        </a:rPr>
                        <a:t>For </a:t>
                      </a:r>
                      <a:r>
                        <a:rPr lang="en-GB" sz="1000" b="1">
                          <a:latin typeface="Century Gothic" panose="020B0502020202020204" pitchFamily="34" charset="0"/>
                        </a:rPr>
                        <a:t>NHH</a:t>
                      </a:r>
                      <a:r>
                        <a:rPr lang="en-GB" sz="1000">
                          <a:latin typeface="Century Gothic" panose="020B0502020202020204" pitchFamily="34" charset="0"/>
                        </a:rPr>
                        <a:t>, their perspective I more about the commercial impact of being without water even for a short time.</a:t>
                      </a:r>
                    </a:p>
                  </a:txBody>
                  <a:tcPr anchor="ctr"/>
                </a:tc>
                <a:extLst>
                  <a:ext uri="{0D108BD9-81ED-4DB2-BD59-A6C34878D82A}">
                    <a16:rowId xmlns:a16="http://schemas.microsoft.com/office/drawing/2014/main" val="2293208300"/>
                  </a:ext>
                </a:extLst>
              </a:tr>
            </a:tbl>
          </a:graphicData>
        </a:graphic>
      </p:graphicFrame>
      <p:pic>
        <p:nvPicPr>
          <p:cNvPr id="2" name="Picture 1">
            <a:extLst>
              <a:ext uri="{FF2B5EF4-FFF2-40B4-BE49-F238E27FC236}">
                <a16:creationId xmlns:a16="http://schemas.microsoft.com/office/drawing/2014/main" id="{D13AA9ED-D8FF-1CD3-7AC2-3893A4A9EA6E}"/>
              </a:ext>
            </a:extLst>
          </p:cNvPr>
          <p:cNvPicPr>
            <a:picLocks noChangeAspect="1"/>
          </p:cNvPicPr>
          <p:nvPr/>
        </p:nvPicPr>
        <p:blipFill>
          <a:blip r:embed="rId3"/>
          <a:stretch>
            <a:fillRect/>
          </a:stretch>
        </p:blipFill>
        <p:spPr>
          <a:xfrm>
            <a:off x="459170" y="3194209"/>
            <a:ext cx="2177420" cy="3379007"/>
          </a:xfrm>
          <a:prstGeom prst="rect">
            <a:avLst/>
          </a:prstGeom>
        </p:spPr>
      </p:pic>
      <p:graphicFrame>
        <p:nvGraphicFramePr>
          <p:cNvPr id="10" name="Table 15">
            <a:extLst>
              <a:ext uri="{FF2B5EF4-FFF2-40B4-BE49-F238E27FC236}">
                <a16:creationId xmlns:a16="http://schemas.microsoft.com/office/drawing/2014/main" id="{CAD697A5-8C1A-D3AB-B768-9CB3767EE46F}"/>
              </a:ext>
            </a:extLst>
          </p:cNvPr>
          <p:cNvGraphicFramePr>
            <a:graphicFrameLocks noGrp="1"/>
          </p:cNvGraphicFramePr>
          <p:nvPr>
            <p:extLst>
              <p:ext uri="{D42A27DB-BD31-4B8C-83A1-F6EECF244321}">
                <p14:modId xmlns:p14="http://schemas.microsoft.com/office/powerpoint/2010/main" val="847024606"/>
              </p:ext>
            </p:extLst>
          </p:nvPr>
        </p:nvGraphicFramePr>
        <p:xfrm>
          <a:off x="2794866" y="3214286"/>
          <a:ext cx="3182887" cy="3379007"/>
        </p:xfrm>
        <a:graphic>
          <a:graphicData uri="http://schemas.openxmlformats.org/drawingml/2006/table">
            <a:tbl>
              <a:tblPr firstRow="1" bandRow="1">
                <a:tableStyleId>{7DF18680-E054-41AD-8BC1-D1AEF772440D}</a:tableStyleId>
              </a:tblPr>
              <a:tblGrid>
                <a:gridCol w="3182887">
                  <a:extLst>
                    <a:ext uri="{9D8B030D-6E8A-4147-A177-3AD203B41FA5}">
                      <a16:colId xmlns:a16="http://schemas.microsoft.com/office/drawing/2014/main" val="3255321495"/>
                    </a:ext>
                  </a:extLst>
                </a:gridCol>
              </a:tblGrid>
              <a:tr h="555113">
                <a:tc>
                  <a:txBody>
                    <a:bodyPr/>
                    <a:lstStyle/>
                    <a:p>
                      <a:pPr algn="ctr"/>
                      <a:r>
                        <a:rPr lang="en-GB" sz="1200"/>
                        <a:t>Plan Acceptability </a:t>
                      </a:r>
                      <a:endParaRPr lang="en-GB" sz="1200">
                        <a:latin typeface="Century Gothic" panose="020B0502020202020204" pitchFamily="34" charset="0"/>
                      </a:endParaRPr>
                    </a:p>
                  </a:txBody>
                  <a:tcPr anchor="ctr">
                    <a:solidFill>
                      <a:schemeClr val="accent6"/>
                    </a:solidFill>
                  </a:tcPr>
                </a:tc>
                <a:extLst>
                  <a:ext uri="{0D108BD9-81ED-4DB2-BD59-A6C34878D82A}">
                    <a16:rowId xmlns:a16="http://schemas.microsoft.com/office/drawing/2014/main" val="2728932345"/>
                  </a:ext>
                </a:extLst>
              </a:tr>
              <a:tr h="2823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Water supply interruptions is less important than the other performance commitments covered in the research:</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r" defTabSz="914400" rtl="0" eaLnBrk="1" fontAlgn="auto" latinLnBrk="0" hangingPunct="1">
                        <a:lnSpc>
                          <a:spcPct val="100000"/>
                        </a:lnSpc>
                        <a:spcBef>
                          <a:spcPts val="0"/>
                        </a:spcBef>
                        <a:spcAft>
                          <a:spcPts val="0"/>
                        </a:spcAft>
                        <a:buClrTx/>
                        <a:buSzTx/>
                        <a:buFontTx/>
                        <a:buNone/>
                        <a:tabLst/>
                        <a:defRPr/>
                      </a:pPr>
                      <a:r>
                        <a:rPr lang="en-GB" sz="1000" b="0"/>
                        <a:t>Most important: </a:t>
                      </a:r>
                      <a:r>
                        <a:rPr lang="en-GB" sz="1000" b="1"/>
                        <a:t>Reducing leaks  </a:t>
                      </a:r>
                      <a:r>
                        <a:rPr lang="en-GB" sz="1000" b="0"/>
                        <a:t>52%</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000" b="1"/>
                        <a:t>Water quality </a:t>
                      </a:r>
                      <a:r>
                        <a:rPr lang="en-GB" sz="1000" b="0"/>
                        <a:t>34%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000" b="1"/>
                        <a:t>Supply interruptions</a:t>
                      </a:r>
                      <a:r>
                        <a:rPr lang="en-GB" sz="1000" b="0"/>
                        <a:t> 10%</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000" b="0"/>
                        <a:t>DK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Qualitatively we understands that the relative position of supply interruptions is linked to the fact that PW are already performing well against the industry and are meeting targets (and few had any sense that this was an area for improvement in need of significant investment).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a:latin typeface="Century Gothic" panose="020B0502020202020204" pitchFamily="34" charset="0"/>
                      </a:endParaRPr>
                    </a:p>
                  </a:txBody>
                  <a:tcPr anchor="ctr"/>
                </a:tc>
                <a:extLst>
                  <a:ext uri="{0D108BD9-81ED-4DB2-BD59-A6C34878D82A}">
                    <a16:rowId xmlns:a16="http://schemas.microsoft.com/office/drawing/2014/main" val="2293208300"/>
                  </a:ext>
                </a:extLst>
              </a:tr>
            </a:tbl>
          </a:graphicData>
        </a:graphic>
      </p:graphicFrame>
      <p:graphicFrame>
        <p:nvGraphicFramePr>
          <p:cNvPr id="11" name="Table 10">
            <a:extLst>
              <a:ext uri="{FF2B5EF4-FFF2-40B4-BE49-F238E27FC236}">
                <a16:creationId xmlns:a16="http://schemas.microsoft.com/office/drawing/2014/main" id="{ED48B51A-7D8E-59AB-1026-362830E33001}"/>
              </a:ext>
            </a:extLst>
          </p:cNvPr>
          <p:cNvGraphicFramePr>
            <a:graphicFrameLocks noGrp="1"/>
          </p:cNvGraphicFramePr>
          <p:nvPr>
            <p:extLst>
              <p:ext uri="{D42A27DB-BD31-4B8C-83A1-F6EECF244321}">
                <p14:modId xmlns:p14="http://schemas.microsoft.com/office/powerpoint/2010/main" val="2602401091"/>
              </p:ext>
            </p:extLst>
          </p:nvPr>
        </p:nvGraphicFramePr>
        <p:xfrm>
          <a:off x="6749239" y="3793887"/>
          <a:ext cx="4648253" cy="2417549"/>
        </p:xfrm>
        <a:graphic>
          <a:graphicData uri="http://schemas.openxmlformats.org/drawingml/2006/table">
            <a:tbl>
              <a:tblPr firstRow="1" bandRow="1">
                <a:tableStyleId>{00A15C55-8517-42AA-B614-E9B94910E393}</a:tableStyleId>
              </a:tblPr>
              <a:tblGrid>
                <a:gridCol w="4648253">
                  <a:extLst>
                    <a:ext uri="{9D8B030D-6E8A-4147-A177-3AD203B41FA5}">
                      <a16:colId xmlns:a16="http://schemas.microsoft.com/office/drawing/2014/main" val="1052086010"/>
                    </a:ext>
                  </a:extLst>
                </a:gridCol>
              </a:tblGrid>
              <a:tr h="497309">
                <a:tc>
                  <a:txBody>
                    <a:bodyPr/>
                    <a:lstStyle/>
                    <a:p>
                      <a:pPr algn="ctr"/>
                      <a:r>
                        <a:rPr lang="en-GB" sz="1200"/>
                        <a:t>Weighing up evidence for overall balanced view</a:t>
                      </a:r>
                      <a:endParaRPr lang="en-GB" sz="1200">
                        <a:latin typeface="Century Gothic" panose="020B0502020202020204" pitchFamily="34" charset="0"/>
                      </a:endParaRPr>
                    </a:p>
                  </a:txBody>
                  <a:tcPr anchor="ctr"/>
                </a:tc>
                <a:extLst>
                  <a:ext uri="{0D108BD9-81ED-4DB2-BD59-A6C34878D82A}">
                    <a16:rowId xmlns:a16="http://schemas.microsoft.com/office/drawing/2014/main" val="2009836259"/>
                  </a:ext>
                </a:extLst>
              </a:tr>
              <a:tr h="90682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a:t>Strong evidence that customers hold reliability of supply highly.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a:latin typeface="Century Gothic" panose="020B0502020202020204" pitchFamily="34" charset="0"/>
                        </a:rPr>
                        <a:t>Ensuring that customers don’t experience severe interruption to their supply is seen as important, particularly for customers with families or vulnerabilities who might rely on a steady water supply – and businesses/ organisations.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a:latin typeface="Century Gothic" panose="020B0502020202020204" pitchFamily="34" charset="0"/>
                        </a:rPr>
                        <a:t>The plan is maintaining an already strong position in customers’ minds. The Plan Choices work tested a more ambitious outcome but on balance this was not chosen – the extra spend not deemed to be required.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a:latin typeface="Century Gothic" panose="020B0502020202020204" pitchFamily="34" charset="0"/>
                        </a:rPr>
                        <a:t>Hence including a ‘maintain’ target in the plan is backed by the evidence: </a:t>
                      </a:r>
                      <a:r>
                        <a:rPr lang="en-GB" sz="1000"/>
                        <a:t>PW is already doing well and does not need to do even more in this area. </a:t>
                      </a:r>
                      <a:endParaRPr lang="en-GB" sz="1000">
                        <a:latin typeface="Century Gothic" panose="020B0502020202020204" pitchFamily="34" charset="0"/>
                      </a:endParaRPr>
                    </a:p>
                  </a:txBody>
                  <a:tcPr anchor="ctr"/>
                </a:tc>
                <a:extLst>
                  <a:ext uri="{0D108BD9-81ED-4DB2-BD59-A6C34878D82A}">
                    <a16:rowId xmlns:a16="http://schemas.microsoft.com/office/drawing/2014/main" val="1717970620"/>
                  </a:ext>
                </a:extLst>
              </a:tr>
            </a:tbl>
          </a:graphicData>
        </a:graphic>
      </p:graphicFrame>
      <p:sp>
        <p:nvSpPr>
          <p:cNvPr id="12" name="Arrow: Right 11">
            <a:extLst>
              <a:ext uri="{FF2B5EF4-FFF2-40B4-BE49-F238E27FC236}">
                <a16:creationId xmlns:a16="http://schemas.microsoft.com/office/drawing/2014/main" id="{609A0319-53EC-5732-08BF-8701A0DBC6E6}"/>
              </a:ext>
            </a:extLst>
          </p:cNvPr>
          <p:cNvSpPr/>
          <p:nvPr/>
        </p:nvSpPr>
        <p:spPr>
          <a:xfrm>
            <a:off x="6096000" y="4590316"/>
            <a:ext cx="411410" cy="953729"/>
          </a:xfrm>
          <a:prstGeom prst="rightArrow">
            <a:avLst/>
          </a:prstGeom>
          <a:solidFill>
            <a:srgbClr val="2532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B6EBF7A6-866B-EACA-573D-00EA8A3FED4D}"/>
              </a:ext>
            </a:extLst>
          </p:cNvPr>
          <p:cNvSpPr/>
          <p:nvPr/>
        </p:nvSpPr>
        <p:spPr>
          <a:xfrm rot="5400000">
            <a:off x="9344526" y="2757808"/>
            <a:ext cx="411410" cy="953729"/>
          </a:xfrm>
          <a:prstGeom prst="rightArrow">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Bracket 13">
            <a:extLst>
              <a:ext uri="{FF2B5EF4-FFF2-40B4-BE49-F238E27FC236}">
                <a16:creationId xmlns:a16="http://schemas.microsoft.com/office/drawing/2014/main" id="{49155815-438E-0981-7129-0724AB0EDED0}"/>
              </a:ext>
            </a:extLst>
          </p:cNvPr>
          <p:cNvSpPr/>
          <p:nvPr/>
        </p:nvSpPr>
        <p:spPr>
          <a:xfrm rot="5400000">
            <a:off x="5996099" y="-2685981"/>
            <a:ext cx="156249" cy="11273654"/>
          </a:xfrm>
          <a:prstGeom prst="rightBracket">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a:p>
        </p:txBody>
      </p:sp>
      <p:pic>
        <p:nvPicPr>
          <p:cNvPr id="16" name="Picture 15" descr="Logo, company name&#10;&#10;Description automatically generated">
            <a:extLst>
              <a:ext uri="{FF2B5EF4-FFF2-40B4-BE49-F238E27FC236}">
                <a16:creationId xmlns:a16="http://schemas.microsoft.com/office/drawing/2014/main" id="{F091B69C-D252-DEF0-E3C5-0E816BFCE6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5294" y="6249656"/>
            <a:ext cx="1156706" cy="601866"/>
          </a:xfrm>
          <a:prstGeom prst="rect">
            <a:avLst/>
          </a:prstGeom>
          <a:solidFill>
            <a:srgbClr val="0F9DC3"/>
          </a:solidFill>
          <a:ln>
            <a:noFill/>
          </a:ln>
        </p:spPr>
      </p:pic>
      <p:pic>
        <p:nvPicPr>
          <p:cNvPr id="19" name="Picture 18" descr="Icon&#10;&#10;Description automatically generated">
            <a:extLst>
              <a:ext uri="{FF2B5EF4-FFF2-40B4-BE49-F238E27FC236}">
                <a16:creationId xmlns:a16="http://schemas.microsoft.com/office/drawing/2014/main" id="{A47627ED-7FA0-DCD3-72E7-A534B2C138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90133" y="6793"/>
            <a:ext cx="601866" cy="601866"/>
          </a:xfrm>
          <a:prstGeom prst="rect">
            <a:avLst/>
          </a:prstGeom>
          <a:solidFill>
            <a:schemeClr val="accent4">
              <a:lumMod val="75000"/>
            </a:schemeClr>
          </a:solidFill>
        </p:spPr>
      </p:pic>
      <p:pic>
        <p:nvPicPr>
          <p:cNvPr id="28" name="Picture 27" descr="Icon&#10;&#10;Description automatically generated">
            <a:extLst>
              <a:ext uri="{FF2B5EF4-FFF2-40B4-BE49-F238E27FC236}">
                <a16:creationId xmlns:a16="http://schemas.microsoft.com/office/drawing/2014/main" id="{D24B4550-13F0-429C-72C7-EE2B60094E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3540" y="3214286"/>
            <a:ext cx="373050" cy="373050"/>
          </a:xfrm>
          <a:prstGeom prst="rect">
            <a:avLst/>
          </a:prstGeom>
          <a:solidFill>
            <a:schemeClr val="accent4">
              <a:lumMod val="75000"/>
            </a:schemeClr>
          </a:solidFill>
        </p:spPr>
      </p:pic>
      <p:sp>
        <p:nvSpPr>
          <p:cNvPr id="30" name="Arrow: Down 29">
            <a:extLst>
              <a:ext uri="{FF2B5EF4-FFF2-40B4-BE49-F238E27FC236}">
                <a16:creationId xmlns:a16="http://schemas.microsoft.com/office/drawing/2014/main" id="{83C79429-FF86-AD2A-0D31-BE0E8C9BFAC3}"/>
              </a:ext>
            </a:extLst>
          </p:cNvPr>
          <p:cNvSpPr/>
          <p:nvPr/>
        </p:nvSpPr>
        <p:spPr>
          <a:xfrm>
            <a:off x="378810" y="695504"/>
            <a:ext cx="502104" cy="274596"/>
          </a:xfrm>
          <a:prstGeom prst="downArrow">
            <a:avLst/>
          </a:prstGeom>
          <a:solidFill>
            <a:schemeClr val="accent3">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1</a:t>
            </a:r>
          </a:p>
        </p:txBody>
      </p:sp>
      <p:sp>
        <p:nvSpPr>
          <p:cNvPr id="31" name="Arrow: Down 30">
            <a:extLst>
              <a:ext uri="{FF2B5EF4-FFF2-40B4-BE49-F238E27FC236}">
                <a16:creationId xmlns:a16="http://schemas.microsoft.com/office/drawing/2014/main" id="{F7E91EB3-A774-FC78-137D-5AD82016B6B5}"/>
              </a:ext>
            </a:extLst>
          </p:cNvPr>
          <p:cNvSpPr/>
          <p:nvPr/>
        </p:nvSpPr>
        <p:spPr>
          <a:xfrm>
            <a:off x="3222674" y="683661"/>
            <a:ext cx="502104" cy="274596"/>
          </a:xfrm>
          <a:prstGeom prst="downArrow">
            <a:avLst/>
          </a:prstGeom>
          <a:solidFill>
            <a:schemeClr val="accent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2</a:t>
            </a:r>
          </a:p>
        </p:txBody>
      </p:sp>
      <p:sp>
        <p:nvSpPr>
          <p:cNvPr id="32" name="Arrow: Down 31">
            <a:extLst>
              <a:ext uri="{FF2B5EF4-FFF2-40B4-BE49-F238E27FC236}">
                <a16:creationId xmlns:a16="http://schemas.microsoft.com/office/drawing/2014/main" id="{B23BB409-8039-E952-085E-664AC7502843}"/>
              </a:ext>
            </a:extLst>
          </p:cNvPr>
          <p:cNvSpPr/>
          <p:nvPr/>
        </p:nvSpPr>
        <p:spPr>
          <a:xfrm>
            <a:off x="2861647" y="3381310"/>
            <a:ext cx="502104" cy="274596"/>
          </a:xfrm>
          <a:prstGeom prst="downArrow">
            <a:avLst/>
          </a:prstGeom>
          <a:solidFill>
            <a:schemeClr val="accent6">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3</a:t>
            </a:r>
          </a:p>
        </p:txBody>
      </p:sp>
    </p:spTree>
    <p:extLst>
      <p:ext uri="{BB962C8B-B14F-4D97-AF65-F5344CB8AC3E}">
        <p14:creationId xmlns:p14="http://schemas.microsoft.com/office/powerpoint/2010/main" val="123045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B412DD-0E52-47C5-A224-BE712B9A3A3C}"/>
              </a:ext>
            </a:extLst>
          </p:cNvPr>
          <p:cNvSpPr>
            <a:spLocks noGrp="1"/>
          </p:cNvSpPr>
          <p:nvPr>
            <p:ph type="body" sz="quarter" idx="13"/>
          </p:nvPr>
        </p:nvSpPr>
        <p:spPr/>
        <p:txBody>
          <a:bodyPr/>
          <a:lstStyle/>
          <a:p>
            <a:r>
              <a:rPr lang="en-GB">
                <a:latin typeface="Century Gothic"/>
                <a:cs typeface="Arial"/>
              </a:rPr>
              <a:t>Weighing the evidence – </a:t>
            </a:r>
            <a:r>
              <a:rPr lang="en-GB">
                <a:latin typeface="Century Gothic" panose="020B0502020202020204" pitchFamily="34" charset="0"/>
              </a:rPr>
              <a:t>Water quality</a:t>
            </a:r>
          </a:p>
        </p:txBody>
      </p:sp>
      <p:sp>
        <p:nvSpPr>
          <p:cNvPr id="5" name="Slide Number Placeholder 3">
            <a:extLst>
              <a:ext uri="{FF2B5EF4-FFF2-40B4-BE49-F238E27FC236}">
                <a16:creationId xmlns:a16="http://schemas.microsoft.com/office/drawing/2014/main" id="{82510419-E5DF-7CCE-1B6F-0C0F533F5E28}"/>
              </a:ext>
            </a:extLst>
          </p:cNvPr>
          <p:cNvSpPr txBox="1">
            <a:spLocks/>
          </p:cNvSpPr>
          <p:nvPr/>
        </p:nvSpPr>
        <p:spPr>
          <a:xfrm>
            <a:off x="11523144" y="-25865"/>
            <a:ext cx="596850"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17C9725-CDDF-4E1F-A5C1-71F9C95A39C6}" type="slidenum">
              <a:rPr lang="en-GB" b="1" smtClean="0">
                <a:solidFill>
                  <a:prstClr val="white"/>
                </a:solidFill>
                <a:latin typeface="Century Gothic" panose="020B0502020202020204" pitchFamily="34" charset="0"/>
              </a:rPr>
              <a:pPr>
                <a:defRPr/>
              </a:pPr>
              <a:t>8</a:t>
            </a:fld>
            <a:endParaRPr lang="en-GB" b="1">
              <a:solidFill>
                <a:prstClr val="white"/>
              </a:solidFill>
              <a:latin typeface="Century Gothic" panose="020B0502020202020204" pitchFamily="34" charset="0"/>
            </a:endParaRPr>
          </a:p>
        </p:txBody>
      </p:sp>
      <p:graphicFrame>
        <p:nvGraphicFramePr>
          <p:cNvPr id="15" name="Table 15">
            <a:extLst>
              <a:ext uri="{FF2B5EF4-FFF2-40B4-BE49-F238E27FC236}">
                <a16:creationId xmlns:a16="http://schemas.microsoft.com/office/drawing/2014/main" id="{771EB888-391C-19F6-B64F-D3BC5A35085C}"/>
              </a:ext>
            </a:extLst>
          </p:cNvPr>
          <p:cNvGraphicFramePr>
            <a:graphicFrameLocks noGrp="1"/>
          </p:cNvGraphicFramePr>
          <p:nvPr>
            <p:extLst>
              <p:ext uri="{D42A27DB-BD31-4B8C-83A1-F6EECF244321}">
                <p14:modId xmlns:p14="http://schemas.microsoft.com/office/powerpoint/2010/main" val="4259620342"/>
              </p:ext>
            </p:extLst>
          </p:nvPr>
        </p:nvGraphicFramePr>
        <p:xfrm>
          <a:off x="361996" y="531514"/>
          <a:ext cx="11273656" cy="2349644"/>
        </p:xfrm>
        <a:graphic>
          <a:graphicData uri="http://schemas.openxmlformats.org/drawingml/2006/table">
            <a:tbl>
              <a:tblPr firstRow="1" bandRow="1">
                <a:tableStyleId>{5C22544A-7EE6-4342-B048-85BDC9FD1C3A}</a:tableStyleId>
              </a:tblPr>
              <a:tblGrid>
                <a:gridCol w="4565604">
                  <a:extLst>
                    <a:ext uri="{9D8B030D-6E8A-4147-A177-3AD203B41FA5}">
                      <a16:colId xmlns:a16="http://schemas.microsoft.com/office/drawing/2014/main" val="3255321495"/>
                    </a:ext>
                  </a:extLst>
                </a:gridCol>
                <a:gridCol w="2929467">
                  <a:extLst>
                    <a:ext uri="{9D8B030D-6E8A-4147-A177-3AD203B41FA5}">
                      <a16:colId xmlns:a16="http://schemas.microsoft.com/office/drawing/2014/main" val="1786619817"/>
                    </a:ext>
                  </a:extLst>
                </a:gridCol>
                <a:gridCol w="1921933">
                  <a:extLst>
                    <a:ext uri="{9D8B030D-6E8A-4147-A177-3AD203B41FA5}">
                      <a16:colId xmlns:a16="http://schemas.microsoft.com/office/drawing/2014/main" val="998087458"/>
                    </a:ext>
                  </a:extLst>
                </a:gridCol>
                <a:gridCol w="1856652">
                  <a:extLst>
                    <a:ext uri="{9D8B030D-6E8A-4147-A177-3AD203B41FA5}">
                      <a16:colId xmlns:a16="http://schemas.microsoft.com/office/drawing/2014/main" val="1221050778"/>
                    </a:ext>
                  </a:extLst>
                </a:gridCol>
              </a:tblGrid>
              <a:tr h="569855">
                <a:tc>
                  <a:txBody>
                    <a:bodyPr/>
                    <a:lstStyle/>
                    <a:p>
                      <a:pPr marL="361950" indent="0" algn="ctr"/>
                      <a:r>
                        <a:rPr lang="en-GB" sz="1200">
                          <a:latin typeface="Century Gothic" panose="020B0502020202020204" pitchFamily="34" charset="0"/>
                        </a:rPr>
                        <a:t>Is this a priority for customers?</a:t>
                      </a:r>
                    </a:p>
                  </a:txBody>
                  <a:tcPr anchor="ctr">
                    <a:solidFill>
                      <a:schemeClr val="accent3"/>
                    </a:solidFill>
                  </a:tcPr>
                </a:tc>
                <a:tc>
                  <a:txBody>
                    <a:bodyPr/>
                    <a:lstStyle/>
                    <a:p>
                      <a:pPr marL="266700" indent="0" algn="ctr"/>
                      <a:r>
                        <a:rPr lang="en-GB" sz="1200">
                          <a:latin typeface="Century Gothic" panose="020B0502020202020204" pitchFamily="34" charset="0"/>
                        </a:rPr>
                        <a:t>Evidence from the long term plan choices</a:t>
                      </a:r>
                    </a:p>
                  </a:txBody>
                  <a:tcPr anchor="ctr"/>
                </a:tc>
                <a:tc>
                  <a:txBody>
                    <a:bodyPr/>
                    <a:lstStyle/>
                    <a:p>
                      <a:pPr algn="ctr"/>
                      <a:r>
                        <a:rPr lang="en-GB" sz="1200">
                          <a:latin typeface="Century Gothic" panose="020B0502020202020204" pitchFamily="34" charset="0"/>
                        </a:rPr>
                        <a:t>Tensions / conflicts / sample differences in evidence</a:t>
                      </a:r>
                    </a:p>
                  </a:txBody>
                  <a:tcPr anchor="ctr"/>
                </a:tc>
                <a:tc>
                  <a:txBody>
                    <a:bodyPr/>
                    <a:lstStyle/>
                    <a:p>
                      <a:pPr algn="ctr"/>
                      <a:r>
                        <a:rPr lang="en-GB" sz="1200">
                          <a:latin typeface="Century Gothic" panose="020B0502020202020204" pitchFamily="34" charset="0"/>
                        </a:rPr>
                        <a:t>Understanding reasons behind tensions / conflicts</a:t>
                      </a:r>
                    </a:p>
                  </a:txBody>
                  <a:tcPr anchor="ctr"/>
                </a:tc>
                <a:extLst>
                  <a:ext uri="{0D108BD9-81ED-4DB2-BD59-A6C34878D82A}">
                    <a16:rowId xmlns:a16="http://schemas.microsoft.com/office/drawing/2014/main" val="2728932345"/>
                  </a:ext>
                </a:extLst>
              </a:tr>
              <a:tr h="1709564">
                <a:tc>
                  <a:txBody>
                    <a:bodyPr/>
                    <a:lstStyle/>
                    <a:p>
                      <a:pPr marL="0" marR="0" lvl="0" indent="0" algn="ctr" defTabSz="914400" rtl="0" eaLnBrk="1" fontAlgn="auto" latinLnBrk="0" hangingPunct="1">
                        <a:lnSpc>
                          <a:spcPct val="100000"/>
                        </a:lnSpc>
                        <a:spcBef>
                          <a:spcPts val="0"/>
                        </a:spcBef>
                        <a:spcAft>
                          <a:spcPts val="0"/>
                        </a:spcAft>
                        <a:buClrTx/>
                        <a:buSzTx/>
                        <a:buFont typeface="Wingdings 2" panose="05020102010507070707" pitchFamily="18" charset="2"/>
                        <a:buNone/>
                        <a:tabLst/>
                        <a:defRPr/>
                      </a:pPr>
                      <a:r>
                        <a:rPr kumimoji="0" lang="en-GB" sz="1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While tap water quality was generally satisfactory in PW’s qualitative evidence, and so deemed less of a priority, it was a higher priority in the survey data: poor perceived taste, appearance or water hardness is often connected to lower satisfaction. </a:t>
                      </a:r>
                    </a:p>
                    <a:p>
                      <a:pPr marL="0" marR="0" lvl="0" indent="0" algn="ctr" defTabSz="914400" rtl="0" eaLnBrk="1" fontAlgn="auto" latinLnBrk="0" hangingPunct="1">
                        <a:lnSpc>
                          <a:spcPct val="100000"/>
                        </a:lnSpc>
                        <a:spcBef>
                          <a:spcPts val="0"/>
                        </a:spcBef>
                        <a:spcAft>
                          <a:spcPts val="0"/>
                        </a:spcAft>
                        <a:buClrTx/>
                        <a:buSzTx/>
                        <a:buFont typeface="Wingdings 2" panose="05020102010507070707" pitchFamily="18" charset="2"/>
                        <a:buNone/>
                        <a:tabLst/>
                        <a:defRPr/>
                      </a:pPr>
                      <a:endParaRPr kumimoji="0" lang="en-GB" sz="1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Wingdings 2" panose="05020102010507070707" pitchFamily="18" charset="2"/>
                        <a:buNone/>
                        <a:tabLst/>
                        <a:defRPr/>
                      </a:pPr>
                      <a:r>
                        <a:rPr kumimoji="0" lang="en-GB" sz="1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CCW/Ofwat and Southern Water research also assign water quality a very high priority.</a:t>
                      </a:r>
                    </a:p>
                    <a:p>
                      <a:pPr marL="0" marR="0" lvl="0" indent="0" algn="ctr" defTabSz="914400" rtl="0" eaLnBrk="1" fontAlgn="auto" latinLnBrk="0" hangingPunct="1">
                        <a:lnSpc>
                          <a:spcPct val="100000"/>
                        </a:lnSpc>
                        <a:spcBef>
                          <a:spcPts val="0"/>
                        </a:spcBef>
                        <a:spcAft>
                          <a:spcPts val="0"/>
                        </a:spcAft>
                        <a:buClrTx/>
                        <a:buSzTx/>
                        <a:buFont typeface="Wingdings 2" panose="05020102010507070707" pitchFamily="18" charset="2"/>
                        <a:buNone/>
                        <a:tabLst/>
                        <a:defRPr/>
                      </a:pPr>
                      <a:endParaRPr lang="en-GB" sz="1000"/>
                    </a:p>
                    <a:p>
                      <a:pPr marL="0" marR="0" lvl="0" indent="0" algn="ctr" defTabSz="914400" rtl="0" eaLnBrk="1" fontAlgn="auto" latinLnBrk="0" hangingPunct="1">
                        <a:lnSpc>
                          <a:spcPct val="100000"/>
                        </a:lnSpc>
                        <a:spcBef>
                          <a:spcPts val="0"/>
                        </a:spcBef>
                        <a:spcAft>
                          <a:spcPts val="0"/>
                        </a:spcAft>
                        <a:buClrTx/>
                        <a:buSzTx/>
                        <a:buFont typeface="Wingdings 2" panose="05020102010507070707" pitchFamily="18" charset="2"/>
                        <a:buNone/>
                        <a:tabLst/>
                        <a:defRPr/>
                      </a:pPr>
                      <a:r>
                        <a:rPr lang="en-GB" sz="1000"/>
                        <a:t>Current performance for colour and appearance (Water matters 2021) is 95% for PW customers indicating this is not an area of concern. </a:t>
                      </a:r>
                      <a:endParaRPr kumimoji="0" lang="en-GB" sz="1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Century Gothic" panose="020B0502020202020204" pitchFamily="34" charset="0"/>
                        </a:rPr>
                        <a:t>No choices included for water quality.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Century Gothic" panose="020B0502020202020204" pitchFamily="34" charset="0"/>
                        </a:rPr>
                        <a:t>Water supply issues (taste, pressure) mentioned spontaneously by 4% in the Consultation Survey</a:t>
                      </a:r>
                    </a:p>
                  </a:txBody>
                  <a:tcPr anchor="ctr"/>
                </a:tc>
                <a:tc>
                  <a:txBody>
                    <a:bodyPr/>
                    <a:lstStyle/>
                    <a:p>
                      <a:pPr algn="ctr"/>
                      <a:r>
                        <a:rPr lang="en-GB" sz="1000">
                          <a:latin typeface="Century Gothic" panose="020B0502020202020204" pitchFamily="34" charset="0"/>
                        </a:rPr>
                        <a:t>NA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latin typeface="Century Gothic" panose="020B0502020202020204" pitchFamily="34" charset="0"/>
                        </a:rPr>
                        <a:t>NA</a:t>
                      </a:r>
                    </a:p>
                  </a:txBody>
                  <a:tcPr anchor="ctr"/>
                </a:tc>
                <a:extLst>
                  <a:ext uri="{0D108BD9-81ED-4DB2-BD59-A6C34878D82A}">
                    <a16:rowId xmlns:a16="http://schemas.microsoft.com/office/drawing/2014/main" val="2293208300"/>
                  </a:ext>
                </a:extLst>
              </a:tr>
            </a:tbl>
          </a:graphicData>
        </a:graphic>
      </p:graphicFrame>
      <p:graphicFrame>
        <p:nvGraphicFramePr>
          <p:cNvPr id="10" name="Table 15">
            <a:extLst>
              <a:ext uri="{FF2B5EF4-FFF2-40B4-BE49-F238E27FC236}">
                <a16:creationId xmlns:a16="http://schemas.microsoft.com/office/drawing/2014/main" id="{CAD697A5-8C1A-D3AB-B768-9CB3767EE46F}"/>
              </a:ext>
            </a:extLst>
          </p:cNvPr>
          <p:cNvGraphicFramePr>
            <a:graphicFrameLocks noGrp="1"/>
          </p:cNvGraphicFramePr>
          <p:nvPr>
            <p:extLst>
              <p:ext uri="{D42A27DB-BD31-4B8C-83A1-F6EECF244321}">
                <p14:modId xmlns:p14="http://schemas.microsoft.com/office/powerpoint/2010/main" val="2634563546"/>
              </p:ext>
            </p:extLst>
          </p:nvPr>
        </p:nvGraphicFramePr>
        <p:xfrm>
          <a:off x="2969720" y="2987380"/>
          <a:ext cx="3126278" cy="3379007"/>
        </p:xfrm>
        <a:graphic>
          <a:graphicData uri="http://schemas.openxmlformats.org/drawingml/2006/table">
            <a:tbl>
              <a:tblPr firstRow="1" bandRow="1">
                <a:tableStyleId>{7DF18680-E054-41AD-8BC1-D1AEF772440D}</a:tableStyleId>
              </a:tblPr>
              <a:tblGrid>
                <a:gridCol w="3126278">
                  <a:extLst>
                    <a:ext uri="{9D8B030D-6E8A-4147-A177-3AD203B41FA5}">
                      <a16:colId xmlns:a16="http://schemas.microsoft.com/office/drawing/2014/main" val="3255321495"/>
                    </a:ext>
                  </a:extLst>
                </a:gridCol>
              </a:tblGrid>
              <a:tr h="555113">
                <a:tc>
                  <a:txBody>
                    <a:bodyPr/>
                    <a:lstStyle/>
                    <a:p>
                      <a:pPr algn="ctr"/>
                      <a:r>
                        <a:rPr lang="en-GB" sz="1200"/>
                        <a:t>Plan Acceptability </a:t>
                      </a:r>
                      <a:endParaRPr lang="en-GB" sz="1200">
                        <a:latin typeface="Century Gothic" panose="020B0502020202020204" pitchFamily="34" charset="0"/>
                      </a:endParaRPr>
                    </a:p>
                  </a:txBody>
                  <a:tcPr anchor="ctr">
                    <a:solidFill>
                      <a:schemeClr val="accent6"/>
                    </a:solidFill>
                  </a:tcPr>
                </a:tc>
                <a:extLst>
                  <a:ext uri="{0D108BD9-81ED-4DB2-BD59-A6C34878D82A}">
                    <a16:rowId xmlns:a16="http://schemas.microsoft.com/office/drawing/2014/main" val="2728932345"/>
                  </a:ext>
                </a:extLst>
              </a:tr>
              <a:tr h="2823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Of the three performance commitments covered in the research, water quality is most important for a third of customers – lower than the leakage but above the supply interruptions.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r" defTabSz="914400" rtl="0" eaLnBrk="1" fontAlgn="auto" latinLnBrk="0" hangingPunct="1">
                        <a:lnSpc>
                          <a:spcPct val="100000"/>
                        </a:lnSpc>
                        <a:spcBef>
                          <a:spcPts val="0"/>
                        </a:spcBef>
                        <a:spcAft>
                          <a:spcPts val="0"/>
                        </a:spcAft>
                        <a:buClrTx/>
                        <a:buSzTx/>
                        <a:buFontTx/>
                        <a:buNone/>
                        <a:tabLst/>
                        <a:defRPr/>
                      </a:pPr>
                      <a:r>
                        <a:rPr lang="en-GB" sz="1000" b="0"/>
                        <a:t>Most important: </a:t>
                      </a:r>
                      <a:r>
                        <a:rPr lang="en-GB" sz="1000" b="1"/>
                        <a:t>Reducing leaks  </a:t>
                      </a:r>
                      <a:r>
                        <a:rPr lang="en-GB" sz="1000" b="0"/>
                        <a:t>52%</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000" b="1"/>
                        <a:t>Water quality </a:t>
                      </a:r>
                      <a:r>
                        <a:rPr lang="en-GB" sz="1000" b="0"/>
                        <a:t>34%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000" b="1"/>
                        <a:t>Supply interruptions</a:t>
                      </a:r>
                      <a:r>
                        <a:rPr lang="en-GB" sz="1000" b="0"/>
                        <a:t> 10%</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000" b="0"/>
                        <a:t>DK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In the </a:t>
                      </a:r>
                      <a:r>
                        <a:rPr lang="en-GB" sz="1000" b="1"/>
                        <a:t>deliberative (qualitative) research</a:t>
                      </a:r>
                      <a:r>
                        <a:rPr lang="en-GB" sz="1000" b="0"/>
                        <a:t>, customers rated water quality as an important area for investment but had no concerns about existing quality. They supported the plan target and no bill impact.</a:t>
                      </a:r>
                      <a:endParaRPr lang="en-GB" sz="1000" b="0">
                        <a:latin typeface="Century Gothic" panose="020B0502020202020204" pitchFamily="34" charset="0"/>
                      </a:endParaRPr>
                    </a:p>
                  </a:txBody>
                  <a:tcPr anchor="ctr"/>
                </a:tc>
                <a:extLst>
                  <a:ext uri="{0D108BD9-81ED-4DB2-BD59-A6C34878D82A}">
                    <a16:rowId xmlns:a16="http://schemas.microsoft.com/office/drawing/2014/main" val="2293208300"/>
                  </a:ext>
                </a:extLst>
              </a:tr>
            </a:tbl>
          </a:graphicData>
        </a:graphic>
      </p:graphicFrame>
      <p:graphicFrame>
        <p:nvGraphicFramePr>
          <p:cNvPr id="11" name="Table 10">
            <a:extLst>
              <a:ext uri="{FF2B5EF4-FFF2-40B4-BE49-F238E27FC236}">
                <a16:creationId xmlns:a16="http://schemas.microsoft.com/office/drawing/2014/main" id="{ED48B51A-7D8E-59AB-1026-362830E33001}"/>
              </a:ext>
            </a:extLst>
          </p:cNvPr>
          <p:cNvGraphicFramePr>
            <a:graphicFrameLocks noGrp="1"/>
          </p:cNvGraphicFramePr>
          <p:nvPr>
            <p:extLst>
              <p:ext uri="{D42A27DB-BD31-4B8C-83A1-F6EECF244321}">
                <p14:modId xmlns:p14="http://schemas.microsoft.com/office/powerpoint/2010/main" val="4005645717"/>
              </p:ext>
            </p:extLst>
          </p:nvPr>
        </p:nvGraphicFramePr>
        <p:xfrm>
          <a:off x="6987398" y="3706172"/>
          <a:ext cx="4648253" cy="1503149"/>
        </p:xfrm>
        <a:graphic>
          <a:graphicData uri="http://schemas.openxmlformats.org/drawingml/2006/table">
            <a:tbl>
              <a:tblPr firstRow="1" bandRow="1">
                <a:tableStyleId>{00A15C55-8517-42AA-B614-E9B94910E393}</a:tableStyleId>
              </a:tblPr>
              <a:tblGrid>
                <a:gridCol w="4648253">
                  <a:extLst>
                    <a:ext uri="{9D8B030D-6E8A-4147-A177-3AD203B41FA5}">
                      <a16:colId xmlns:a16="http://schemas.microsoft.com/office/drawing/2014/main" val="1052086010"/>
                    </a:ext>
                  </a:extLst>
                </a:gridCol>
              </a:tblGrid>
              <a:tr h="497309">
                <a:tc>
                  <a:txBody>
                    <a:bodyPr/>
                    <a:lstStyle/>
                    <a:p>
                      <a:pPr algn="ctr"/>
                      <a:r>
                        <a:rPr lang="en-GB" sz="1200"/>
                        <a:t>Weighing up evidence for overall balanced view</a:t>
                      </a:r>
                      <a:endParaRPr lang="en-GB" sz="1200">
                        <a:latin typeface="Century Gothic" panose="020B0502020202020204" pitchFamily="34" charset="0"/>
                      </a:endParaRPr>
                    </a:p>
                  </a:txBody>
                  <a:tcPr anchor="ctr"/>
                </a:tc>
                <a:extLst>
                  <a:ext uri="{0D108BD9-81ED-4DB2-BD59-A6C34878D82A}">
                    <a16:rowId xmlns:a16="http://schemas.microsoft.com/office/drawing/2014/main" val="2009836259"/>
                  </a:ext>
                </a:extLst>
              </a:tr>
              <a:tr h="90682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a:t>Evidence supports the proposed target in the business plan.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t>Customers expect high quality water and happy to see PW performing highly compared to the industry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t>The plan is uncontentious: high levels of acceptability to improve performance at no additional cost on the bill.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a:latin typeface="Century Gothic" panose="020B0502020202020204" pitchFamily="34" charset="0"/>
                      </a:endParaRPr>
                    </a:p>
                  </a:txBody>
                  <a:tcPr anchor="ctr"/>
                </a:tc>
                <a:extLst>
                  <a:ext uri="{0D108BD9-81ED-4DB2-BD59-A6C34878D82A}">
                    <a16:rowId xmlns:a16="http://schemas.microsoft.com/office/drawing/2014/main" val="1717970620"/>
                  </a:ext>
                </a:extLst>
              </a:tr>
            </a:tbl>
          </a:graphicData>
        </a:graphic>
      </p:graphicFrame>
      <p:sp>
        <p:nvSpPr>
          <p:cNvPr id="12" name="Arrow: Right 11">
            <a:extLst>
              <a:ext uri="{FF2B5EF4-FFF2-40B4-BE49-F238E27FC236}">
                <a16:creationId xmlns:a16="http://schemas.microsoft.com/office/drawing/2014/main" id="{609A0319-53EC-5732-08BF-8701A0DBC6E6}"/>
              </a:ext>
            </a:extLst>
          </p:cNvPr>
          <p:cNvSpPr/>
          <p:nvPr/>
        </p:nvSpPr>
        <p:spPr>
          <a:xfrm>
            <a:off x="6214248" y="4200018"/>
            <a:ext cx="411410" cy="953729"/>
          </a:xfrm>
          <a:prstGeom prst="rightArrow">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B6EBF7A6-866B-EACA-573D-00EA8A3FED4D}"/>
              </a:ext>
            </a:extLst>
          </p:cNvPr>
          <p:cNvSpPr/>
          <p:nvPr/>
        </p:nvSpPr>
        <p:spPr>
          <a:xfrm rot="5400000">
            <a:off x="9344526" y="2665519"/>
            <a:ext cx="411410" cy="953729"/>
          </a:xfrm>
          <a:prstGeom prst="rightArrow">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Bracket 13">
            <a:extLst>
              <a:ext uri="{FF2B5EF4-FFF2-40B4-BE49-F238E27FC236}">
                <a16:creationId xmlns:a16="http://schemas.microsoft.com/office/drawing/2014/main" id="{49155815-438E-0981-7129-0724AB0EDED0}"/>
              </a:ext>
            </a:extLst>
          </p:cNvPr>
          <p:cNvSpPr/>
          <p:nvPr/>
        </p:nvSpPr>
        <p:spPr>
          <a:xfrm rot="5400000">
            <a:off x="5920699" y="-2837190"/>
            <a:ext cx="156249" cy="11273654"/>
          </a:xfrm>
          <a:prstGeom prst="rightBracket">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a:p>
        </p:txBody>
      </p:sp>
      <p:pic>
        <p:nvPicPr>
          <p:cNvPr id="16" name="Picture 15" descr="Logo, company name&#10;&#10;Description automatically generated">
            <a:extLst>
              <a:ext uri="{FF2B5EF4-FFF2-40B4-BE49-F238E27FC236}">
                <a16:creationId xmlns:a16="http://schemas.microsoft.com/office/drawing/2014/main" id="{F091B69C-D252-DEF0-E3C5-0E816BFCE6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5294" y="6249656"/>
            <a:ext cx="1156706" cy="601866"/>
          </a:xfrm>
          <a:prstGeom prst="rect">
            <a:avLst/>
          </a:prstGeom>
          <a:solidFill>
            <a:srgbClr val="0F9DC3"/>
          </a:solidFill>
          <a:ln>
            <a:noFill/>
          </a:ln>
        </p:spPr>
      </p:pic>
      <p:pic>
        <p:nvPicPr>
          <p:cNvPr id="4" name="Picture 3">
            <a:extLst>
              <a:ext uri="{FF2B5EF4-FFF2-40B4-BE49-F238E27FC236}">
                <a16:creationId xmlns:a16="http://schemas.microsoft.com/office/drawing/2014/main" id="{CE976DF7-F5E3-51C3-D537-E373BA6D55BF}"/>
              </a:ext>
            </a:extLst>
          </p:cNvPr>
          <p:cNvPicPr>
            <a:picLocks noChangeAspect="1"/>
          </p:cNvPicPr>
          <p:nvPr/>
        </p:nvPicPr>
        <p:blipFill>
          <a:blip r:embed="rId4"/>
          <a:stretch>
            <a:fillRect/>
          </a:stretch>
        </p:blipFill>
        <p:spPr>
          <a:xfrm>
            <a:off x="459168" y="2936678"/>
            <a:ext cx="2207714" cy="3429709"/>
          </a:xfrm>
          <a:prstGeom prst="rect">
            <a:avLst/>
          </a:prstGeom>
        </p:spPr>
      </p:pic>
      <p:pic>
        <p:nvPicPr>
          <p:cNvPr id="9" name="Picture 8">
            <a:extLst>
              <a:ext uri="{FF2B5EF4-FFF2-40B4-BE49-F238E27FC236}">
                <a16:creationId xmlns:a16="http://schemas.microsoft.com/office/drawing/2014/main" id="{09C326EC-258F-AE08-9D25-81B8AB9223CA}"/>
              </a:ext>
            </a:extLst>
          </p:cNvPr>
          <p:cNvPicPr>
            <a:picLocks noChangeAspect="1"/>
          </p:cNvPicPr>
          <p:nvPr/>
        </p:nvPicPr>
        <p:blipFill>
          <a:blip r:embed="rId5"/>
          <a:stretch>
            <a:fillRect/>
          </a:stretch>
        </p:blipFill>
        <p:spPr>
          <a:xfrm>
            <a:off x="2309358" y="2936678"/>
            <a:ext cx="357524" cy="357524"/>
          </a:xfrm>
          <a:prstGeom prst="rect">
            <a:avLst/>
          </a:prstGeom>
        </p:spPr>
      </p:pic>
      <p:pic>
        <p:nvPicPr>
          <p:cNvPr id="17" name="Picture 16">
            <a:extLst>
              <a:ext uri="{FF2B5EF4-FFF2-40B4-BE49-F238E27FC236}">
                <a16:creationId xmlns:a16="http://schemas.microsoft.com/office/drawing/2014/main" id="{E245375E-9BA4-BC08-15B9-B4C6CF86E78C}"/>
              </a:ext>
            </a:extLst>
          </p:cNvPr>
          <p:cNvPicPr>
            <a:picLocks noChangeAspect="1"/>
          </p:cNvPicPr>
          <p:nvPr/>
        </p:nvPicPr>
        <p:blipFill>
          <a:blip r:embed="rId5"/>
          <a:stretch>
            <a:fillRect/>
          </a:stretch>
        </p:blipFill>
        <p:spPr>
          <a:xfrm>
            <a:off x="11590132" y="17072"/>
            <a:ext cx="601867" cy="601867"/>
          </a:xfrm>
          <a:prstGeom prst="rect">
            <a:avLst/>
          </a:prstGeom>
        </p:spPr>
      </p:pic>
      <p:sp>
        <p:nvSpPr>
          <p:cNvPr id="19" name="Arrow: Down 18">
            <a:extLst>
              <a:ext uri="{FF2B5EF4-FFF2-40B4-BE49-F238E27FC236}">
                <a16:creationId xmlns:a16="http://schemas.microsoft.com/office/drawing/2014/main" id="{DED087D4-8E0F-5D0F-4D4F-184BFC1384C3}"/>
              </a:ext>
            </a:extLst>
          </p:cNvPr>
          <p:cNvSpPr/>
          <p:nvPr/>
        </p:nvSpPr>
        <p:spPr>
          <a:xfrm>
            <a:off x="361996" y="714531"/>
            <a:ext cx="502104" cy="274596"/>
          </a:xfrm>
          <a:prstGeom prst="downArrow">
            <a:avLst/>
          </a:prstGeom>
          <a:solidFill>
            <a:schemeClr val="accent3">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1</a:t>
            </a:r>
          </a:p>
        </p:txBody>
      </p:sp>
      <p:sp>
        <p:nvSpPr>
          <p:cNvPr id="20" name="Arrow: Down 19">
            <a:extLst>
              <a:ext uri="{FF2B5EF4-FFF2-40B4-BE49-F238E27FC236}">
                <a16:creationId xmlns:a16="http://schemas.microsoft.com/office/drawing/2014/main" id="{F13B570E-960A-8F84-4765-8CB6EF2531E0}"/>
              </a:ext>
            </a:extLst>
          </p:cNvPr>
          <p:cNvSpPr/>
          <p:nvPr/>
        </p:nvSpPr>
        <p:spPr>
          <a:xfrm>
            <a:off x="4879721" y="714531"/>
            <a:ext cx="502104" cy="274596"/>
          </a:xfrm>
          <a:prstGeom prst="downArrow">
            <a:avLst/>
          </a:prstGeom>
          <a:solidFill>
            <a:schemeClr val="accent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2</a:t>
            </a:r>
          </a:p>
        </p:txBody>
      </p:sp>
      <p:sp>
        <p:nvSpPr>
          <p:cNvPr id="21" name="Arrow: Down 20">
            <a:extLst>
              <a:ext uri="{FF2B5EF4-FFF2-40B4-BE49-F238E27FC236}">
                <a16:creationId xmlns:a16="http://schemas.microsoft.com/office/drawing/2014/main" id="{20E54721-F9F0-B111-921A-744B5773F384}"/>
              </a:ext>
            </a:extLst>
          </p:cNvPr>
          <p:cNvSpPr/>
          <p:nvPr/>
        </p:nvSpPr>
        <p:spPr>
          <a:xfrm>
            <a:off x="2979892" y="3154404"/>
            <a:ext cx="502104" cy="274596"/>
          </a:xfrm>
          <a:prstGeom prst="downArrow">
            <a:avLst/>
          </a:prstGeom>
          <a:solidFill>
            <a:schemeClr val="accent6">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3</a:t>
            </a:r>
          </a:p>
        </p:txBody>
      </p:sp>
    </p:spTree>
    <p:extLst>
      <p:ext uri="{BB962C8B-B14F-4D97-AF65-F5344CB8AC3E}">
        <p14:creationId xmlns:p14="http://schemas.microsoft.com/office/powerpoint/2010/main" val="47336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B412DD-0E52-47C5-A224-BE712B9A3A3C}"/>
              </a:ext>
            </a:extLst>
          </p:cNvPr>
          <p:cNvSpPr>
            <a:spLocks noGrp="1"/>
          </p:cNvSpPr>
          <p:nvPr>
            <p:ph type="body" sz="quarter" idx="13"/>
          </p:nvPr>
        </p:nvSpPr>
        <p:spPr>
          <a:xfrm>
            <a:off x="-5" y="-17433"/>
            <a:ext cx="12192000" cy="505853"/>
          </a:xfrm>
        </p:spPr>
        <p:txBody>
          <a:bodyPr/>
          <a:lstStyle/>
          <a:p>
            <a:r>
              <a:rPr lang="en-GB">
                <a:latin typeface="Century Gothic"/>
                <a:cs typeface="Arial"/>
              </a:rPr>
              <a:t>Weighing the evidence – </a:t>
            </a:r>
            <a:r>
              <a:rPr lang="en-GB">
                <a:latin typeface="Century Gothic" panose="020B0502020202020204" pitchFamily="34" charset="0"/>
              </a:rPr>
              <a:t>Reducing leaks</a:t>
            </a:r>
          </a:p>
        </p:txBody>
      </p:sp>
      <p:sp>
        <p:nvSpPr>
          <p:cNvPr id="5" name="Slide Number Placeholder 3">
            <a:extLst>
              <a:ext uri="{FF2B5EF4-FFF2-40B4-BE49-F238E27FC236}">
                <a16:creationId xmlns:a16="http://schemas.microsoft.com/office/drawing/2014/main" id="{82510419-E5DF-7CCE-1B6F-0C0F533F5E28}"/>
              </a:ext>
            </a:extLst>
          </p:cNvPr>
          <p:cNvSpPr txBox="1">
            <a:spLocks/>
          </p:cNvSpPr>
          <p:nvPr/>
        </p:nvSpPr>
        <p:spPr>
          <a:xfrm>
            <a:off x="11523144" y="-25865"/>
            <a:ext cx="596850"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17C9725-CDDF-4E1F-A5C1-71F9C95A39C6}" type="slidenum">
              <a:rPr lang="en-GB" b="1" smtClean="0">
                <a:solidFill>
                  <a:prstClr val="white"/>
                </a:solidFill>
                <a:latin typeface="Century Gothic" panose="020B0502020202020204" pitchFamily="34" charset="0"/>
              </a:rPr>
              <a:pPr>
                <a:defRPr/>
              </a:pPr>
              <a:t>9</a:t>
            </a:fld>
            <a:endParaRPr lang="en-GB" b="1">
              <a:solidFill>
                <a:prstClr val="white"/>
              </a:solidFill>
              <a:latin typeface="Century Gothic" panose="020B0502020202020204" pitchFamily="34" charset="0"/>
            </a:endParaRPr>
          </a:p>
        </p:txBody>
      </p:sp>
      <p:graphicFrame>
        <p:nvGraphicFramePr>
          <p:cNvPr id="15" name="Table 15">
            <a:extLst>
              <a:ext uri="{FF2B5EF4-FFF2-40B4-BE49-F238E27FC236}">
                <a16:creationId xmlns:a16="http://schemas.microsoft.com/office/drawing/2014/main" id="{771EB888-391C-19F6-B64F-D3BC5A35085C}"/>
              </a:ext>
            </a:extLst>
          </p:cNvPr>
          <p:cNvGraphicFramePr>
            <a:graphicFrameLocks noGrp="1"/>
          </p:cNvGraphicFramePr>
          <p:nvPr>
            <p:extLst>
              <p:ext uri="{D42A27DB-BD31-4B8C-83A1-F6EECF244321}">
                <p14:modId xmlns:p14="http://schemas.microsoft.com/office/powerpoint/2010/main" val="1656113829"/>
              </p:ext>
            </p:extLst>
          </p:nvPr>
        </p:nvGraphicFramePr>
        <p:xfrm>
          <a:off x="432286" y="625931"/>
          <a:ext cx="11273656" cy="2112749"/>
        </p:xfrm>
        <a:graphic>
          <a:graphicData uri="http://schemas.openxmlformats.org/drawingml/2006/table">
            <a:tbl>
              <a:tblPr firstRow="1" bandRow="1">
                <a:tableStyleId>{5C22544A-7EE6-4342-B048-85BDC9FD1C3A}</a:tableStyleId>
              </a:tblPr>
              <a:tblGrid>
                <a:gridCol w="2818414">
                  <a:extLst>
                    <a:ext uri="{9D8B030D-6E8A-4147-A177-3AD203B41FA5}">
                      <a16:colId xmlns:a16="http://schemas.microsoft.com/office/drawing/2014/main" val="3255321495"/>
                    </a:ext>
                  </a:extLst>
                </a:gridCol>
                <a:gridCol w="2818414">
                  <a:extLst>
                    <a:ext uri="{9D8B030D-6E8A-4147-A177-3AD203B41FA5}">
                      <a16:colId xmlns:a16="http://schemas.microsoft.com/office/drawing/2014/main" val="1786619817"/>
                    </a:ext>
                  </a:extLst>
                </a:gridCol>
                <a:gridCol w="2341461">
                  <a:extLst>
                    <a:ext uri="{9D8B030D-6E8A-4147-A177-3AD203B41FA5}">
                      <a16:colId xmlns:a16="http://schemas.microsoft.com/office/drawing/2014/main" val="998087458"/>
                    </a:ext>
                  </a:extLst>
                </a:gridCol>
                <a:gridCol w="3295367">
                  <a:extLst>
                    <a:ext uri="{9D8B030D-6E8A-4147-A177-3AD203B41FA5}">
                      <a16:colId xmlns:a16="http://schemas.microsoft.com/office/drawing/2014/main" val="1221050778"/>
                    </a:ext>
                  </a:extLst>
                </a:gridCol>
              </a:tblGrid>
              <a:tr h="497309">
                <a:tc>
                  <a:txBody>
                    <a:bodyPr/>
                    <a:lstStyle/>
                    <a:p>
                      <a:pPr marL="361950" indent="0" algn="ctr"/>
                      <a:r>
                        <a:rPr lang="en-GB" sz="1200">
                          <a:latin typeface="Century Gothic" panose="020B0502020202020204" pitchFamily="34" charset="0"/>
                        </a:rPr>
                        <a:t>Is this a priority for customers?</a:t>
                      </a:r>
                    </a:p>
                  </a:txBody>
                  <a:tcPr anchor="ctr">
                    <a:solidFill>
                      <a:schemeClr val="accent3"/>
                    </a:solidFill>
                  </a:tcPr>
                </a:tc>
                <a:tc>
                  <a:txBody>
                    <a:bodyPr/>
                    <a:lstStyle/>
                    <a:p>
                      <a:pPr marL="266700" indent="0" algn="ctr"/>
                      <a:r>
                        <a:rPr lang="en-GB" sz="1200">
                          <a:latin typeface="Century Gothic" panose="020B0502020202020204" pitchFamily="34" charset="0"/>
                        </a:rPr>
                        <a:t>Evidence from the long term plan choices</a:t>
                      </a:r>
                    </a:p>
                  </a:txBody>
                  <a:tcPr anchor="ctr"/>
                </a:tc>
                <a:tc>
                  <a:txBody>
                    <a:bodyPr/>
                    <a:lstStyle/>
                    <a:p>
                      <a:pPr algn="ctr"/>
                      <a:r>
                        <a:rPr lang="en-GB" sz="1200">
                          <a:latin typeface="Century Gothic" panose="020B0502020202020204" pitchFamily="34" charset="0"/>
                        </a:rPr>
                        <a:t>Tensions / conflicts / sample differences in evidence</a:t>
                      </a:r>
                    </a:p>
                  </a:txBody>
                  <a:tcPr anchor="ctr"/>
                </a:tc>
                <a:tc>
                  <a:txBody>
                    <a:bodyPr/>
                    <a:lstStyle/>
                    <a:p>
                      <a:pPr algn="ctr"/>
                      <a:r>
                        <a:rPr lang="en-GB" sz="1200">
                          <a:latin typeface="Century Gothic" panose="020B0502020202020204" pitchFamily="34" charset="0"/>
                        </a:rPr>
                        <a:t>Understanding reasons behind tensions / conflicts</a:t>
                      </a:r>
                    </a:p>
                  </a:txBody>
                  <a:tcPr anchor="ctr"/>
                </a:tc>
                <a:extLst>
                  <a:ext uri="{0D108BD9-81ED-4DB2-BD59-A6C34878D82A}">
                    <a16:rowId xmlns:a16="http://schemas.microsoft.com/office/drawing/2014/main" val="2728932345"/>
                  </a:ext>
                </a:extLst>
              </a:tr>
              <a:tr h="906825">
                <a:tc>
                  <a:txBody>
                    <a:bodyPr/>
                    <a:lstStyle/>
                    <a:p>
                      <a:pPr algn="ctr"/>
                      <a:r>
                        <a:rPr kumimoji="0" lang="en-GB" sz="1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Throughout the body of evidence there is very strong endorsement from consumers that fixing leaks in the pipe network is a top priority for Portsmouth Water.</a:t>
                      </a:r>
                      <a:endParaRPr lang="en-GB" sz="1000" b="0">
                        <a:highlight>
                          <a:srgbClr val="00FFFF"/>
                        </a:highlight>
                        <a:latin typeface="Century Gothic" panose="020B0502020202020204" pitchFamily="34" charset="0"/>
                      </a:endParaRPr>
                    </a:p>
                  </a:txBody>
                  <a:tcPr anchor="ctr"/>
                </a:tc>
                <a:tc>
                  <a:txBody>
                    <a:bodyPr/>
                    <a:lstStyle/>
                    <a:p>
                      <a:pPr algn="ctr"/>
                      <a:r>
                        <a:rPr lang="en-GB" sz="1000">
                          <a:latin typeface="Century Gothic" panose="020B0502020202020204" pitchFamily="34" charset="0"/>
                        </a:rPr>
                        <a:t>Evidence consistently points to majority endorsement of the </a:t>
                      </a:r>
                      <a:r>
                        <a:rPr lang="en-GB" sz="1000" b="1">
                          <a:latin typeface="Century Gothic" panose="020B0502020202020204" pitchFamily="34" charset="0"/>
                        </a:rPr>
                        <a:t>high investment option </a:t>
                      </a:r>
                      <a:r>
                        <a:rPr lang="en-GB" sz="1000">
                          <a:latin typeface="Century Gothic" panose="020B0502020202020204" pitchFamily="34" charset="0"/>
                        </a:rPr>
                        <a:t>for reducing leakage ahead of the industry commitment. </a:t>
                      </a:r>
                    </a:p>
                    <a:p>
                      <a:pPr algn="ctr"/>
                      <a:endParaRPr lang="en-GB" sz="1000">
                        <a:latin typeface="Century Gothic" panose="020B0502020202020204" pitchFamily="34" charset="0"/>
                      </a:endParaRPr>
                    </a:p>
                    <a:p>
                      <a:pPr algn="ctr"/>
                      <a:r>
                        <a:rPr lang="en-GB" sz="1000">
                          <a:latin typeface="Century Gothic" panose="020B0502020202020204" pitchFamily="34" charset="0"/>
                        </a:rPr>
                        <a:t>Qualitative insight suggest some are keen for even greater urgency / ambition in this area than the ‘high’ option offers.</a:t>
                      </a:r>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latin typeface="Century Gothic" panose="020B0502020202020204" pitchFamily="34" charset="0"/>
                        </a:rPr>
                        <a:t>Universally important – and urgent.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latin typeface="Century Gothic" panose="020B0502020202020204" pitchFamily="34" charset="0"/>
                        </a:rPr>
                        <a:t>Some think water companies should ‘get their houses in order’ before asking customers to reduce their usage.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a:highlight>
                          <a:srgbClr val="00FFFF"/>
                        </a:highlight>
                        <a:latin typeface="Century Gothic" panose="020B0502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0"/>
                        <a:t>Customers support leakage reduction for many reasons: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a:t>NHH</a:t>
                      </a:r>
                      <a:r>
                        <a:rPr lang="en-GB" sz="1000" b="0"/>
                        <a:t> see it as an effective way to increase supplies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a:t>HH</a:t>
                      </a:r>
                      <a:r>
                        <a:rPr lang="en-GB" sz="1000" b="0"/>
                        <a:t> felt that leak reduction was the best was to manage demand over the long term.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a:t>Future customers </a:t>
                      </a:r>
                      <a:r>
                        <a:rPr lang="en-GB" sz="1000" b="0"/>
                        <a:t>believe</a:t>
                      </a:r>
                      <a:r>
                        <a:rPr lang="en-GB" sz="1000">
                          <a:latin typeface="Century Gothic" panose="020B0502020202020204" pitchFamily="34" charset="0"/>
                        </a:rPr>
                        <a:t> leakage will only worsen over time, becoming more costly, so it makes sense to address the issue as soon as possible</a:t>
                      </a:r>
                      <a:endParaRPr lang="en-GB" sz="1000" b="0"/>
                    </a:p>
                  </a:txBody>
                  <a:tcPr anchor="ctr"/>
                </a:tc>
                <a:extLst>
                  <a:ext uri="{0D108BD9-81ED-4DB2-BD59-A6C34878D82A}">
                    <a16:rowId xmlns:a16="http://schemas.microsoft.com/office/drawing/2014/main" val="2293208300"/>
                  </a:ext>
                </a:extLst>
              </a:tr>
            </a:tbl>
          </a:graphicData>
        </a:graphic>
      </p:graphicFrame>
      <p:graphicFrame>
        <p:nvGraphicFramePr>
          <p:cNvPr id="10" name="Table 15">
            <a:extLst>
              <a:ext uri="{FF2B5EF4-FFF2-40B4-BE49-F238E27FC236}">
                <a16:creationId xmlns:a16="http://schemas.microsoft.com/office/drawing/2014/main" id="{CAD697A5-8C1A-D3AB-B768-9CB3767EE46F}"/>
              </a:ext>
            </a:extLst>
          </p:cNvPr>
          <p:cNvGraphicFramePr>
            <a:graphicFrameLocks noGrp="1"/>
          </p:cNvGraphicFramePr>
          <p:nvPr>
            <p:extLst>
              <p:ext uri="{D42A27DB-BD31-4B8C-83A1-F6EECF244321}">
                <p14:modId xmlns:p14="http://schemas.microsoft.com/office/powerpoint/2010/main" val="2440230910"/>
              </p:ext>
            </p:extLst>
          </p:nvPr>
        </p:nvGraphicFramePr>
        <p:xfrm>
          <a:off x="2941144" y="2987380"/>
          <a:ext cx="3154853" cy="3319865"/>
        </p:xfrm>
        <a:graphic>
          <a:graphicData uri="http://schemas.openxmlformats.org/drawingml/2006/table">
            <a:tbl>
              <a:tblPr firstRow="1" bandRow="1">
                <a:tableStyleId>{7DF18680-E054-41AD-8BC1-D1AEF772440D}</a:tableStyleId>
              </a:tblPr>
              <a:tblGrid>
                <a:gridCol w="3154853">
                  <a:extLst>
                    <a:ext uri="{9D8B030D-6E8A-4147-A177-3AD203B41FA5}">
                      <a16:colId xmlns:a16="http://schemas.microsoft.com/office/drawing/2014/main" val="3255321495"/>
                    </a:ext>
                  </a:extLst>
                </a:gridCol>
              </a:tblGrid>
              <a:tr h="545397">
                <a:tc>
                  <a:txBody>
                    <a:bodyPr/>
                    <a:lstStyle/>
                    <a:p>
                      <a:pPr algn="ctr"/>
                      <a:r>
                        <a:rPr lang="en-GB" sz="1200"/>
                        <a:t>Plan Acceptability </a:t>
                      </a:r>
                      <a:endParaRPr lang="en-GB" sz="1200">
                        <a:latin typeface="Century Gothic" panose="020B0502020202020204" pitchFamily="34" charset="0"/>
                      </a:endParaRPr>
                    </a:p>
                  </a:txBody>
                  <a:tcPr anchor="ctr">
                    <a:solidFill>
                      <a:schemeClr val="accent6"/>
                    </a:solidFill>
                  </a:tcPr>
                </a:tc>
                <a:extLst>
                  <a:ext uri="{0D108BD9-81ED-4DB2-BD59-A6C34878D82A}">
                    <a16:rowId xmlns:a16="http://schemas.microsoft.com/office/drawing/2014/main" val="2728932345"/>
                  </a:ext>
                </a:extLst>
              </a:tr>
              <a:tr h="27744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Reducing leaks is seen as the most important of the 3 performance commitments: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r" defTabSz="914400" rtl="0" eaLnBrk="1" fontAlgn="auto" latinLnBrk="0" hangingPunct="1">
                        <a:lnSpc>
                          <a:spcPct val="100000"/>
                        </a:lnSpc>
                        <a:spcBef>
                          <a:spcPts val="0"/>
                        </a:spcBef>
                        <a:spcAft>
                          <a:spcPts val="0"/>
                        </a:spcAft>
                        <a:buClrTx/>
                        <a:buSzTx/>
                        <a:buFontTx/>
                        <a:buNone/>
                        <a:tabLst/>
                        <a:defRPr/>
                      </a:pPr>
                      <a:r>
                        <a:rPr lang="en-GB" sz="1000" b="0"/>
                        <a:t>Most important: </a:t>
                      </a:r>
                      <a:r>
                        <a:rPr lang="en-GB" sz="1000" b="1"/>
                        <a:t>Reducing leaks  </a:t>
                      </a:r>
                      <a:r>
                        <a:rPr lang="en-GB" sz="1000" b="0"/>
                        <a:t>52%</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000" b="1"/>
                        <a:t>Water quality </a:t>
                      </a:r>
                      <a:r>
                        <a:rPr lang="en-GB" sz="1000" b="0"/>
                        <a:t>34%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000" b="1"/>
                        <a:t>Supply interruptions</a:t>
                      </a:r>
                      <a:r>
                        <a:rPr lang="en-GB" sz="1000" b="0"/>
                        <a:t> 10%</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000" b="0"/>
                        <a:t>DK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In the </a:t>
                      </a:r>
                      <a:r>
                        <a:rPr lang="en-GB" sz="1000" b="1"/>
                        <a:t>deliberative (qualitative) research</a:t>
                      </a:r>
                      <a:r>
                        <a:rPr lang="en-GB" sz="1000" b="0"/>
                        <a:t>, high levels of acceptance for the proposed plan – and it seems affordable – however some are disappointed with the rate of progress planned and were interested to see accelerated investment to halve leakage 5 years earlier (by 2035).</a:t>
                      </a:r>
                      <a:endParaRPr lang="en-GB" sz="1000" b="0">
                        <a:latin typeface="Century Gothic" panose="020B0502020202020204" pitchFamily="34" charset="0"/>
                      </a:endParaRPr>
                    </a:p>
                  </a:txBody>
                  <a:tcPr anchor="ctr"/>
                </a:tc>
                <a:extLst>
                  <a:ext uri="{0D108BD9-81ED-4DB2-BD59-A6C34878D82A}">
                    <a16:rowId xmlns:a16="http://schemas.microsoft.com/office/drawing/2014/main" val="2293208300"/>
                  </a:ext>
                </a:extLst>
              </a:tr>
            </a:tbl>
          </a:graphicData>
        </a:graphic>
      </p:graphicFrame>
      <p:graphicFrame>
        <p:nvGraphicFramePr>
          <p:cNvPr id="11" name="Table 10">
            <a:extLst>
              <a:ext uri="{FF2B5EF4-FFF2-40B4-BE49-F238E27FC236}">
                <a16:creationId xmlns:a16="http://schemas.microsoft.com/office/drawing/2014/main" id="{ED48B51A-7D8E-59AB-1026-362830E33001}"/>
              </a:ext>
            </a:extLst>
          </p:cNvPr>
          <p:cNvGraphicFramePr>
            <a:graphicFrameLocks noGrp="1"/>
          </p:cNvGraphicFramePr>
          <p:nvPr>
            <p:extLst>
              <p:ext uri="{D42A27DB-BD31-4B8C-83A1-F6EECF244321}">
                <p14:modId xmlns:p14="http://schemas.microsoft.com/office/powerpoint/2010/main" val="940591871"/>
              </p:ext>
            </p:extLst>
          </p:nvPr>
        </p:nvGraphicFramePr>
        <p:xfrm>
          <a:off x="7057688" y="3607851"/>
          <a:ext cx="4648253" cy="1960349"/>
        </p:xfrm>
        <a:graphic>
          <a:graphicData uri="http://schemas.openxmlformats.org/drawingml/2006/table">
            <a:tbl>
              <a:tblPr firstRow="1" bandRow="1">
                <a:tableStyleId>{00A15C55-8517-42AA-B614-E9B94910E393}</a:tableStyleId>
              </a:tblPr>
              <a:tblGrid>
                <a:gridCol w="4648253">
                  <a:extLst>
                    <a:ext uri="{9D8B030D-6E8A-4147-A177-3AD203B41FA5}">
                      <a16:colId xmlns:a16="http://schemas.microsoft.com/office/drawing/2014/main" val="1052086010"/>
                    </a:ext>
                  </a:extLst>
                </a:gridCol>
              </a:tblGrid>
              <a:tr h="497309">
                <a:tc>
                  <a:txBody>
                    <a:bodyPr/>
                    <a:lstStyle/>
                    <a:p>
                      <a:pPr algn="ctr"/>
                      <a:r>
                        <a:rPr lang="en-GB" sz="1200"/>
                        <a:t>Weighing up evidence for overall balanced view</a:t>
                      </a:r>
                      <a:endParaRPr lang="en-GB" sz="1200">
                        <a:latin typeface="Century Gothic" panose="020B0502020202020204" pitchFamily="34" charset="0"/>
                      </a:endParaRPr>
                    </a:p>
                  </a:txBody>
                  <a:tcPr anchor="ctr"/>
                </a:tc>
                <a:extLst>
                  <a:ext uri="{0D108BD9-81ED-4DB2-BD59-A6C34878D82A}">
                    <a16:rowId xmlns:a16="http://schemas.microsoft.com/office/drawing/2014/main" val="2009836259"/>
                  </a:ext>
                </a:extLst>
              </a:tr>
              <a:tr h="90682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a:t>There is strong evidence for supporting ambitious leakage targets. In customers’ eyes, potential to improve on the draft targets proposed.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latin typeface="Century Gothic" panose="020B0502020202020204" pitchFamily="34" charset="0"/>
                        </a:rPr>
                        <a:t>This is the most emotive area of the plan – and a tangible way in which customers can judge Portsmouth Water.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latin typeface="Century Gothic" panose="020B0502020202020204" pitchFamily="34" charset="0"/>
                        </a:rPr>
                        <a:t>Leakage seen as a fundamental issue that undermines the credibility of water efficiency campaigns and supply schemes.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latin typeface="Century Gothic" panose="020B0502020202020204" pitchFamily="34" charset="0"/>
                        </a:rPr>
                        <a:t>Customers introduced to the LTDS note that leakage targets over the long term look unambitious with only 1% reduction from 2020 levels achieved between 2040 and 2045.</a:t>
                      </a:r>
                    </a:p>
                  </a:txBody>
                  <a:tcPr anchor="ctr"/>
                </a:tc>
                <a:extLst>
                  <a:ext uri="{0D108BD9-81ED-4DB2-BD59-A6C34878D82A}">
                    <a16:rowId xmlns:a16="http://schemas.microsoft.com/office/drawing/2014/main" val="1717970620"/>
                  </a:ext>
                </a:extLst>
              </a:tr>
            </a:tbl>
          </a:graphicData>
        </a:graphic>
      </p:graphicFrame>
      <p:sp>
        <p:nvSpPr>
          <p:cNvPr id="12" name="Arrow: Right 11">
            <a:extLst>
              <a:ext uri="{FF2B5EF4-FFF2-40B4-BE49-F238E27FC236}">
                <a16:creationId xmlns:a16="http://schemas.microsoft.com/office/drawing/2014/main" id="{609A0319-53EC-5732-08BF-8701A0DBC6E6}"/>
              </a:ext>
            </a:extLst>
          </p:cNvPr>
          <p:cNvSpPr/>
          <p:nvPr/>
        </p:nvSpPr>
        <p:spPr>
          <a:xfrm>
            <a:off x="6214248" y="4200018"/>
            <a:ext cx="411410" cy="953729"/>
          </a:xfrm>
          <a:prstGeom prst="rightArrow">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B6EBF7A6-866B-EACA-573D-00EA8A3FED4D}"/>
              </a:ext>
            </a:extLst>
          </p:cNvPr>
          <p:cNvSpPr/>
          <p:nvPr/>
        </p:nvSpPr>
        <p:spPr>
          <a:xfrm rot="5400000">
            <a:off x="9334694" y="2746431"/>
            <a:ext cx="411410" cy="953729"/>
          </a:xfrm>
          <a:prstGeom prst="rightArrow">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Bracket 13">
            <a:extLst>
              <a:ext uri="{FF2B5EF4-FFF2-40B4-BE49-F238E27FC236}">
                <a16:creationId xmlns:a16="http://schemas.microsoft.com/office/drawing/2014/main" id="{49155815-438E-0981-7129-0724AB0EDED0}"/>
              </a:ext>
            </a:extLst>
          </p:cNvPr>
          <p:cNvSpPr/>
          <p:nvPr/>
        </p:nvSpPr>
        <p:spPr>
          <a:xfrm rot="5400000">
            <a:off x="5990989" y="-2788557"/>
            <a:ext cx="156249" cy="11273654"/>
          </a:xfrm>
          <a:prstGeom prst="rightBracket">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a:p>
        </p:txBody>
      </p:sp>
      <p:pic>
        <p:nvPicPr>
          <p:cNvPr id="4" name="Picture 3">
            <a:extLst>
              <a:ext uri="{FF2B5EF4-FFF2-40B4-BE49-F238E27FC236}">
                <a16:creationId xmlns:a16="http://schemas.microsoft.com/office/drawing/2014/main" id="{44A4E164-E218-CCE0-4489-8F0AA423C218}"/>
              </a:ext>
            </a:extLst>
          </p:cNvPr>
          <p:cNvPicPr>
            <a:picLocks noChangeAspect="1"/>
          </p:cNvPicPr>
          <p:nvPr/>
        </p:nvPicPr>
        <p:blipFill>
          <a:blip r:embed="rId3"/>
          <a:stretch>
            <a:fillRect/>
          </a:stretch>
        </p:blipFill>
        <p:spPr>
          <a:xfrm>
            <a:off x="495296" y="2984301"/>
            <a:ext cx="2141294" cy="3322944"/>
          </a:xfrm>
          <a:prstGeom prst="rect">
            <a:avLst/>
          </a:prstGeom>
        </p:spPr>
      </p:pic>
      <p:pic>
        <p:nvPicPr>
          <p:cNvPr id="7" name="Picture 6" descr="Logo, company name&#10;&#10;Description automatically generated">
            <a:extLst>
              <a:ext uri="{FF2B5EF4-FFF2-40B4-BE49-F238E27FC236}">
                <a16:creationId xmlns:a16="http://schemas.microsoft.com/office/drawing/2014/main" id="{62CB4AA4-D87E-E76C-7B56-81481316A5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5294" y="6249656"/>
            <a:ext cx="1156706" cy="601866"/>
          </a:xfrm>
          <a:prstGeom prst="rect">
            <a:avLst/>
          </a:prstGeom>
          <a:solidFill>
            <a:srgbClr val="0F9DC3"/>
          </a:solidFill>
          <a:ln>
            <a:noFill/>
          </a:ln>
        </p:spPr>
      </p:pic>
      <p:pic>
        <p:nvPicPr>
          <p:cNvPr id="9" name="Picture 8" descr="Icon&#10;&#10;Description automatically generated">
            <a:extLst>
              <a:ext uri="{FF2B5EF4-FFF2-40B4-BE49-F238E27FC236}">
                <a16:creationId xmlns:a16="http://schemas.microsoft.com/office/drawing/2014/main" id="{8E56EC0F-7403-A439-BE93-D6C0B3E8BC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95148" y="1"/>
            <a:ext cx="596851" cy="596851"/>
          </a:xfrm>
          <a:prstGeom prst="rect">
            <a:avLst/>
          </a:prstGeom>
          <a:solidFill>
            <a:schemeClr val="accent4">
              <a:lumMod val="75000"/>
            </a:schemeClr>
          </a:solidFill>
        </p:spPr>
      </p:pic>
      <p:pic>
        <p:nvPicPr>
          <p:cNvPr id="18" name="Picture 17" descr="Icon&#10;&#10;Description automatically generated">
            <a:extLst>
              <a:ext uri="{FF2B5EF4-FFF2-40B4-BE49-F238E27FC236}">
                <a16:creationId xmlns:a16="http://schemas.microsoft.com/office/drawing/2014/main" id="{3D5AA7E6-9A41-3861-14AC-5C4B1E7E24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3209" y="2984302"/>
            <a:ext cx="369735" cy="369735"/>
          </a:xfrm>
          <a:prstGeom prst="rect">
            <a:avLst/>
          </a:prstGeom>
          <a:solidFill>
            <a:schemeClr val="accent4">
              <a:lumMod val="75000"/>
            </a:schemeClr>
          </a:solidFill>
        </p:spPr>
      </p:pic>
      <p:sp>
        <p:nvSpPr>
          <p:cNvPr id="20" name="Arrow: Down 19">
            <a:extLst>
              <a:ext uri="{FF2B5EF4-FFF2-40B4-BE49-F238E27FC236}">
                <a16:creationId xmlns:a16="http://schemas.microsoft.com/office/drawing/2014/main" id="{152CC2A1-0343-DED4-4B22-6C5431D8E1A9}"/>
              </a:ext>
            </a:extLst>
          </p:cNvPr>
          <p:cNvSpPr/>
          <p:nvPr/>
        </p:nvSpPr>
        <p:spPr>
          <a:xfrm>
            <a:off x="430591" y="716008"/>
            <a:ext cx="502104" cy="274596"/>
          </a:xfrm>
          <a:prstGeom prst="downArrow">
            <a:avLst/>
          </a:prstGeom>
          <a:solidFill>
            <a:schemeClr val="accent3">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1</a:t>
            </a:r>
          </a:p>
        </p:txBody>
      </p:sp>
      <p:sp>
        <p:nvSpPr>
          <p:cNvPr id="21" name="Arrow: Down 20">
            <a:extLst>
              <a:ext uri="{FF2B5EF4-FFF2-40B4-BE49-F238E27FC236}">
                <a16:creationId xmlns:a16="http://schemas.microsoft.com/office/drawing/2014/main" id="{DF212F7C-BD29-15B9-53A5-41B8F9A12246}"/>
              </a:ext>
            </a:extLst>
          </p:cNvPr>
          <p:cNvSpPr/>
          <p:nvPr/>
        </p:nvSpPr>
        <p:spPr>
          <a:xfrm>
            <a:off x="3287988" y="714531"/>
            <a:ext cx="502104" cy="274596"/>
          </a:xfrm>
          <a:prstGeom prst="downArrow">
            <a:avLst/>
          </a:prstGeom>
          <a:solidFill>
            <a:schemeClr val="accent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2</a:t>
            </a:r>
          </a:p>
        </p:txBody>
      </p:sp>
      <p:sp>
        <p:nvSpPr>
          <p:cNvPr id="22" name="Arrow: Down 21">
            <a:extLst>
              <a:ext uri="{FF2B5EF4-FFF2-40B4-BE49-F238E27FC236}">
                <a16:creationId xmlns:a16="http://schemas.microsoft.com/office/drawing/2014/main" id="{D35B82D2-D301-7073-2DFF-9AA3C1B46711}"/>
              </a:ext>
            </a:extLst>
          </p:cNvPr>
          <p:cNvSpPr/>
          <p:nvPr/>
        </p:nvSpPr>
        <p:spPr>
          <a:xfrm>
            <a:off x="2979892" y="3154404"/>
            <a:ext cx="502104" cy="274596"/>
          </a:xfrm>
          <a:prstGeom prst="downArrow">
            <a:avLst/>
          </a:prstGeom>
          <a:solidFill>
            <a:schemeClr val="accent6">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3</a:t>
            </a:r>
          </a:p>
        </p:txBody>
      </p:sp>
    </p:spTree>
    <p:extLst>
      <p:ext uri="{BB962C8B-B14F-4D97-AF65-F5344CB8AC3E}">
        <p14:creationId xmlns:p14="http://schemas.microsoft.com/office/powerpoint/2010/main" val="3636133066"/>
      </p:ext>
    </p:extLst>
  </p:cSld>
  <p:clrMapOvr>
    <a:masterClrMapping/>
  </p:clrMapOvr>
</p:sld>
</file>

<file path=ppt/theme/theme1.xml><?xml version="1.0" encoding="utf-8"?>
<a:theme xmlns:a="http://schemas.openxmlformats.org/drawingml/2006/main" name="6_Office Theme">
  <a:themeElements>
    <a:clrScheme name="BLUE MARBLE">
      <a:dk1>
        <a:sysClr val="windowText" lastClr="000000"/>
      </a:dk1>
      <a:lt1>
        <a:sysClr val="window" lastClr="FFFFFF"/>
      </a:lt1>
      <a:dk2>
        <a:srgbClr val="373545"/>
      </a:dk2>
      <a:lt2>
        <a:srgbClr val="CEDBE6"/>
      </a:lt2>
      <a:accent1>
        <a:srgbClr val="3494BA"/>
      </a:accent1>
      <a:accent2>
        <a:srgbClr val="F1AE27"/>
      </a:accent2>
      <a:accent3>
        <a:srgbClr val="75BDA7"/>
      </a:accent3>
      <a:accent4>
        <a:srgbClr val="7A8C8E"/>
      </a:accent4>
      <a:accent5>
        <a:srgbClr val="84ACB6"/>
      </a:accent5>
      <a:accent6>
        <a:srgbClr val="D41833"/>
      </a:accent6>
      <a:hlink>
        <a:srgbClr val="6B9F25"/>
      </a:hlink>
      <a:folHlink>
        <a:srgbClr val="535F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BLUE MARBLE">
      <a:dk1>
        <a:srgbClr val="000000"/>
      </a:dk1>
      <a:lt1>
        <a:sysClr val="window" lastClr="FFFFFF"/>
      </a:lt1>
      <a:dk2>
        <a:srgbClr val="4BACC6"/>
      </a:dk2>
      <a:lt2>
        <a:srgbClr val="7F7F7F"/>
      </a:lt2>
      <a:accent1>
        <a:srgbClr val="59B3AA"/>
      </a:accent1>
      <a:accent2>
        <a:srgbClr val="448424"/>
      </a:accent2>
      <a:accent3>
        <a:srgbClr val="675D5F"/>
      </a:accent3>
      <a:accent4>
        <a:srgbClr val="314364"/>
      </a:accent4>
      <a:accent5>
        <a:srgbClr val="4BACC6"/>
      </a:accent5>
      <a:accent6>
        <a:srgbClr val="FC6E42"/>
      </a:accent6>
      <a:hlink>
        <a:srgbClr val="4BACC6"/>
      </a:hlink>
      <a:folHlink>
        <a:srgbClr val="C4E38D"/>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E06D667-D4A9-4078-AEA8-042C5649E818}" vid="{F4374142-B66D-4D1D-8EF1-B4112A3E0DB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6fab4a6-80df-4a7c-bb3b-6c2b7d5de4ba">
      <Terms xmlns="http://schemas.microsoft.com/office/infopath/2007/PartnerControls"/>
    </lcf76f155ced4ddcb4097134ff3c332f>
    <TaxCatchAll xmlns="3357c445-5d5f-49b3-a55e-4b852474d258" xsi:nil="true"/>
    <SharedWithUsers xmlns="3357c445-5d5f-49b3-a55e-4b852474d258">
      <UserInfo>
        <DisplayName>Ben Potts</DisplayName>
        <AccountId>21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386CD7AC061B43A898D0D64EBD88AB" ma:contentTypeVersion="17" ma:contentTypeDescription="Create a new document." ma:contentTypeScope="" ma:versionID="b9e23a284d8f2c2b205cbcbf0085bc9a">
  <xsd:schema xmlns:xsd="http://www.w3.org/2001/XMLSchema" xmlns:xs="http://www.w3.org/2001/XMLSchema" xmlns:p="http://schemas.microsoft.com/office/2006/metadata/properties" xmlns:ns2="06fab4a6-80df-4a7c-bb3b-6c2b7d5de4ba" xmlns:ns3="3357c445-5d5f-49b3-a55e-4b852474d258" targetNamespace="http://schemas.microsoft.com/office/2006/metadata/properties" ma:root="true" ma:fieldsID="a187c4588d088b2abf901a161db4e767" ns2:_="" ns3:_="">
    <xsd:import namespace="06fab4a6-80df-4a7c-bb3b-6c2b7d5de4ba"/>
    <xsd:import namespace="3357c445-5d5f-49b3-a55e-4b852474d25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fab4a6-80df-4a7c-bb3b-6c2b7d5de4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e87e8a4-2442-4162-8ee1-ac6050365e72"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57c445-5d5f-49b3-a55e-4b852474d25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d5c29b9-a47f-484e-859a-0de28b51d26d}" ma:internalName="TaxCatchAll" ma:showField="CatchAllData" ma:web="3357c445-5d5f-49b3-a55e-4b852474d2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9BB76F-A587-476B-92D8-34C2B32ECE8F}">
  <ds:schemaRefs>
    <ds:schemaRef ds:uri="06fab4a6-80df-4a7c-bb3b-6c2b7d5de4ba"/>
    <ds:schemaRef ds:uri="3357c445-5d5f-49b3-a55e-4b852474d25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45AAD64-03F4-4628-B7D9-2BF94FE9378D}">
  <ds:schemaRefs>
    <ds:schemaRef ds:uri="06fab4a6-80df-4a7c-bb3b-6c2b7d5de4ba"/>
    <ds:schemaRef ds:uri="3357c445-5d5f-49b3-a55e-4b852474d2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286CD1D-F8D7-4F77-98B3-A28C8A8BEA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109</TotalTime>
  <Words>5642</Words>
  <Application>Microsoft Office PowerPoint</Application>
  <PresentationFormat>Widescreen</PresentationFormat>
  <Paragraphs>862</Paragraphs>
  <Slides>19</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Century Gothic</vt:lpstr>
      <vt:lpstr>Wingdings 2</vt:lpstr>
      <vt:lpstr>6_Office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user-15766</dc:creator>
  <cp:lastModifiedBy>Emma Partridge</cp:lastModifiedBy>
  <cp:revision>1</cp:revision>
  <cp:lastPrinted>2020-09-30T14:02:24Z</cp:lastPrinted>
  <dcterms:created xsi:type="dcterms:W3CDTF">2013-11-06T18:29:14Z</dcterms:created>
  <dcterms:modified xsi:type="dcterms:W3CDTF">2023-09-25T15:05:28Z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0x0101006B386CD7AC061B43A898D0D64EBD88AB</vt:lpwstr>
  </property>
  <property fmtid="{D5CDD505-2E9C-101B-9397-08002B2CF9AE}" pid="3" name="Order">
    <vt:r8>1811800</vt:r8>
  </property>
  <property fmtid="{D5CDD505-2E9C-101B-9397-08002B2CF9AE}" pid="4" name="MediaServiceImageTags">
    <vt:lpwstr/>
  </property>
</Properties>
</file>