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8.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9.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0.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2.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3.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4.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5.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6.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7.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8.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9.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20.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21.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22.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23.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24.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25.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26.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27.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28.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29.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30.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31.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notesSlides/notesSlide32.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33.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34.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notesSlides/notesSlide35.xml" ContentType="application/vnd.openxmlformats-officedocument.presentationml.notesSlid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36.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37.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notesSlides/notesSlide38.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39.xml" ContentType="application/vnd.openxmlformats-officedocument.presentationml.notesSlide+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40.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7" r:id="rId2"/>
    <p:sldId id="310" r:id="rId3"/>
    <p:sldId id="260" r:id="rId4"/>
    <p:sldId id="276" r:id="rId5"/>
    <p:sldId id="280" r:id="rId6"/>
    <p:sldId id="291" r:id="rId7"/>
    <p:sldId id="292" r:id="rId8"/>
    <p:sldId id="265" r:id="rId9"/>
    <p:sldId id="259" r:id="rId10"/>
    <p:sldId id="274" r:id="rId11"/>
    <p:sldId id="275" r:id="rId12"/>
    <p:sldId id="266" r:id="rId13"/>
    <p:sldId id="267" r:id="rId14"/>
    <p:sldId id="282" r:id="rId15"/>
    <p:sldId id="289" r:id="rId16"/>
    <p:sldId id="271" r:id="rId17"/>
    <p:sldId id="273" r:id="rId18"/>
    <p:sldId id="290" r:id="rId19"/>
    <p:sldId id="270" r:id="rId20"/>
    <p:sldId id="268" r:id="rId21"/>
    <p:sldId id="272" r:id="rId22"/>
    <p:sldId id="285" r:id="rId23"/>
    <p:sldId id="269" r:id="rId24"/>
    <p:sldId id="287" r:id="rId25"/>
    <p:sldId id="299" r:id="rId26"/>
    <p:sldId id="300" r:id="rId27"/>
    <p:sldId id="301" r:id="rId28"/>
    <p:sldId id="305" r:id="rId29"/>
    <p:sldId id="306" r:id="rId30"/>
    <p:sldId id="307" r:id="rId31"/>
    <p:sldId id="308" r:id="rId32"/>
    <p:sldId id="309" r:id="rId33"/>
    <p:sldId id="288" r:id="rId34"/>
    <p:sldId id="294" r:id="rId35"/>
    <p:sldId id="295" r:id="rId36"/>
    <p:sldId id="296" r:id="rId37"/>
    <p:sldId id="297" r:id="rId38"/>
    <p:sldId id="298" r:id="rId39"/>
    <p:sldId id="313" r:id="rId40"/>
    <p:sldId id="311" r:id="rId41"/>
    <p:sldId id="312" r:id="rId42"/>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58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63" autoAdjust="0"/>
    <p:restoredTop sz="94660"/>
  </p:normalViewPr>
  <p:slideViewPr>
    <p:cSldViewPr snapToGrid="0">
      <p:cViewPr varScale="1">
        <p:scale>
          <a:sx n="116" d="100"/>
          <a:sy n="116" d="100"/>
        </p:scale>
        <p:origin x="4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7F94CAE5-26D2-4377-96B1-85E0D0D5863B}" type="datetimeFigureOut">
              <a:rPr lang="en-GB" smtClean="0"/>
              <a:t>09/07/2021</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1"/>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1"/>
            <a:ext cx="2946347" cy="498214"/>
          </a:xfrm>
          <a:prstGeom prst="rect">
            <a:avLst/>
          </a:prstGeom>
        </p:spPr>
        <p:txBody>
          <a:bodyPr vert="horz" lIns="91440" tIns="45720" rIns="91440" bIns="45720" rtlCol="0" anchor="b"/>
          <a:lstStyle>
            <a:lvl1pPr algn="r">
              <a:defRPr sz="1200"/>
            </a:lvl1pPr>
          </a:lstStyle>
          <a:p>
            <a:fld id="{B6913D8B-670B-4722-9E9C-33DD2CCD2903}" type="slidenum">
              <a:rPr lang="en-GB" smtClean="0"/>
              <a:t>‹#›</a:t>
            </a:fld>
            <a:endParaRPr lang="en-GB"/>
          </a:p>
        </p:txBody>
      </p:sp>
    </p:spTree>
    <p:extLst>
      <p:ext uri="{BB962C8B-B14F-4D97-AF65-F5344CB8AC3E}">
        <p14:creationId xmlns:p14="http://schemas.microsoft.com/office/powerpoint/2010/main" val="81296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1347788"/>
            <a:ext cx="6470650" cy="364013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498C698-A208-4AC1-8835-DBDDDBFB8400}" type="slidenum">
              <a:rPr lang="en-GB" smtClean="0"/>
              <a:t>1</a:t>
            </a:fld>
            <a:endParaRPr lang="en-GB"/>
          </a:p>
        </p:txBody>
      </p:sp>
    </p:spTree>
    <p:extLst>
      <p:ext uri="{BB962C8B-B14F-4D97-AF65-F5344CB8AC3E}">
        <p14:creationId xmlns:p14="http://schemas.microsoft.com/office/powerpoint/2010/main" val="2747361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10</a:t>
            </a:fld>
            <a:endParaRPr lang="en-GB" altLang="en-US"/>
          </a:p>
        </p:txBody>
      </p:sp>
    </p:spTree>
    <p:extLst>
      <p:ext uri="{BB962C8B-B14F-4D97-AF65-F5344CB8AC3E}">
        <p14:creationId xmlns:p14="http://schemas.microsoft.com/office/powerpoint/2010/main" val="17005308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11</a:t>
            </a:fld>
            <a:endParaRPr lang="en-GB" altLang="en-US"/>
          </a:p>
        </p:txBody>
      </p:sp>
    </p:spTree>
    <p:extLst>
      <p:ext uri="{BB962C8B-B14F-4D97-AF65-F5344CB8AC3E}">
        <p14:creationId xmlns:p14="http://schemas.microsoft.com/office/powerpoint/2010/main" val="1977662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12</a:t>
            </a:fld>
            <a:endParaRPr lang="en-GB" altLang="en-US"/>
          </a:p>
        </p:txBody>
      </p:sp>
    </p:spTree>
    <p:extLst>
      <p:ext uri="{BB962C8B-B14F-4D97-AF65-F5344CB8AC3E}">
        <p14:creationId xmlns:p14="http://schemas.microsoft.com/office/powerpoint/2010/main" val="453961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13</a:t>
            </a:fld>
            <a:endParaRPr lang="en-GB" altLang="en-US"/>
          </a:p>
        </p:txBody>
      </p:sp>
    </p:spTree>
    <p:extLst>
      <p:ext uri="{BB962C8B-B14F-4D97-AF65-F5344CB8AC3E}">
        <p14:creationId xmlns:p14="http://schemas.microsoft.com/office/powerpoint/2010/main" val="3816543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14</a:t>
            </a:fld>
            <a:endParaRPr lang="en-GB" altLang="en-US"/>
          </a:p>
        </p:txBody>
      </p:sp>
    </p:spTree>
    <p:extLst>
      <p:ext uri="{BB962C8B-B14F-4D97-AF65-F5344CB8AC3E}">
        <p14:creationId xmlns:p14="http://schemas.microsoft.com/office/powerpoint/2010/main" val="96728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15</a:t>
            </a:fld>
            <a:endParaRPr lang="en-GB" altLang="en-US"/>
          </a:p>
        </p:txBody>
      </p:sp>
    </p:spTree>
    <p:extLst>
      <p:ext uri="{BB962C8B-B14F-4D97-AF65-F5344CB8AC3E}">
        <p14:creationId xmlns:p14="http://schemas.microsoft.com/office/powerpoint/2010/main" val="1937799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16</a:t>
            </a:fld>
            <a:endParaRPr lang="en-GB" altLang="en-US"/>
          </a:p>
        </p:txBody>
      </p:sp>
    </p:spTree>
    <p:extLst>
      <p:ext uri="{BB962C8B-B14F-4D97-AF65-F5344CB8AC3E}">
        <p14:creationId xmlns:p14="http://schemas.microsoft.com/office/powerpoint/2010/main" val="2886084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17</a:t>
            </a:fld>
            <a:endParaRPr lang="en-GB" altLang="en-US"/>
          </a:p>
        </p:txBody>
      </p:sp>
    </p:spTree>
    <p:extLst>
      <p:ext uri="{BB962C8B-B14F-4D97-AF65-F5344CB8AC3E}">
        <p14:creationId xmlns:p14="http://schemas.microsoft.com/office/powerpoint/2010/main" val="315706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18</a:t>
            </a:fld>
            <a:endParaRPr lang="en-GB" altLang="en-US"/>
          </a:p>
        </p:txBody>
      </p:sp>
    </p:spTree>
    <p:extLst>
      <p:ext uri="{BB962C8B-B14F-4D97-AF65-F5344CB8AC3E}">
        <p14:creationId xmlns:p14="http://schemas.microsoft.com/office/powerpoint/2010/main" val="3901925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19</a:t>
            </a:fld>
            <a:endParaRPr lang="en-GB" altLang="en-US"/>
          </a:p>
        </p:txBody>
      </p:sp>
    </p:spTree>
    <p:extLst>
      <p:ext uri="{BB962C8B-B14F-4D97-AF65-F5344CB8AC3E}">
        <p14:creationId xmlns:p14="http://schemas.microsoft.com/office/powerpoint/2010/main" val="3414956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1347788"/>
            <a:ext cx="6470650" cy="364013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498C698-A208-4AC1-8835-DBDDDBFB8400}" type="slidenum">
              <a:rPr lang="en-GB" smtClean="0"/>
              <a:t>2</a:t>
            </a:fld>
            <a:endParaRPr lang="en-GB"/>
          </a:p>
        </p:txBody>
      </p:sp>
    </p:spTree>
    <p:extLst>
      <p:ext uri="{BB962C8B-B14F-4D97-AF65-F5344CB8AC3E}">
        <p14:creationId xmlns:p14="http://schemas.microsoft.com/office/powerpoint/2010/main" val="31197405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20</a:t>
            </a:fld>
            <a:endParaRPr lang="en-GB" altLang="en-US"/>
          </a:p>
        </p:txBody>
      </p:sp>
    </p:spTree>
    <p:extLst>
      <p:ext uri="{BB962C8B-B14F-4D97-AF65-F5344CB8AC3E}">
        <p14:creationId xmlns:p14="http://schemas.microsoft.com/office/powerpoint/2010/main" val="13300180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21</a:t>
            </a:fld>
            <a:endParaRPr lang="en-GB" altLang="en-US"/>
          </a:p>
        </p:txBody>
      </p:sp>
    </p:spTree>
    <p:extLst>
      <p:ext uri="{BB962C8B-B14F-4D97-AF65-F5344CB8AC3E}">
        <p14:creationId xmlns:p14="http://schemas.microsoft.com/office/powerpoint/2010/main" val="1652406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22</a:t>
            </a:fld>
            <a:endParaRPr lang="en-GB" altLang="en-US"/>
          </a:p>
        </p:txBody>
      </p:sp>
    </p:spTree>
    <p:extLst>
      <p:ext uri="{BB962C8B-B14F-4D97-AF65-F5344CB8AC3E}">
        <p14:creationId xmlns:p14="http://schemas.microsoft.com/office/powerpoint/2010/main" val="620621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23</a:t>
            </a:fld>
            <a:endParaRPr lang="en-GB" altLang="en-US"/>
          </a:p>
        </p:txBody>
      </p:sp>
    </p:spTree>
    <p:extLst>
      <p:ext uri="{BB962C8B-B14F-4D97-AF65-F5344CB8AC3E}">
        <p14:creationId xmlns:p14="http://schemas.microsoft.com/office/powerpoint/2010/main" val="1823066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24</a:t>
            </a:fld>
            <a:endParaRPr lang="en-GB" altLang="en-US"/>
          </a:p>
        </p:txBody>
      </p:sp>
    </p:spTree>
    <p:extLst>
      <p:ext uri="{BB962C8B-B14F-4D97-AF65-F5344CB8AC3E}">
        <p14:creationId xmlns:p14="http://schemas.microsoft.com/office/powerpoint/2010/main" val="6800324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25</a:t>
            </a:fld>
            <a:endParaRPr lang="en-GB" altLang="en-US"/>
          </a:p>
        </p:txBody>
      </p:sp>
    </p:spTree>
    <p:extLst>
      <p:ext uri="{BB962C8B-B14F-4D97-AF65-F5344CB8AC3E}">
        <p14:creationId xmlns:p14="http://schemas.microsoft.com/office/powerpoint/2010/main" val="4067941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26</a:t>
            </a:fld>
            <a:endParaRPr lang="en-GB" altLang="en-US"/>
          </a:p>
        </p:txBody>
      </p:sp>
    </p:spTree>
    <p:extLst>
      <p:ext uri="{BB962C8B-B14F-4D97-AF65-F5344CB8AC3E}">
        <p14:creationId xmlns:p14="http://schemas.microsoft.com/office/powerpoint/2010/main" val="2352924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27</a:t>
            </a:fld>
            <a:endParaRPr lang="en-GB" altLang="en-US"/>
          </a:p>
        </p:txBody>
      </p:sp>
    </p:spTree>
    <p:extLst>
      <p:ext uri="{BB962C8B-B14F-4D97-AF65-F5344CB8AC3E}">
        <p14:creationId xmlns:p14="http://schemas.microsoft.com/office/powerpoint/2010/main" val="2516373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28</a:t>
            </a:fld>
            <a:endParaRPr lang="en-GB" altLang="en-US"/>
          </a:p>
        </p:txBody>
      </p:sp>
    </p:spTree>
    <p:extLst>
      <p:ext uri="{BB962C8B-B14F-4D97-AF65-F5344CB8AC3E}">
        <p14:creationId xmlns:p14="http://schemas.microsoft.com/office/powerpoint/2010/main" val="12023632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29</a:t>
            </a:fld>
            <a:endParaRPr lang="en-GB" altLang="en-US"/>
          </a:p>
        </p:txBody>
      </p:sp>
    </p:spTree>
    <p:extLst>
      <p:ext uri="{BB962C8B-B14F-4D97-AF65-F5344CB8AC3E}">
        <p14:creationId xmlns:p14="http://schemas.microsoft.com/office/powerpoint/2010/main" val="2921083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a:t>
            </a:fld>
            <a:endParaRPr lang="en-GB" altLang="en-US"/>
          </a:p>
        </p:txBody>
      </p:sp>
    </p:spTree>
    <p:extLst>
      <p:ext uri="{BB962C8B-B14F-4D97-AF65-F5344CB8AC3E}">
        <p14:creationId xmlns:p14="http://schemas.microsoft.com/office/powerpoint/2010/main" val="7211092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30</a:t>
            </a:fld>
            <a:endParaRPr lang="en-GB" altLang="en-US"/>
          </a:p>
        </p:txBody>
      </p:sp>
    </p:spTree>
    <p:extLst>
      <p:ext uri="{BB962C8B-B14F-4D97-AF65-F5344CB8AC3E}">
        <p14:creationId xmlns:p14="http://schemas.microsoft.com/office/powerpoint/2010/main" val="643021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31</a:t>
            </a:fld>
            <a:endParaRPr lang="en-GB" altLang="en-US"/>
          </a:p>
        </p:txBody>
      </p:sp>
    </p:spTree>
    <p:extLst>
      <p:ext uri="{BB962C8B-B14F-4D97-AF65-F5344CB8AC3E}">
        <p14:creationId xmlns:p14="http://schemas.microsoft.com/office/powerpoint/2010/main" val="17593267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32</a:t>
            </a:fld>
            <a:endParaRPr lang="en-GB" altLang="en-US"/>
          </a:p>
        </p:txBody>
      </p:sp>
    </p:spTree>
    <p:extLst>
      <p:ext uri="{BB962C8B-B14F-4D97-AF65-F5344CB8AC3E}">
        <p14:creationId xmlns:p14="http://schemas.microsoft.com/office/powerpoint/2010/main" val="12999177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33</a:t>
            </a:fld>
            <a:endParaRPr lang="en-GB" altLang="en-US"/>
          </a:p>
        </p:txBody>
      </p:sp>
    </p:spTree>
    <p:extLst>
      <p:ext uri="{BB962C8B-B14F-4D97-AF65-F5344CB8AC3E}">
        <p14:creationId xmlns:p14="http://schemas.microsoft.com/office/powerpoint/2010/main" val="11860197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34</a:t>
            </a:fld>
            <a:endParaRPr lang="en-GB" altLang="en-US"/>
          </a:p>
        </p:txBody>
      </p:sp>
    </p:spTree>
    <p:extLst>
      <p:ext uri="{BB962C8B-B14F-4D97-AF65-F5344CB8AC3E}">
        <p14:creationId xmlns:p14="http://schemas.microsoft.com/office/powerpoint/2010/main" val="20857687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35</a:t>
            </a:fld>
            <a:endParaRPr lang="en-GB" altLang="en-US"/>
          </a:p>
        </p:txBody>
      </p:sp>
    </p:spTree>
    <p:extLst>
      <p:ext uri="{BB962C8B-B14F-4D97-AF65-F5344CB8AC3E}">
        <p14:creationId xmlns:p14="http://schemas.microsoft.com/office/powerpoint/2010/main" val="1106918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36</a:t>
            </a:fld>
            <a:endParaRPr lang="en-GB" altLang="en-US"/>
          </a:p>
        </p:txBody>
      </p:sp>
    </p:spTree>
    <p:extLst>
      <p:ext uri="{BB962C8B-B14F-4D97-AF65-F5344CB8AC3E}">
        <p14:creationId xmlns:p14="http://schemas.microsoft.com/office/powerpoint/2010/main" val="20629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37</a:t>
            </a:fld>
            <a:endParaRPr lang="en-GB" altLang="en-US"/>
          </a:p>
        </p:txBody>
      </p:sp>
    </p:spTree>
    <p:extLst>
      <p:ext uri="{BB962C8B-B14F-4D97-AF65-F5344CB8AC3E}">
        <p14:creationId xmlns:p14="http://schemas.microsoft.com/office/powerpoint/2010/main" val="32963862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38</a:t>
            </a:fld>
            <a:endParaRPr lang="en-GB" altLang="en-US"/>
          </a:p>
        </p:txBody>
      </p:sp>
    </p:spTree>
    <p:extLst>
      <p:ext uri="{BB962C8B-B14F-4D97-AF65-F5344CB8AC3E}">
        <p14:creationId xmlns:p14="http://schemas.microsoft.com/office/powerpoint/2010/main" val="37953347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39</a:t>
            </a:fld>
            <a:endParaRPr lang="en-GB" altLang="en-US"/>
          </a:p>
        </p:txBody>
      </p:sp>
    </p:spTree>
    <p:extLst>
      <p:ext uri="{BB962C8B-B14F-4D97-AF65-F5344CB8AC3E}">
        <p14:creationId xmlns:p14="http://schemas.microsoft.com/office/powerpoint/2010/main" val="310920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4</a:t>
            </a:fld>
            <a:endParaRPr lang="en-GB" altLang="en-US"/>
          </a:p>
        </p:txBody>
      </p:sp>
    </p:spTree>
    <p:extLst>
      <p:ext uri="{BB962C8B-B14F-4D97-AF65-F5344CB8AC3E}">
        <p14:creationId xmlns:p14="http://schemas.microsoft.com/office/powerpoint/2010/main" val="13360658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40</a:t>
            </a:fld>
            <a:endParaRPr lang="en-GB" altLang="en-US"/>
          </a:p>
        </p:txBody>
      </p:sp>
    </p:spTree>
    <p:extLst>
      <p:ext uri="{BB962C8B-B14F-4D97-AF65-F5344CB8AC3E}">
        <p14:creationId xmlns:p14="http://schemas.microsoft.com/office/powerpoint/2010/main" val="41487662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41</a:t>
            </a:fld>
            <a:endParaRPr lang="en-GB" altLang="en-US"/>
          </a:p>
        </p:txBody>
      </p:sp>
    </p:spTree>
    <p:extLst>
      <p:ext uri="{BB962C8B-B14F-4D97-AF65-F5344CB8AC3E}">
        <p14:creationId xmlns:p14="http://schemas.microsoft.com/office/powerpoint/2010/main" val="3165790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5</a:t>
            </a:fld>
            <a:endParaRPr lang="en-GB" altLang="en-US"/>
          </a:p>
        </p:txBody>
      </p:sp>
    </p:spTree>
    <p:extLst>
      <p:ext uri="{BB962C8B-B14F-4D97-AF65-F5344CB8AC3E}">
        <p14:creationId xmlns:p14="http://schemas.microsoft.com/office/powerpoint/2010/main" val="522724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6</a:t>
            </a:fld>
            <a:endParaRPr lang="en-GB" altLang="en-US"/>
          </a:p>
        </p:txBody>
      </p:sp>
    </p:spTree>
    <p:extLst>
      <p:ext uri="{BB962C8B-B14F-4D97-AF65-F5344CB8AC3E}">
        <p14:creationId xmlns:p14="http://schemas.microsoft.com/office/powerpoint/2010/main" val="3346860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7</a:t>
            </a:fld>
            <a:endParaRPr lang="en-GB" altLang="en-US"/>
          </a:p>
        </p:txBody>
      </p:sp>
    </p:spTree>
    <p:extLst>
      <p:ext uri="{BB962C8B-B14F-4D97-AF65-F5344CB8AC3E}">
        <p14:creationId xmlns:p14="http://schemas.microsoft.com/office/powerpoint/2010/main" val="2135674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8</a:t>
            </a:fld>
            <a:endParaRPr lang="en-GB" altLang="en-US"/>
          </a:p>
        </p:txBody>
      </p:sp>
    </p:spTree>
    <p:extLst>
      <p:ext uri="{BB962C8B-B14F-4D97-AF65-F5344CB8AC3E}">
        <p14:creationId xmlns:p14="http://schemas.microsoft.com/office/powerpoint/2010/main" val="3522215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66688" y="1466850"/>
            <a:ext cx="7043738" cy="3962400"/>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9232" indent="-259232">
              <a:buFont typeface="Arial" panose="020B0604020202020204" pitchFamily="34" charset="0"/>
              <a:buChar char="•"/>
            </a:pPr>
            <a:r>
              <a:rPr lang="en-GB" sz="1200" dirty="0">
                <a:solidFill>
                  <a:schemeClr val="accent1">
                    <a:lumMod val="75000"/>
                  </a:schemeClr>
                </a:solidFill>
              </a:rPr>
              <a:t>The Company have an agreed investment programme in 2020-30 to augment resources to ensure supply in a </a:t>
            </a:r>
            <a:r>
              <a:rPr lang="en-GB" sz="1200" b="1" dirty="0">
                <a:solidFill>
                  <a:schemeClr val="accent1">
                    <a:lumMod val="75000"/>
                  </a:schemeClr>
                </a:solidFill>
              </a:rPr>
              <a:t>1:200 year </a:t>
            </a:r>
            <a:r>
              <a:rPr lang="en-GB" sz="1200" dirty="0">
                <a:solidFill>
                  <a:schemeClr val="accent1">
                    <a:lumMod val="75000"/>
                  </a:schemeClr>
                </a:solidFill>
              </a:rPr>
              <a:t>(severe) event.</a:t>
            </a:r>
          </a:p>
          <a:p>
            <a:pPr marL="259232" indent="-259232">
              <a:buFont typeface="Arial" panose="020B0604020202020204" pitchFamily="34" charset="0"/>
              <a:buChar char="•"/>
            </a:pPr>
            <a:r>
              <a:rPr lang="en-GB" sz="1200" dirty="0">
                <a:solidFill>
                  <a:schemeClr val="accent1">
                    <a:lumMod val="75000"/>
                  </a:schemeClr>
                </a:solidFill>
              </a:rPr>
              <a:t>The options are low cost options and supported by the Environment Agency in particular.</a:t>
            </a:r>
          </a:p>
          <a:p>
            <a:pPr marL="259232" indent="-259232">
              <a:buFont typeface="Arial" panose="020B0604020202020204" pitchFamily="34" charset="0"/>
              <a:buChar char="•"/>
            </a:pPr>
            <a:endParaRPr lang="en-GB" sz="1200" dirty="0">
              <a:solidFill>
                <a:schemeClr val="accent1">
                  <a:lumMod val="75000"/>
                </a:schemeClr>
              </a:solidFill>
            </a:endParaRPr>
          </a:p>
          <a:p>
            <a:pPr marL="259232" indent="-259232">
              <a:buFont typeface="Arial" panose="020B0604020202020204" pitchFamily="34" charset="0"/>
              <a:buChar char="•"/>
            </a:pPr>
            <a:endParaRPr lang="en-GB" sz="1200" dirty="0">
              <a:solidFill>
                <a:schemeClr val="accent1">
                  <a:lumMod val="75000"/>
                </a:schemeClr>
              </a:solidFill>
            </a:endParaRPr>
          </a:p>
          <a:p>
            <a:pPr marL="0" indent="0">
              <a:buFont typeface="Arial" panose="020B0604020202020204" pitchFamily="34" charset="0"/>
              <a:buNone/>
            </a:pPr>
            <a:r>
              <a:rPr lang="en-GB" sz="1200" dirty="0">
                <a:solidFill>
                  <a:schemeClr val="accent1">
                    <a:lumMod val="75000"/>
                  </a:schemeClr>
                </a:solidFill>
              </a:rPr>
              <a:t>The targets</a:t>
            </a:r>
            <a:r>
              <a:rPr lang="en-GB" sz="1200" baseline="0" dirty="0">
                <a:solidFill>
                  <a:schemeClr val="accent1">
                    <a:lumMod val="75000"/>
                  </a:schemeClr>
                </a:solidFill>
              </a:rPr>
              <a:t> shown are different to those in the BP/DD – we have amended them to account for the changes between </a:t>
            </a:r>
            <a:r>
              <a:rPr lang="en-GB" sz="1200" baseline="0" dirty="0" err="1">
                <a:solidFill>
                  <a:schemeClr val="accent1">
                    <a:lumMod val="75000"/>
                  </a:schemeClr>
                </a:solidFill>
              </a:rPr>
              <a:t>dWRMP</a:t>
            </a:r>
            <a:r>
              <a:rPr lang="en-GB" sz="1200" baseline="0" dirty="0">
                <a:solidFill>
                  <a:schemeClr val="accent1">
                    <a:lumMod val="75000"/>
                  </a:schemeClr>
                </a:solidFill>
              </a:rPr>
              <a:t> and </a:t>
            </a:r>
            <a:r>
              <a:rPr lang="en-GB" sz="1200" baseline="0" dirty="0" err="1">
                <a:solidFill>
                  <a:schemeClr val="accent1">
                    <a:lumMod val="75000"/>
                  </a:schemeClr>
                </a:solidFill>
              </a:rPr>
              <a:t>fWRMP</a:t>
            </a:r>
            <a:r>
              <a:rPr lang="en-GB" sz="1200" baseline="0" dirty="0">
                <a:solidFill>
                  <a:schemeClr val="accent1">
                    <a:lumMod val="75000"/>
                  </a:schemeClr>
                </a:solidFill>
              </a:rPr>
              <a:t> (20% leakage, </a:t>
            </a:r>
            <a:r>
              <a:rPr lang="en-GB" sz="1200" baseline="0" dirty="0" err="1">
                <a:solidFill>
                  <a:schemeClr val="accent1">
                    <a:lumMod val="75000"/>
                  </a:schemeClr>
                </a:solidFill>
              </a:rPr>
              <a:t>Gaters</a:t>
            </a:r>
            <a:r>
              <a:rPr lang="en-GB" sz="1200" baseline="0" dirty="0">
                <a:solidFill>
                  <a:schemeClr val="accent1">
                    <a:lumMod val="75000"/>
                  </a:schemeClr>
                </a:solidFill>
              </a:rPr>
              <a:t> Mill DO based on </a:t>
            </a:r>
            <a:r>
              <a:rPr lang="en-GB" sz="1200" baseline="0" dirty="0" err="1">
                <a:solidFill>
                  <a:schemeClr val="accent1">
                    <a:lumMod val="75000"/>
                  </a:schemeClr>
                </a:solidFill>
              </a:rPr>
              <a:t>Chickenhall</a:t>
            </a:r>
            <a:r>
              <a:rPr lang="en-GB" sz="1200" baseline="0" dirty="0">
                <a:solidFill>
                  <a:schemeClr val="accent1">
                    <a:lumMod val="75000"/>
                  </a:schemeClr>
                </a:solidFill>
              </a:rPr>
              <a:t> discharge). Also changed from ‘phased approach’ for the bulk supplies (</a:t>
            </a:r>
            <a:r>
              <a:rPr lang="en-GB" sz="1200" baseline="0" dirty="0" err="1">
                <a:solidFill>
                  <a:schemeClr val="accent1">
                    <a:lumMod val="75000"/>
                  </a:schemeClr>
                </a:solidFill>
              </a:rPr>
              <a:t>ie</a:t>
            </a:r>
            <a:r>
              <a:rPr lang="en-GB" sz="1200" baseline="0" dirty="0">
                <a:solidFill>
                  <a:schemeClr val="accent1">
                    <a:lumMod val="75000"/>
                  </a:schemeClr>
                </a:solidFill>
              </a:rPr>
              <a:t> only provided IF the enabling works are completed), to ‘all in’ (</a:t>
            </a:r>
            <a:r>
              <a:rPr lang="en-GB" sz="1200" baseline="0" dirty="0" err="1">
                <a:solidFill>
                  <a:schemeClr val="accent1">
                    <a:lumMod val="75000"/>
                  </a:schemeClr>
                </a:solidFill>
              </a:rPr>
              <a:t>ie</a:t>
            </a:r>
            <a:r>
              <a:rPr lang="en-GB" sz="1200" baseline="0" dirty="0">
                <a:solidFill>
                  <a:schemeClr val="accent1">
                    <a:lumMod val="75000"/>
                  </a:schemeClr>
                </a:solidFill>
              </a:rPr>
              <a:t> we are committed to providing southern water with the bulk supplies regardless of whether we do the enabling works or not. </a:t>
            </a:r>
            <a:endParaRPr lang="en-GB" sz="1200" dirty="0">
              <a:solidFill>
                <a:schemeClr val="accent1">
                  <a:lumMod val="75000"/>
                </a:schemeClr>
              </a:solidFill>
            </a:endParaRPr>
          </a:p>
          <a:p>
            <a:endParaRPr lang="en-US" altLang="en-US" b="1" dirty="0">
              <a:latin typeface="Arial" pitchFamily="34" charset="0"/>
              <a:cs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b="1">
                <a:solidFill>
                  <a:schemeClr val="tx2"/>
                </a:solidFill>
                <a:latin typeface="Arial" pitchFamily="34" charset="0"/>
                <a:cs typeface="Arial" pitchFamily="34" charset="0"/>
              </a:defRPr>
            </a:lvl1pPr>
            <a:lvl2pPr marL="713476" indent="-273924" eaLnBrk="0" hangingPunct="0">
              <a:spcBef>
                <a:spcPct val="30000"/>
              </a:spcBef>
              <a:defRPr sz="1200">
                <a:solidFill>
                  <a:schemeClr val="tx1"/>
                </a:solidFill>
                <a:latin typeface="Arial" pitchFamily="34" charset="0"/>
                <a:cs typeface="Arial" pitchFamily="34" charset="0"/>
              </a:defRPr>
            </a:lvl2pPr>
            <a:lvl3pPr marL="1098880" indent="-219776" eaLnBrk="0" hangingPunct="0">
              <a:spcBef>
                <a:spcPct val="30000"/>
              </a:spcBef>
              <a:buClr>
                <a:schemeClr val="bg2"/>
              </a:buClr>
              <a:buChar char="•"/>
              <a:defRPr sz="1200">
                <a:solidFill>
                  <a:schemeClr val="tx1"/>
                </a:solidFill>
                <a:latin typeface="Arial" pitchFamily="34" charset="0"/>
                <a:cs typeface="Arial" pitchFamily="34" charset="0"/>
              </a:defRPr>
            </a:lvl3pPr>
            <a:lvl4pPr marL="1538432" indent="-219776" eaLnBrk="0" hangingPunct="0">
              <a:spcBef>
                <a:spcPct val="30000"/>
              </a:spcBef>
              <a:buClr>
                <a:schemeClr val="bg2"/>
              </a:buClr>
              <a:buFont typeface="Arial" pitchFamily="34" charset="0"/>
              <a:buChar char="–"/>
              <a:defRPr sz="1200">
                <a:solidFill>
                  <a:schemeClr val="tx1"/>
                </a:solidFill>
                <a:latin typeface="Arial" pitchFamily="34" charset="0"/>
                <a:cs typeface="Arial" pitchFamily="34" charset="0"/>
              </a:defRPr>
            </a:lvl4pPr>
            <a:lvl5pPr marL="1977984" indent="-219776" eaLnBrk="0" hangingPunct="0">
              <a:spcBef>
                <a:spcPct val="30000"/>
              </a:spcBef>
              <a:buClr>
                <a:schemeClr val="bg2"/>
              </a:buClr>
              <a:buFont typeface="Wingdings" pitchFamily="2" charset="2"/>
              <a:buChar char="§"/>
              <a:defRPr sz="1200">
                <a:solidFill>
                  <a:schemeClr val="tx1"/>
                </a:solidFill>
                <a:latin typeface="Arial" pitchFamily="34" charset="0"/>
                <a:cs typeface="Arial" pitchFamily="34" charset="0"/>
              </a:defRPr>
            </a:lvl5pPr>
            <a:lvl6pPr marL="243664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6pPr>
            <a:lvl7pPr marL="2895310"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7pPr>
            <a:lvl8pPr marL="3353973"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8pPr>
            <a:lvl9pPr marL="3812637" indent="-219776" eaLnBrk="0" fontAlgn="base" hangingPunct="0">
              <a:spcBef>
                <a:spcPct val="30000"/>
              </a:spcBef>
              <a:spcAft>
                <a:spcPct val="0"/>
              </a:spcAft>
              <a:buClr>
                <a:schemeClr val="bg2"/>
              </a:buClr>
              <a:buFont typeface="Wingdings" pitchFamily="2" charset="2"/>
              <a:buChar char="§"/>
              <a:defRPr sz="1200">
                <a:solidFill>
                  <a:schemeClr val="tx1"/>
                </a:solidFill>
                <a:latin typeface="Arial" pitchFamily="34" charset="0"/>
                <a:cs typeface="Arial" pitchFamily="34" charset="0"/>
              </a:defRPr>
            </a:lvl9pPr>
          </a:lstStyle>
          <a:p>
            <a:pPr eaLnBrk="1" hangingPunct="1">
              <a:spcBef>
                <a:spcPct val="0"/>
              </a:spcBef>
            </a:pPr>
            <a:fld id="{0612E76A-6097-44A6-889C-BCFB24BAB9FE}" type="slidenum">
              <a:rPr lang="en-GB" altLang="en-US" smtClean="0"/>
              <a:pPr eaLnBrk="1" hangingPunct="1">
                <a:spcBef>
                  <a:spcPct val="0"/>
                </a:spcBef>
              </a:pPr>
              <a:t>9</a:t>
            </a:fld>
            <a:endParaRPr lang="en-GB" altLang="en-US"/>
          </a:p>
        </p:txBody>
      </p:sp>
    </p:spTree>
    <p:extLst>
      <p:ext uri="{BB962C8B-B14F-4D97-AF65-F5344CB8AC3E}">
        <p14:creationId xmlns:p14="http://schemas.microsoft.com/office/powerpoint/2010/main" val="3185390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7D57A1A-19CE-4F7E-9CBB-F11A782B1571}" type="datetime1">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1486502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FEA0CDD-3C05-4EFB-B642-140B0C323D21}" type="datetime1">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400693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423805-8B45-461E-A3D9-BE7D3CDEBECC}" type="datetime1">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4190964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6DC49B-C6EF-4893-846B-3B07FAEE8CF4}" type="datetime1">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3406499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806BB3-1AA8-44A5-B2B0-B3BFA0D82E9B}" type="datetime1">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51542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7104106-E5CE-41D6-AEA2-D98DA54DBC5A}" type="datetime1">
              <a:rPr lang="en-GB" smtClean="0"/>
              <a:t>09/07/2021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140965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7B86ACA-5B20-4E75-9149-C7F0A7526FF3}" type="datetime1">
              <a:rPr lang="en-GB" smtClean="0"/>
              <a:t>09/07/2021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1421955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959D4BC-23B6-46B1-A737-80A948DDB148}" type="datetime1">
              <a:rPr lang="en-GB" smtClean="0"/>
              <a:t>09/07/2021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3058555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1D5D8-23A0-41CD-A2EB-3444243CF833}" type="datetime1">
              <a:rPr lang="en-GB" smtClean="0"/>
              <a:t>09/07/2021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30652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56EB36-4295-4E1A-B0BB-4E60DF7E5F00}" type="datetime1">
              <a:rPr lang="en-GB" smtClean="0"/>
              <a:t>09/07/2021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263262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0C8C33-CDB6-45E6-A3E3-2185106872E9}" type="datetime1">
              <a:rPr lang="en-GB" smtClean="0"/>
              <a:t>09/07/2021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B1462C-3393-4805-A7B9-26C309D1B403}" type="slidenum">
              <a:rPr lang="en-GB" smtClean="0"/>
              <a:t>‹#›</a:t>
            </a:fld>
            <a:endParaRPr lang="en-GB"/>
          </a:p>
        </p:txBody>
      </p:sp>
    </p:spTree>
    <p:extLst>
      <p:ext uri="{BB962C8B-B14F-4D97-AF65-F5344CB8AC3E}">
        <p14:creationId xmlns:p14="http://schemas.microsoft.com/office/powerpoint/2010/main" val="3243497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BEA75-DF71-483E-A545-FEE147D05E1E}" type="datetime1">
              <a:rPr lang="en-GB" smtClean="0"/>
              <a:t>09/07/2021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1462C-3393-4805-A7B9-26C309D1B403}" type="slidenum">
              <a:rPr lang="en-GB" smtClean="0"/>
              <a:t>‹#›</a:t>
            </a:fld>
            <a:endParaRPr lang="en-GB"/>
          </a:p>
        </p:txBody>
      </p:sp>
    </p:spTree>
    <p:extLst>
      <p:ext uri="{BB962C8B-B14F-4D97-AF65-F5344CB8AC3E}">
        <p14:creationId xmlns:p14="http://schemas.microsoft.com/office/powerpoint/2010/main" val="90480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23.xml"/><Relationship Id="rId7" Type="http://schemas.openxmlformats.org/officeDocument/2006/relationships/oleObject" Target="../embeddings/oleObject8.bin"/><Relationship Id="rId2" Type="http://schemas.openxmlformats.org/officeDocument/2006/relationships/tags" Target="../tags/tag22.xml"/><Relationship Id="rId1" Type="http://schemas.openxmlformats.org/officeDocument/2006/relationships/vmlDrawing" Target="../drawings/vmlDrawing8.vml"/><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ags" Target="../tags/tag24.xml"/><Relationship Id="rId9" Type="http://schemas.openxmlformats.org/officeDocument/2006/relationships/image" Target="../media/image3.jpeg"/></Relationships>
</file>

<file path=ppt/slides/_rels/slide1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26.xml"/><Relationship Id="rId7" Type="http://schemas.openxmlformats.org/officeDocument/2006/relationships/oleObject" Target="../embeddings/oleObject9.bin"/><Relationship Id="rId2" Type="http://schemas.openxmlformats.org/officeDocument/2006/relationships/tags" Target="../tags/tag25.xml"/><Relationship Id="rId1" Type="http://schemas.openxmlformats.org/officeDocument/2006/relationships/vmlDrawing" Target="../drawings/vmlDrawing9.vml"/><Relationship Id="rId6" Type="http://schemas.openxmlformats.org/officeDocument/2006/relationships/notesSlide" Target="../notesSlides/notesSlide11.xml"/><Relationship Id="rId5" Type="http://schemas.openxmlformats.org/officeDocument/2006/relationships/slideLayout" Target="../slideLayouts/slideLayout2.xml"/><Relationship Id="rId4" Type="http://schemas.openxmlformats.org/officeDocument/2006/relationships/tags" Target="../tags/tag27.xml"/><Relationship Id="rId9" Type="http://schemas.openxmlformats.org/officeDocument/2006/relationships/image" Target="../media/image3.jpeg"/></Relationships>
</file>

<file path=ppt/slides/_rels/slide1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29.xml"/><Relationship Id="rId7" Type="http://schemas.openxmlformats.org/officeDocument/2006/relationships/oleObject" Target="../embeddings/oleObject10.bin"/><Relationship Id="rId2" Type="http://schemas.openxmlformats.org/officeDocument/2006/relationships/tags" Target="../tags/tag28.xml"/><Relationship Id="rId1" Type="http://schemas.openxmlformats.org/officeDocument/2006/relationships/vmlDrawing" Target="../drawings/vmlDrawing10.vml"/><Relationship Id="rId6" Type="http://schemas.openxmlformats.org/officeDocument/2006/relationships/notesSlide" Target="../notesSlides/notesSlide12.xml"/><Relationship Id="rId5" Type="http://schemas.openxmlformats.org/officeDocument/2006/relationships/slideLayout" Target="../slideLayouts/slideLayout2.xml"/><Relationship Id="rId4" Type="http://schemas.openxmlformats.org/officeDocument/2006/relationships/tags" Target="../tags/tag30.xml"/><Relationship Id="rId9" Type="http://schemas.openxmlformats.org/officeDocument/2006/relationships/image" Target="../media/image3.jpeg"/></Relationships>
</file>

<file path=ppt/slides/_rels/slide13.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32.xml"/><Relationship Id="rId7" Type="http://schemas.openxmlformats.org/officeDocument/2006/relationships/oleObject" Target="../embeddings/oleObject11.bin"/><Relationship Id="rId2" Type="http://schemas.openxmlformats.org/officeDocument/2006/relationships/tags" Target="../tags/tag31.xml"/><Relationship Id="rId1" Type="http://schemas.openxmlformats.org/officeDocument/2006/relationships/vmlDrawing" Target="../drawings/vmlDrawing11.vml"/><Relationship Id="rId6" Type="http://schemas.openxmlformats.org/officeDocument/2006/relationships/notesSlide" Target="../notesSlides/notesSlide13.xml"/><Relationship Id="rId5" Type="http://schemas.openxmlformats.org/officeDocument/2006/relationships/slideLayout" Target="../slideLayouts/slideLayout2.xml"/><Relationship Id="rId4" Type="http://schemas.openxmlformats.org/officeDocument/2006/relationships/tags" Target="../tags/tag33.xml"/><Relationship Id="rId9" Type="http://schemas.openxmlformats.org/officeDocument/2006/relationships/image" Target="../media/image3.jpeg"/></Relationships>
</file>

<file path=ppt/slides/_rels/slide1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35.xml"/><Relationship Id="rId7" Type="http://schemas.openxmlformats.org/officeDocument/2006/relationships/oleObject" Target="../embeddings/oleObject12.bin"/><Relationship Id="rId2" Type="http://schemas.openxmlformats.org/officeDocument/2006/relationships/tags" Target="../tags/tag34.xml"/><Relationship Id="rId1" Type="http://schemas.openxmlformats.org/officeDocument/2006/relationships/vmlDrawing" Target="../drawings/vmlDrawing12.vml"/><Relationship Id="rId6" Type="http://schemas.openxmlformats.org/officeDocument/2006/relationships/notesSlide" Target="../notesSlides/notesSlide14.xml"/><Relationship Id="rId5" Type="http://schemas.openxmlformats.org/officeDocument/2006/relationships/slideLayout" Target="../slideLayouts/slideLayout2.xml"/><Relationship Id="rId4" Type="http://schemas.openxmlformats.org/officeDocument/2006/relationships/tags" Target="../tags/tag36.xml"/><Relationship Id="rId9" Type="http://schemas.openxmlformats.org/officeDocument/2006/relationships/image" Target="../media/image3.jpeg"/></Relationships>
</file>

<file path=ppt/slides/_rels/slide1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38.xml"/><Relationship Id="rId7" Type="http://schemas.openxmlformats.org/officeDocument/2006/relationships/oleObject" Target="../embeddings/oleObject13.bin"/><Relationship Id="rId2" Type="http://schemas.openxmlformats.org/officeDocument/2006/relationships/tags" Target="../tags/tag37.xml"/><Relationship Id="rId1" Type="http://schemas.openxmlformats.org/officeDocument/2006/relationships/vmlDrawing" Target="../drawings/vmlDrawing13.vml"/><Relationship Id="rId6" Type="http://schemas.openxmlformats.org/officeDocument/2006/relationships/notesSlide" Target="../notesSlides/notesSlide15.xml"/><Relationship Id="rId5" Type="http://schemas.openxmlformats.org/officeDocument/2006/relationships/slideLayout" Target="../slideLayouts/slideLayout2.xml"/><Relationship Id="rId4" Type="http://schemas.openxmlformats.org/officeDocument/2006/relationships/tags" Target="../tags/tag39.xml"/><Relationship Id="rId9" Type="http://schemas.openxmlformats.org/officeDocument/2006/relationships/image" Target="../media/image3.jpeg"/></Relationships>
</file>

<file path=ppt/slides/_rels/slide1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41.xml"/><Relationship Id="rId7" Type="http://schemas.openxmlformats.org/officeDocument/2006/relationships/oleObject" Target="../embeddings/oleObject14.bin"/><Relationship Id="rId2" Type="http://schemas.openxmlformats.org/officeDocument/2006/relationships/tags" Target="../tags/tag40.xml"/><Relationship Id="rId1" Type="http://schemas.openxmlformats.org/officeDocument/2006/relationships/vmlDrawing" Target="../drawings/vmlDrawing14.vml"/><Relationship Id="rId6" Type="http://schemas.openxmlformats.org/officeDocument/2006/relationships/notesSlide" Target="../notesSlides/notesSlide16.xml"/><Relationship Id="rId5" Type="http://schemas.openxmlformats.org/officeDocument/2006/relationships/slideLayout" Target="../slideLayouts/slideLayout2.xml"/><Relationship Id="rId4" Type="http://schemas.openxmlformats.org/officeDocument/2006/relationships/tags" Target="../tags/tag42.xml"/><Relationship Id="rId9" Type="http://schemas.openxmlformats.org/officeDocument/2006/relationships/image" Target="../media/image3.jpeg"/></Relationships>
</file>

<file path=ppt/slides/_rels/slide1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44.xml"/><Relationship Id="rId7" Type="http://schemas.openxmlformats.org/officeDocument/2006/relationships/oleObject" Target="../embeddings/oleObject15.bin"/><Relationship Id="rId2" Type="http://schemas.openxmlformats.org/officeDocument/2006/relationships/tags" Target="../tags/tag43.xml"/><Relationship Id="rId1" Type="http://schemas.openxmlformats.org/officeDocument/2006/relationships/vmlDrawing" Target="../drawings/vmlDrawing15.vml"/><Relationship Id="rId6" Type="http://schemas.openxmlformats.org/officeDocument/2006/relationships/notesSlide" Target="../notesSlides/notesSlide17.xml"/><Relationship Id="rId5" Type="http://schemas.openxmlformats.org/officeDocument/2006/relationships/slideLayout" Target="../slideLayouts/slideLayout2.xml"/><Relationship Id="rId4" Type="http://schemas.openxmlformats.org/officeDocument/2006/relationships/tags" Target="../tags/tag45.xml"/><Relationship Id="rId9" Type="http://schemas.openxmlformats.org/officeDocument/2006/relationships/image" Target="../media/image3.jpeg"/></Relationships>
</file>

<file path=ppt/slides/_rels/slide18.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47.xml"/><Relationship Id="rId7" Type="http://schemas.openxmlformats.org/officeDocument/2006/relationships/oleObject" Target="../embeddings/oleObject16.bin"/><Relationship Id="rId2" Type="http://schemas.openxmlformats.org/officeDocument/2006/relationships/tags" Target="../tags/tag46.xml"/><Relationship Id="rId1" Type="http://schemas.openxmlformats.org/officeDocument/2006/relationships/vmlDrawing" Target="../drawings/vmlDrawing16.v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48.xml"/><Relationship Id="rId9" Type="http://schemas.openxmlformats.org/officeDocument/2006/relationships/image" Target="../media/image3.jpeg"/></Relationships>
</file>

<file path=ppt/slides/_rels/slide19.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50.xml"/><Relationship Id="rId7" Type="http://schemas.openxmlformats.org/officeDocument/2006/relationships/oleObject" Target="../embeddings/oleObject17.bin"/><Relationship Id="rId2" Type="http://schemas.openxmlformats.org/officeDocument/2006/relationships/tags" Target="../tags/tag49.xml"/><Relationship Id="rId1" Type="http://schemas.openxmlformats.org/officeDocument/2006/relationships/vmlDrawing" Target="../drawings/vmlDrawing17.vml"/><Relationship Id="rId6" Type="http://schemas.openxmlformats.org/officeDocument/2006/relationships/notesSlide" Target="../notesSlides/notesSlide19.xml"/><Relationship Id="rId5" Type="http://schemas.openxmlformats.org/officeDocument/2006/relationships/slideLayout" Target="../slideLayouts/slideLayout2.xml"/><Relationship Id="rId4" Type="http://schemas.openxmlformats.org/officeDocument/2006/relationships/tags" Target="../tags/tag51.xm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53.xml"/><Relationship Id="rId7" Type="http://schemas.openxmlformats.org/officeDocument/2006/relationships/oleObject" Target="../embeddings/oleObject18.bin"/><Relationship Id="rId2" Type="http://schemas.openxmlformats.org/officeDocument/2006/relationships/tags" Target="../tags/tag52.xml"/><Relationship Id="rId1" Type="http://schemas.openxmlformats.org/officeDocument/2006/relationships/vmlDrawing" Target="../drawings/vmlDrawing18.vml"/><Relationship Id="rId6" Type="http://schemas.openxmlformats.org/officeDocument/2006/relationships/notesSlide" Target="../notesSlides/notesSlide20.xml"/><Relationship Id="rId5" Type="http://schemas.openxmlformats.org/officeDocument/2006/relationships/slideLayout" Target="../slideLayouts/slideLayout2.xml"/><Relationship Id="rId4" Type="http://schemas.openxmlformats.org/officeDocument/2006/relationships/tags" Target="../tags/tag54.xml"/><Relationship Id="rId9" Type="http://schemas.openxmlformats.org/officeDocument/2006/relationships/image" Target="../media/image3.jpeg"/></Relationships>
</file>

<file path=ppt/slides/_rels/slide2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56.xml"/><Relationship Id="rId7" Type="http://schemas.openxmlformats.org/officeDocument/2006/relationships/oleObject" Target="../embeddings/oleObject19.bin"/><Relationship Id="rId2" Type="http://schemas.openxmlformats.org/officeDocument/2006/relationships/tags" Target="../tags/tag55.xml"/><Relationship Id="rId1" Type="http://schemas.openxmlformats.org/officeDocument/2006/relationships/vmlDrawing" Target="../drawings/vmlDrawing19.vml"/><Relationship Id="rId6" Type="http://schemas.openxmlformats.org/officeDocument/2006/relationships/notesSlide" Target="../notesSlides/notesSlide21.xml"/><Relationship Id="rId5" Type="http://schemas.openxmlformats.org/officeDocument/2006/relationships/slideLayout" Target="../slideLayouts/slideLayout2.xml"/><Relationship Id="rId4" Type="http://schemas.openxmlformats.org/officeDocument/2006/relationships/tags" Target="../tags/tag57.xml"/><Relationship Id="rId9" Type="http://schemas.openxmlformats.org/officeDocument/2006/relationships/image" Target="../media/image3.jpeg"/></Relationships>
</file>

<file path=ppt/slides/_rels/slide2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59.xml"/><Relationship Id="rId7" Type="http://schemas.openxmlformats.org/officeDocument/2006/relationships/oleObject" Target="../embeddings/oleObject20.bin"/><Relationship Id="rId2" Type="http://schemas.openxmlformats.org/officeDocument/2006/relationships/tags" Target="../tags/tag58.xml"/><Relationship Id="rId1" Type="http://schemas.openxmlformats.org/officeDocument/2006/relationships/vmlDrawing" Target="../drawings/vmlDrawing20.vml"/><Relationship Id="rId6" Type="http://schemas.openxmlformats.org/officeDocument/2006/relationships/notesSlide" Target="../notesSlides/notesSlide22.xml"/><Relationship Id="rId5" Type="http://schemas.openxmlformats.org/officeDocument/2006/relationships/slideLayout" Target="../slideLayouts/slideLayout2.xml"/><Relationship Id="rId4" Type="http://schemas.openxmlformats.org/officeDocument/2006/relationships/tags" Target="../tags/tag60.xml"/><Relationship Id="rId9" Type="http://schemas.openxmlformats.org/officeDocument/2006/relationships/image" Target="../media/image3.jpeg"/></Relationships>
</file>

<file path=ppt/slides/_rels/slide23.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62.xml"/><Relationship Id="rId7" Type="http://schemas.openxmlformats.org/officeDocument/2006/relationships/oleObject" Target="../embeddings/oleObject21.bin"/><Relationship Id="rId2" Type="http://schemas.openxmlformats.org/officeDocument/2006/relationships/tags" Target="../tags/tag61.xml"/><Relationship Id="rId1" Type="http://schemas.openxmlformats.org/officeDocument/2006/relationships/vmlDrawing" Target="../drawings/vmlDrawing21.vml"/><Relationship Id="rId6" Type="http://schemas.openxmlformats.org/officeDocument/2006/relationships/notesSlide" Target="../notesSlides/notesSlide23.xml"/><Relationship Id="rId5" Type="http://schemas.openxmlformats.org/officeDocument/2006/relationships/slideLayout" Target="../slideLayouts/slideLayout2.xml"/><Relationship Id="rId4" Type="http://schemas.openxmlformats.org/officeDocument/2006/relationships/tags" Target="../tags/tag63.xml"/><Relationship Id="rId9" Type="http://schemas.openxmlformats.org/officeDocument/2006/relationships/image" Target="../media/image3.jpeg"/></Relationships>
</file>

<file path=ppt/slides/_rels/slide2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65.xml"/><Relationship Id="rId7" Type="http://schemas.openxmlformats.org/officeDocument/2006/relationships/oleObject" Target="../embeddings/oleObject22.bin"/><Relationship Id="rId2" Type="http://schemas.openxmlformats.org/officeDocument/2006/relationships/tags" Target="../tags/tag64.xml"/><Relationship Id="rId1" Type="http://schemas.openxmlformats.org/officeDocument/2006/relationships/vmlDrawing" Target="../drawings/vmlDrawing22.vml"/><Relationship Id="rId6" Type="http://schemas.openxmlformats.org/officeDocument/2006/relationships/notesSlide" Target="../notesSlides/notesSlide24.xml"/><Relationship Id="rId5" Type="http://schemas.openxmlformats.org/officeDocument/2006/relationships/slideLayout" Target="../slideLayouts/slideLayout2.xml"/><Relationship Id="rId4" Type="http://schemas.openxmlformats.org/officeDocument/2006/relationships/tags" Target="../tags/tag66.xml"/><Relationship Id="rId9" Type="http://schemas.openxmlformats.org/officeDocument/2006/relationships/image" Target="../media/image3.jpeg"/></Relationships>
</file>

<file path=ppt/slides/_rels/slide2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68.xml"/><Relationship Id="rId7" Type="http://schemas.openxmlformats.org/officeDocument/2006/relationships/oleObject" Target="../embeddings/oleObject23.bin"/><Relationship Id="rId2" Type="http://schemas.openxmlformats.org/officeDocument/2006/relationships/tags" Target="../tags/tag67.xml"/><Relationship Id="rId1" Type="http://schemas.openxmlformats.org/officeDocument/2006/relationships/vmlDrawing" Target="../drawings/vmlDrawing23.vml"/><Relationship Id="rId6" Type="http://schemas.openxmlformats.org/officeDocument/2006/relationships/notesSlide" Target="../notesSlides/notesSlide25.xml"/><Relationship Id="rId5" Type="http://schemas.openxmlformats.org/officeDocument/2006/relationships/slideLayout" Target="../slideLayouts/slideLayout2.xml"/><Relationship Id="rId4" Type="http://schemas.openxmlformats.org/officeDocument/2006/relationships/tags" Target="../tags/tag69.xml"/><Relationship Id="rId9" Type="http://schemas.openxmlformats.org/officeDocument/2006/relationships/image" Target="../media/image3.jpeg"/></Relationships>
</file>

<file path=ppt/slides/_rels/slide2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1.xml"/><Relationship Id="rId7" Type="http://schemas.openxmlformats.org/officeDocument/2006/relationships/oleObject" Target="../embeddings/oleObject24.bin"/><Relationship Id="rId2" Type="http://schemas.openxmlformats.org/officeDocument/2006/relationships/tags" Target="../tags/tag70.xml"/><Relationship Id="rId1" Type="http://schemas.openxmlformats.org/officeDocument/2006/relationships/vmlDrawing" Target="../drawings/vmlDrawing24.vml"/><Relationship Id="rId6" Type="http://schemas.openxmlformats.org/officeDocument/2006/relationships/notesSlide" Target="../notesSlides/notesSlide26.xml"/><Relationship Id="rId5" Type="http://schemas.openxmlformats.org/officeDocument/2006/relationships/slideLayout" Target="../slideLayouts/slideLayout2.xml"/><Relationship Id="rId4" Type="http://schemas.openxmlformats.org/officeDocument/2006/relationships/tags" Target="../tags/tag72.xml"/><Relationship Id="rId9" Type="http://schemas.openxmlformats.org/officeDocument/2006/relationships/image" Target="../media/image3.jpeg"/></Relationships>
</file>

<file path=ppt/slides/_rels/slide2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4.xml"/><Relationship Id="rId7" Type="http://schemas.openxmlformats.org/officeDocument/2006/relationships/oleObject" Target="../embeddings/oleObject25.bin"/><Relationship Id="rId2" Type="http://schemas.openxmlformats.org/officeDocument/2006/relationships/tags" Target="../tags/tag73.xml"/><Relationship Id="rId1" Type="http://schemas.openxmlformats.org/officeDocument/2006/relationships/vmlDrawing" Target="../drawings/vmlDrawing25.vml"/><Relationship Id="rId6" Type="http://schemas.openxmlformats.org/officeDocument/2006/relationships/notesSlide" Target="../notesSlides/notesSlide27.xml"/><Relationship Id="rId5" Type="http://schemas.openxmlformats.org/officeDocument/2006/relationships/slideLayout" Target="../slideLayouts/slideLayout2.xml"/><Relationship Id="rId4" Type="http://schemas.openxmlformats.org/officeDocument/2006/relationships/tags" Target="../tags/tag75.xml"/><Relationship Id="rId9" Type="http://schemas.openxmlformats.org/officeDocument/2006/relationships/image" Target="../media/image3.jpeg"/></Relationships>
</file>

<file path=ppt/slides/_rels/slide28.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7.xml"/><Relationship Id="rId7" Type="http://schemas.openxmlformats.org/officeDocument/2006/relationships/oleObject" Target="../embeddings/oleObject26.bin"/><Relationship Id="rId2" Type="http://schemas.openxmlformats.org/officeDocument/2006/relationships/tags" Target="../tags/tag76.xml"/><Relationship Id="rId1" Type="http://schemas.openxmlformats.org/officeDocument/2006/relationships/vmlDrawing" Target="../drawings/vmlDrawing26.vml"/><Relationship Id="rId6" Type="http://schemas.openxmlformats.org/officeDocument/2006/relationships/notesSlide" Target="../notesSlides/notesSlide28.xml"/><Relationship Id="rId5" Type="http://schemas.openxmlformats.org/officeDocument/2006/relationships/slideLayout" Target="../slideLayouts/slideLayout2.xml"/><Relationship Id="rId4" Type="http://schemas.openxmlformats.org/officeDocument/2006/relationships/tags" Target="../tags/tag78.xml"/><Relationship Id="rId9" Type="http://schemas.openxmlformats.org/officeDocument/2006/relationships/image" Target="../media/image3.jpeg"/></Relationships>
</file>

<file path=ppt/slides/_rels/slide29.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80.xml"/><Relationship Id="rId7" Type="http://schemas.openxmlformats.org/officeDocument/2006/relationships/oleObject" Target="../embeddings/oleObject27.bin"/><Relationship Id="rId2" Type="http://schemas.openxmlformats.org/officeDocument/2006/relationships/tags" Target="../tags/tag79.xml"/><Relationship Id="rId1" Type="http://schemas.openxmlformats.org/officeDocument/2006/relationships/vmlDrawing" Target="../drawings/vmlDrawing27.vml"/><Relationship Id="rId6" Type="http://schemas.openxmlformats.org/officeDocument/2006/relationships/notesSlide" Target="../notesSlides/notesSlide29.xml"/><Relationship Id="rId5" Type="http://schemas.openxmlformats.org/officeDocument/2006/relationships/slideLayout" Target="../slideLayouts/slideLayout2.xml"/><Relationship Id="rId4" Type="http://schemas.openxmlformats.org/officeDocument/2006/relationships/tags" Target="../tags/tag81.xml"/><Relationship Id="rId9"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2.xml"/><Relationship Id="rId7"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3.xml"/><Relationship Id="rId9" Type="http://schemas.openxmlformats.org/officeDocument/2006/relationships/image" Target="../media/image3.jpeg"/></Relationships>
</file>

<file path=ppt/slides/_rels/slide30.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83.xml"/><Relationship Id="rId7" Type="http://schemas.openxmlformats.org/officeDocument/2006/relationships/oleObject" Target="../embeddings/oleObject28.bin"/><Relationship Id="rId2" Type="http://schemas.openxmlformats.org/officeDocument/2006/relationships/tags" Target="../tags/tag82.xml"/><Relationship Id="rId1" Type="http://schemas.openxmlformats.org/officeDocument/2006/relationships/vmlDrawing" Target="../drawings/vmlDrawing28.vml"/><Relationship Id="rId6" Type="http://schemas.openxmlformats.org/officeDocument/2006/relationships/notesSlide" Target="../notesSlides/notesSlide30.xml"/><Relationship Id="rId5" Type="http://schemas.openxmlformats.org/officeDocument/2006/relationships/slideLayout" Target="../slideLayouts/slideLayout2.xml"/><Relationship Id="rId4" Type="http://schemas.openxmlformats.org/officeDocument/2006/relationships/tags" Target="../tags/tag84.xml"/><Relationship Id="rId9" Type="http://schemas.openxmlformats.org/officeDocument/2006/relationships/image" Target="../media/image3.jpeg"/></Relationships>
</file>

<file path=ppt/slides/_rels/slide3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86.xml"/><Relationship Id="rId7" Type="http://schemas.openxmlformats.org/officeDocument/2006/relationships/oleObject" Target="../embeddings/oleObject29.bin"/><Relationship Id="rId2" Type="http://schemas.openxmlformats.org/officeDocument/2006/relationships/tags" Target="../tags/tag85.xml"/><Relationship Id="rId1" Type="http://schemas.openxmlformats.org/officeDocument/2006/relationships/vmlDrawing" Target="../drawings/vmlDrawing29.vml"/><Relationship Id="rId6" Type="http://schemas.openxmlformats.org/officeDocument/2006/relationships/notesSlide" Target="../notesSlides/notesSlide31.xml"/><Relationship Id="rId5" Type="http://schemas.openxmlformats.org/officeDocument/2006/relationships/slideLayout" Target="../slideLayouts/slideLayout2.xml"/><Relationship Id="rId4" Type="http://schemas.openxmlformats.org/officeDocument/2006/relationships/tags" Target="../tags/tag87.xml"/><Relationship Id="rId9" Type="http://schemas.openxmlformats.org/officeDocument/2006/relationships/image" Target="../media/image3.jpeg"/></Relationships>
</file>

<file path=ppt/slides/_rels/slide3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89.xml"/><Relationship Id="rId7" Type="http://schemas.openxmlformats.org/officeDocument/2006/relationships/oleObject" Target="../embeddings/oleObject30.bin"/><Relationship Id="rId2" Type="http://schemas.openxmlformats.org/officeDocument/2006/relationships/tags" Target="../tags/tag88.xml"/><Relationship Id="rId1" Type="http://schemas.openxmlformats.org/officeDocument/2006/relationships/vmlDrawing" Target="../drawings/vmlDrawing30.vml"/><Relationship Id="rId6" Type="http://schemas.openxmlformats.org/officeDocument/2006/relationships/notesSlide" Target="../notesSlides/notesSlide32.xml"/><Relationship Id="rId5" Type="http://schemas.openxmlformats.org/officeDocument/2006/relationships/slideLayout" Target="../slideLayouts/slideLayout2.xml"/><Relationship Id="rId4" Type="http://schemas.openxmlformats.org/officeDocument/2006/relationships/tags" Target="../tags/tag90.xml"/><Relationship Id="rId9" Type="http://schemas.openxmlformats.org/officeDocument/2006/relationships/image" Target="../media/image3.jpeg"/></Relationships>
</file>

<file path=ppt/slides/_rels/slide33.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92.xml"/><Relationship Id="rId7" Type="http://schemas.openxmlformats.org/officeDocument/2006/relationships/oleObject" Target="../embeddings/oleObject31.bin"/><Relationship Id="rId2" Type="http://schemas.openxmlformats.org/officeDocument/2006/relationships/tags" Target="../tags/tag91.xml"/><Relationship Id="rId1" Type="http://schemas.openxmlformats.org/officeDocument/2006/relationships/vmlDrawing" Target="../drawings/vmlDrawing31.vml"/><Relationship Id="rId6" Type="http://schemas.openxmlformats.org/officeDocument/2006/relationships/notesSlide" Target="../notesSlides/notesSlide33.xml"/><Relationship Id="rId5" Type="http://schemas.openxmlformats.org/officeDocument/2006/relationships/slideLayout" Target="../slideLayouts/slideLayout2.xml"/><Relationship Id="rId4" Type="http://schemas.openxmlformats.org/officeDocument/2006/relationships/tags" Target="../tags/tag93.xml"/><Relationship Id="rId9" Type="http://schemas.openxmlformats.org/officeDocument/2006/relationships/image" Target="../media/image3.jpeg"/></Relationships>
</file>

<file path=ppt/slides/_rels/slide3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95.xml"/><Relationship Id="rId7" Type="http://schemas.openxmlformats.org/officeDocument/2006/relationships/oleObject" Target="../embeddings/oleObject32.bin"/><Relationship Id="rId2" Type="http://schemas.openxmlformats.org/officeDocument/2006/relationships/tags" Target="../tags/tag94.xml"/><Relationship Id="rId1" Type="http://schemas.openxmlformats.org/officeDocument/2006/relationships/vmlDrawing" Target="../drawings/vmlDrawing32.vml"/><Relationship Id="rId6" Type="http://schemas.openxmlformats.org/officeDocument/2006/relationships/notesSlide" Target="../notesSlides/notesSlide34.xml"/><Relationship Id="rId5" Type="http://schemas.openxmlformats.org/officeDocument/2006/relationships/slideLayout" Target="../slideLayouts/slideLayout2.xml"/><Relationship Id="rId4" Type="http://schemas.openxmlformats.org/officeDocument/2006/relationships/tags" Target="../tags/tag96.xml"/><Relationship Id="rId9" Type="http://schemas.openxmlformats.org/officeDocument/2006/relationships/image" Target="../media/image3.jpeg"/></Relationships>
</file>

<file path=ppt/slides/_rels/slide3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98.xml"/><Relationship Id="rId7" Type="http://schemas.openxmlformats.org/officeDocument/2006/relationships/oleObject" Target="../embeddings/oleObject33.bin"/><Relationship Id="rId2" Type="http://schemas.openxmlformats.org/officeDocument/2006/relationships/tags" Target="../tags/tag97.xml"/><Relationship Id="rId1" Type="http://schemas.openxmlformats.org/officeDocument/2006/relationships/vmlDrawing" Target="../drawings/vmlDrawing33.vml"/><Relationship Id="rId6" Type="http://schemas.openxmlformats.org/officeDocument/2006/relationships/notesSlide" Target="../notesSlides/notesSlide35.xml"/><Relationship Id="rId5" Type="http://schemas.openxmlformats.org/officeDocument/2006/relationships/slideLayout" Target="../slideLayouts/slideLayout2.xml"/><Relationship Id="rId4" Type="http://schemas.openxmlformats.org/officeDocument/2006/relationships/tags" Target="../tags/tag99.xml"/><Relationship Id="rId9" Type="http://schemas.openxmlformats.org/officeDocument/2006/relationships/image" Target="../media/image3.jpeg"/></Relationships>
</file>

<file path=ppt/slides/_rels/slide3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01.xml"/><Relationship Id="rId7" Type="http://schemas.openxmlformats.org/officeDocument/2006/relationships/oleObject" Target="../embeddings/oleObject34.bin"/><Relationship Id="rId2" Type="http://schemas.openxmlformats.org/officeDocument/2006/relationships/tags" Target="../tags/tag100.xml"/><Relationship Id="rId1" Type="http://schemas.openxmlformats.org/officeDocument/2006/relationships/vmlDrawing" Target="../drawings/vmlDrawing34.vml"/><Relationship Id="rId6" Type="http://schemas.openxmlformats.org/officeDocument/2006/relationships/notesSlide" Target="../notesSlides/notesSlide36.xml"/><Relationship Id="rId5" Type="http://schemas.openxmlformats.org/officeDocument/2006/relationships/slideLayout" Target="../slideLayouts/slideLayout2.xml"/><Relationship Id="rId4" Type="http://schemas.openxmlformats.org/officeDocument/2006/relationships/tags" Target="../tags/tag102.xml"/><Relationship Id="rId9" Type="http://schemas.openxmlformats.org/officeDocument/2006/relationships/image" Target="../media/image3.jpeg"/></Relationships>
</file>

<file path=ppt/slides/_rels/slide3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04.xml"/><Relationship Id="rId7" Type="http://schemas.openxmlformats.org/officeDocument/2006/relationships/oleObject" Target="../embeddings/oleObject35.bin"/><Relationship Id="rId2" Type="http://schemas.openxmlformats.org/officeDocument/2006/relationships/tags" Target="../tags/tag103.xml"/><Relationship Id="rId1" Type="http://schemas.openxmlformats.org/officeDocument/2006/relationships/vmlDrawing" Target="../drawings/vmlDrawing35.vml"/><Relationship Id="rId6" Type="http://schemas.openxmlformats.org/officeDocument/2006/relationships/notesSlide" Target="../notesSlides/notesSlide37.xml"/><Relationship Id="rId5" Type="http://schemas.openxmlformats.org/officeDocument/2006/relationships/slideLayout" Target="../slideLayouts/slideLayout2.xml"/><Relationship Id="rId4" Type="http://schemas.openxmlformats.org/officeDocument/2006/relationships/tags" Target="../tags/tag105.xml"/><Relationship Id="rId9" Type="http://schemas.openxmlformats.org/officeDocument/2006/relationships/image" Target="../media/image3.jpeg"/></Relationships>
</file>

<file path=ppt/slides/_rels/slide38.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07.xml"/><Relationship Id="rId7" Type="http://schemas.openxmlformats.org/officeDocument/2006/relationships/oleObject" Target="../embeddings/oleObject36.bin"/><Relationship Id="rId2" Type="http://schemas.openxmlformats.org/officeDocument/2006/relationships/tags" Target="../tags/tag106.xml"/><Relationship Id="rId1" Type="http://schemas.openxmlformats.org/officeDocument/2006/relationships/vmlDrawing" Target="../drawings/vmlDrawing36.vml"/><Relationship Id="rId6" Type="http://schemas.openxmlformats.org/officeDocument/2006/relationships/notesSlide" Target="../notesSlides/notesSlide38.xml"/><Relationship Id="rId5" Type="http://schemas.openxmlformats.org/officeDocument/2006/relationships/slideLayout" Target="../slideLayouts/slideLayout2.xml"/><Relationship Id="rId4" Type="http://schemas.openxmlformats.org/officeDocument/2006/relationships/tags" Target="../tags/tag108.xml"/><Relationship Id="rId9" Type="http://schemas.openxmlformats.org/officeDocument/2006/relationships/image" Target="../media/image3.jpeg"/></Relationships>
</file>

<file path=ppt/slides/_rels/slide39.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10.xml"/><Relationship Id="rId7" Type="http://schemas.openxmlformats.org/officeDocument/2006/relationships/oleObject" Target="../embeddings/oleObject37.bin"/><Relationship Id="rId2" Type="http://schemas.openxmlformats.org/officeDocument/2006/relationships/tags" Target="../tags/tag109.xml"/><Relationship Id="rId1" Type="http://schemas.openxmlformats.org/officeDocument/2006/relationships/vmlDrawing" Target="../drawings/vmlDrawing37.vml"/><Relationship Id="rId6" Type="http://schemas.openxmlformats.org/officeDocument/2006/relationships/notesSlide" Target="../notesSlides/notesSlide39.xml"/><Relationship Id="rId5" Type="http://schemas.openxmlformats.org/officeDocument/2006/relationships/slideLayout" Target="../slideLayouts/slideLayout2.xml"/><Relationship Id="rId4" Type="http://schemas.openxmlformats.org/officeDocument/2006/relationships/tags" Target="../tags/tag111.xml"/><Relationship Id="rId9"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5.xml"/><Relationship Id="rId7" Type="http://schemas.openxmlformats.org/officeDocument/2006/relationships/oleObject" Target="../embeddings/oleObject2.bin"/><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6.xml"/><Relationship Id="rId9" Type="http://schemas.openxmlformats.org/officeDocument/2006/relationships/image" Target="../media/image3.jpeg"/></Relationships>
</file>

<file path=ppt/slides/_rels/slide40.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13.xml"/><Relationship Id="rId7" Type="http://schemas.openxmlformats.org/officeDocument/2006/relationships/oleObject" Target="../embeddings/oleObject38.bin"/><Relationship Id="rId2" Type="http://schemas.openxmlformats.org/officeDocument/2006/relationships/tags" Target="../tags/tag112.xml"/><Relationship Id="rId1" Type="http://schemas.openxmlformats.org/officeDocument/2006/relationships/vmlDrawing" Target="../drawings/vmlDrawing38.vml"/><Relationship Id="rId6" Type="http://schemas.openxmlformats.org/officeDocument/2006/relationships/notesSlide" Target="../notesSlides/notesSlide40.xml"/><Relationship Id="rId5" Type="http://schemas.openxmlformats.org/officeDocument/2006/relationships/slideLayout" Target="../slideLayouts/slideLayout2.xml"/><Relationship Id="rId4" Type="http://schemas.openxmlformats.org/officeDocument/2006/relationships/tags" Target="../tags/tag114.xml"/><Relationship Id="rId9" Type="http://schemas.openxmlformats.org/officeDocument/2006/relationships/image" Target="../media/image3.jpeg"/></Relationships>
</file>

<file path=ppt/slides/_rels/slide4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16.xml"/><Relationship Id="rId7" Type="http://schemas.openxmlformats.org/officeDocument/2006/relationships/oleObject" Target="../embeddings/oleObject39.bin"/><Relationship Id="rId2" Type="http://schemas.openxmlformats.org/officeDocument/2006/relationships/tags" Target="../tags/tag115.xml"/><Relationship Id="rId1" Type="http://schemas.openxmlformats.org/officeDocument/2006/relationships/vmlDrawing" Target="../drawings/vmlDrawing39.vml"/><Relationship Id="rId6" Type="http://schemas.openxmlformats.org/officeDocument/2006/relationships/notesSlide" Target="../notesSlides/notesSlide41.xml"/><Relationship Id="rId5" Type="http://schemas.openxmlformats.org/officeDocument/2006/relationships/slideLayout" Target="../slideLayouts/slideLayout2.xml"/><Relationship Id="rId10" Type="http://schemas.openxmlformats.org/officeDocument/2006/relationships/image" Target="../media/image3.jpeg"/><Relationship Id="rId4" Type="http://schemas.openxmlformats.org/officeDocument/2006/relationships/tags" Target="../tags/tag117.xml"/><Relationship Id="rId9" Type="http://schemas.openxmlformats.org/officeDocument/2006/relationships/hyperlink" Target="https://www.portsmouthwater.co.uk/news/publications/outcome-delivery-incentives-reports/"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8.xml"/><Relationship Id="rId7" Type="http://schemas.openxmlformats.org/officeDocument/2006/relationships/oleObject" Target="../embeddings/oleObject3.bin"/><Relationship Id="rId2" Type="http://schemas.openxmlformats.org/officeDocument/2006/relationships/tags" Target="../tags/tag7.xml"/><Relationship Id="rId1" Type="http://schemas.openxmlformats.org/officeDocument/2006/relationships/vmlDrawing" Target="../drawings/vmlDrawing3.vml"/><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tags" Target="../tags/tag9.xml"/><Relationship Id="rId9"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1.xml"/><Relationship Id="rId7" Type="http://schemas.openxmlformats.org/officeDocument/2006/relationships/oleObject" Target="../embeddings/oleObject4.bin"/><Relationship Id="rId2" Type="http://schemas.openxmlformats.org/officeDocument/2006/relationships/tags" Target="../tags/tag10.xml"/><Relationship Id="rId1" Type="http://schemas.openxmlformats.org/officeDocument/2006/relationships/vmlDrawing" Target="../drawings/vmlDrawing4.v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12.xml"/><Relationship Id="rId9" Type="http://schemas.openxmlformats.org/officeDocument/2006/relationships/image" Target="../media/image3.jpeg"/></Relationships>
</file>

<file path=ppt/slides/_rels/slide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4.xml"/><Relationship Id="rId7" Type="http://schemas.openxmlformats.org/officeDocument/2006/relationships/oleObject" Target="../embeddings/oleObject5.bin"/><Relationship Id="rId2" Type="http://schemas.openxmlformats.org/officeDocument/2006/relationships/tags" Target="../tags/tag13.xml"/><Relationship Id="rId1" Type="http://schemas.openxmlformats.org/officeDocument/2006/relationships/vmlDrawing" Target="../drawings/vmlDrawing5.v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15.xml"/><Relationship Id="rId9" Type="http://schemas.openxmlformats.org/officeDocument/2006/relationships/image" Target="../media/image3.jpeg"/></Relationships>
</file>

<file path=ppt/slides/_rels/slide8.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7.xml"/><Relationship Id="rId7" Type="http://schemas.openxmlformats.org/officeDocument/2006/relationships/oleObject" Target="../embeddings/oleObject6.bin"/><Relationship Id="rId2" Type="http://schemas.openxmlformats.org/officeDocument/2006/relationships/tags" Target="../tags/tag16.xml"/><Relationship Id="rId1" Type="http://schemas.openxmlformats.org/officeDocument/2006/relationships/vmlDrawing" Target="../drawings/vmlDrawing6.vml"/><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tags" Target="../tags/tag18.xml"/><Relationship Id="rId9" Type="http://schemas.openxmlformats.org/officeDocument/2006/relationships/image" Target="../media/image3.jpeg"/></Relationships>
</file>

<file path=ppt/slides/_rels/slide9.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20.xml"/><Relationship Id="rId7" Type="http://schemas.openxmlformats.org/officeDocument/2006/relationships/oleObject" Target="../embeddings/oleObject7.bin"/><Relationship Id="rId2" Type="http://schemas.openxmlformats.org/officeDocument/2006/relationships/tags" Target="../tags/tag19.xml"/><Relationship Id="rId1" Type="http://schemas.openxmlformats.org/officeDocument/2006/relationships/vmlDrawing" Target="../drawings/vmlDrawing7.vml"/><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ags" Target="../tags/tag21.xml"/><Relationship Id="rId9"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5317" y="1"/>
            <a:ext cx="6210393" cy="6536673"/>
          </a:xfrm>
          <a:prstGeom prst="rect">
            <a:avLst/>
          </a:prstGeom>
        </p:spPr>
      </p:pic>
      <p:sp>
        <p:nvSpPr>
          <p:cNvPr id="3" name="Subtitle 2"/>
          <p:cNvSpPr>
            <a:spLocks noGrp="1"/>
          </p:cNvSpPr>
          <p:nvPr>
            <p:ph type="subTitle" idx="1"/>
          </p:nvPr>
        </p:nvSpPr>
        <p:spPr>
          <a:xfrm>
            <a:off x="1909157" y="2964944"/>
            <a:ext cx="7274564" cy="3309901"/>
          </a:xfrm>
        </p:spPr>
        <p:txBody>
          <a:bodyPr vert="horz" lIns="0" tIns="0" rIns="0" bIns="0" rtlCol="0" anchor="ctr" anchorCtr="0">
            <a:normAutofit/>
          </a:bodyPr>
          <a:lstStyle/>
          <a:p>
            <a:pPr algn="l"/>
            <a:r>
              <a:rPr lang="en-GB" sz="2177" dirty="0">
                <a:solidFill>
                  <a:srgbClr val="006EB6"/>
                </a:solidFill>
                <a:latin typeface="Swis721 BdRnd BT" panose="020F0704020202020204" pitchFamily="34" charset="0"/>
              </a:rPr>
              <a:t>July 2021</a:t>
            </a:r>
          </a:p>
        </p:txBody>
      </p:sp>
      <p:sp>
        <p:nvSpPr>
          <p:cNvPr id="11" name="Subtitle 2"/>
          <p:cNvSpPr txBox="1">
            <a:spLocks/>
          </p:cNvSpPr>
          <p:nvPr/>
        </p:nvSpPr>
        <p:spPr>
          <a:xfrm>
            <a:off x="1909157" y="2614762"/>
            <a:ext cx="7274564" cy="1233337"/>
          </a:xfrm>
          <a:prstGeom prst="rect">
            <a:avLst/>
          </a:prstGeom>
        </p:spPr>
        <p:txBody>
          <a:bodyPr vert="horz" lIns="0" tIns="0" rIns="0" bIns="0" rtlCol="0">
            <a:norm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algn="l"/>
            <a:r>
              <a:rPr lang="en-GB" sz="3221" b="1" dirty="0">
                <a:solidFill>
                  <a:srgbClr val="FE5000"/>
                </a:solidFill>
                <a:latin typeface="Swis721 BdRnd BT" panose="020F0704020202020204" pitchFamily="34" charset="0"/>
              </a:rPr>
              <a:t>PR19 ODIs</a:t>
            </a:r>
          </a:p>
          <a:p>
            <a:pPr algn="l"/>
            <a:r>
              <a:rPr lang="en-GB" sz="3221" b="1" dirty="0">
                <a:solidFill>
                  <a:srgbClr val="FE5000"/>
                </a:solidFill>
                <a:latin typeface="Swis721 BdRnd BT" panose="020F0704020202020204" pitchFamily="34" charset="0"/>
              </a:rPr>
              <a:t>Year 1 – 2020/21</a:t>
            </a:r>
          </a:p>
        </p:txBody>
      </p:sp>
      <p:sp>
        <p:nvSpPr>
          <p:cNvPr id="12" name="Subtitle 2"/>
          <p:cNvSpPr txBox="1">
            <a:spLocks/>
          </p:cNvSpPr>
          <p:nvPr/>
        </p:nvSpPr>
        <p:spPr>
          <a:xfrm>
            <a:off x="1909157" y="2128384"/>
            <a:ext cx="7274564" cy="479926"/>
          </a:xfrm>
          <a:prstGeom prst="rect">
            <a:avLst/>
          </a:prstGeom>
        </p:spPr>
        <p:txBody>
          <a:bodyPr vert="horz" lIns="0" tIns="0" rIns="0" bIns="0" rtlCol="0">
            <a:norm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algn="l"/>
            <a:r>
              <a:rPr lang="en-GB" sz="2313" dirty="0">
                <a:solidFill>
                  <a:srgbClr val="006EB6"/>
                </a:solidFill>
                <a:latin typeface="Swis721 BdRnd BT" panose="020F0704020202020204"/>
              </a:rPr>
              <a:t>Portsmouth Water Limited</a:t>
            </a:r>
          </a:p>
        </p:txBody>
      </p:sp>
      <p:sp>
        <p:nvSpPr>
          <p:cNvPr id="13" name="Subtitle 2"/>
          <p:cNvSpPr txBox="1">
            <a:spLocks/>
          </p:cNvSpPr>
          <p:nvPr/>
        </p:nvSpPr>
        <p:spPr>
          <a:xfrm>
            <a:off x="1909157" y="6274845"/>
            <a:ext cx="7274564" cy="479926"/>
          </a:xfrm>
          <a:prstGeom prst="rect">
            <a:avLst/>
          </a:prstGeom>
        </p:spPr>
        <p:txBody>
          <a:bodyPr vert="horz" lIns="0" tIns="0" rIns="0" bIns="0" rtlCol="0">
            <a:norm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algn="l"/>
            <a:r>
              <a:rPr lang="en-GB" sz="1134" dirty="0">
                <a:solidFill>
                  <a:srgbClr val="006EB6"/>
                </a:solidFill>
                <a:latin typeface="Swis721 Th BT" panose="020B0303020202020204" pitchFamily="34" charset="0"/>
              </a:rPr>
              <a:t>Delivering excellence for our customers, our people and our environment</a:t>
            </a:r>
          </a:p>
        </p:txBody>
      </p:sp>
      <p:sp>
        <p:nvSpPr>
          <p:cNvPr id="2" name="Slide Number Placeholder 1"/>
          <p:cNvSpPr>
            <a:spLocks noGrp="1"/>
          </p:cNvSpPr>
          <p:nvPr>
            <p:ph type="sldNum" sz="quarter" idx="12"/>
          </p:nvPr>
        </p:nvSpPr>
        <p:spPr/>
        <p:txBody>
          <a:bodyPr/>
          <a:lstStyle/>
          <a:p>
            <a:fld id="{B8B1462C-3393-4805-A7B9-26C309D1B403}" type="slidenum">
              <a:rPr lang="en-GB" smtClean="0"/>
              <a:t>1</a:t>
            </a:fld>
            <a:endParaRPr lang="en-GB"/>
          </a:p>
        </p:txBody>
      </p:sp>
    </p:spTree>
    <p:extLst>
      <p:ext uri="{BB962C8B-B14F-4D97-AF65-F5344CB8AC3E}">
        <p14:creationId xmlns:p14="http://schemas.microsoft.com/office/powerpoint/2010/main" val="1503830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9577"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Leakage 	Common ODI</a:t>
            </a:r>
          </a:p>
        </p:txBody>
      </p:sp>
      <p:sp>
        <p:nvSpPr>
          <p:cNvPr id="16" name="Rounded Rectangle 15"/>
          <p:cNvSpPr/>
          <p:nvPr/>
        </p:nvSpPr>
        <p:spPr>
          <a:xfrm>
            <a:off x="1808090" y="949077"/>
            <a:ext cx="8622628" cy="3661840"/>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accent1">
                    <a:lumMod val="75000"/>
                  </a:schemeClr>
                </a:solidFill>
                <a:latin typeface="Arial" panose="020B0604020202020204" pitchFamily="34" charset="0"/>
                <a:cs typeface="Arial" panose="020B0604020202020204" pitchFamily="34" charset="0"/>
              </a:rPr>
              <a:t>The AMP7 </a:t>
            </a:r>
            <a:r>
              <a:rPr lang="en-GB" sz="1400" dirty="0">
                <a:solidFill>
                  <a:schemeClr val="accent1">
                    <a:lumMod val="75000"/>
                  </a:schemeClr>
                </a:solidFill>
                <a:latin typeface="Arial" panose="020B0604020202020204" pitchFamily="34" charset="0"/>
                <a:cs typeface="Arial" panose="020B0604020202020204" pitchFamily="34" charset="0"/>
              </a:rPr>
              <a:t>target for leakage is 15.2% reduction from the 2019/20 value, which itself is based on the three year rolling average.</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and Penalty – Reward at £134k per Ml/d and penalty at £160k per Ml/d.</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No dead-bands but a collar of 5% and a cap on outperformance starting at 18.8% for 2020/21 increasing to 30.8% any performance better than the cap is not rewarded.</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Note our three year rolling base position for 2019/20 is 28.4Ml/d.</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71596" y="4783976"/>
            <a:ext cx="8900377" cy="1723702"/>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Leakage is significantly better than expectation, as we have maintained the level of resource on find and fix that successfully reduced leakage over the prior three years.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spot year performance is 23.6Ml/d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three year rolling average is 25.4 Ml/d relative to the Ofwat target 27.5 Ml/d</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therefore significantly outperformed the target for 2020/21.</a:t>
            </a:r>
          </a:p>
        </p:txBody>
      </p:sp>
      <p:graphicFrame>
        <p:nvGraphicFramePr>
          <p:cNvPr id="2" name="Table 1"/>
          <p:cNvGraphicFramePr>
            <a:graphicFrameLocks noGrp="1"/>
          </p:cNvGraphicFramePr>
          <p:nvPr>
            <p:extLst>
              <p:ext uri="{D42A27DB-BD31-4B8C-83A1-F6EECF244321}">
                <p14:modId xmlns:p14="http://schemas.microsoft.com/office/powerpoint/2010/main" val="1702676684"/>
              </p:ext>
            </p:extLst>
          </p:nvPr>
        </p:nvGraphicFramePr>
        <p:xfrm>
          <a:off x="1969061" y="2816408"/>
          <a:ext cx="6304298" cy="1677919"/>
        </p:xfrm>
        <a:graphic>
          <a:graphicData uri="http://schemas.openxmlformats.org/drawingml/2006/table">
            <a:tbl>
              <a:tblPr>
                <a:tableStyleId>{5C22544A-7EE6-4342-B048-85BDC9FD1C3A}</a:tableStyleId>
              </a:tblPr>
              <a:tblGrid>
                <a:gridCol w="1649920">
                  <a:extLst>
                    <a:ext uri="{9D8B030D-6E8A-4147-A177-3AD203B41FA5}">
                      <a16:colId xmlns="" xmlns:a16="http://schemas.microsoft.com/office/drawing/2014/main" val="20000"/>
                    </a:ext>
                  </a:extLst>
                </a:gridCol>
                <a:gridCol w="766118">
                  <a:extLst>
                    <a:ext uri="{9D8B030D-6E8A-4147-A177-3AD203B41FA5}">
                      <a16:colId xmlns="" xmlns:a16="http://schemas.microsoft.com/office/drawing/2014/main" val="20001"/>
                    </a:ext>
                  </a:extLst>
                </a:gridCol>
                <a:gridCol w="560173">
                  <a:extLst>
                    <a:ext uri="{9D8B030D-6E8A-4147-A177-3AD203B41FA5}">
                      <a16:colId xmlns="" xmlns:a16="http://schemas.microsoft.com/office/drawing/2014/main" val="20002"/>
                    </a:ext>
                  </a:extLst>
                </a:gridCol>
                <a:gridCol w="683741">
                  <a:extLst>
                    <a:ext uri="{9D8B030D-6E8A-4147-A177-3AD203B41FA5}">
                      <a16:colId xmlns="" xmlns:a16="http://schemas.microsoft.com/office/drawing/2014/main" val="20003"/>
                    </a:ext>
                  </a:extLst>
                </a:gridCol>
                <a:gridCol w="568411">
                  <a:extLst>
                    <a:ext uri="{9D8B030D-6E8A-4147-A177-3AD203B41FA5}">
                      <a16:colId xmlns="" xmlns:a16="http://schemas.microsoft.com/office/drawing/2014/main" val="20004"/>
                    </a:ext>
                  </a:extLst>
                </a:gridCol>
                <a:gridCol w="683740">
                  <a:extLst>
                    <a:ext uri="{9D8B030D-6E8A-4147-A177-3AD203B41FA5}">
                      <a16:colId xmlns="" xmlns:a16="http://schemas.microsoft.com/office/drawing/2014/main" val="20005"/>
                    </a:ext>
                  </a:extLst>
                </a:gridCol>
                <a:gridCol w="700217">
                  <a:extLst>
                    <a:ext uri="{9D8B030D-6E8A-4147-A177-3AD203B41FA5}">
                      <a16:colId xmlns="" xmlns:a16="http://schemas.microsoft.com/office/drawing/2014/main" val="20006"/>
                    </a:ext>
                  </a:extLst>
                </a:gridCol>
                <a:gridCol w="691978">
                  <a:extLst>
                    <a:ext uri="{9D8B030D-6E8A-4147-A177-3AD203B41FA5}">
                      <a16:colId xmlns="" xmlns:a16="http://schemas.microsoft.com/office/drawing/2014/main" val="20007"/>
                    </a:ext>
                  </a:extLst>
                </a:gridCol>
              </a:tblGrid>
              <a:tr h="306802">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2019-20</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60060">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Ml/d</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28.4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27.5</a:t>
                      </a:r>
                    </a:p>
                  </a:txBody>
                  <a:tcPr marL="0" marR="0" marT="0"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26.6</a:t>
                      </a:r>
                    </a:p>
                  </a:txBody>
                  <a:tcPr marL="0" marR="0" marT="0"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25.8</a:t>
                      </a:r>
                    </a:p>
                  </a:txBody>
                  <a:tcPr marL="0" marR="0" marT="0"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24.9</a:t>
                      </a:r>
                    </a:p>
                  </a:txBody>
                  <a:tcPr marL="0" marR="0" marT="0"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24.1</a:t>
                      </a:r>
                    </a:p>
                  </a:txBody>
                  <a:tcPr marL="0" marR="0" marT="0" marB="0" anchor="ctr"/>
                </a:tc>
                <a:extLst>
                  <a:ext uri="{0D108BD9-81ED-4DB2-BD59-A6C34878D82A}">
                    <a16:rowId xmlns="" xmlns:a16="http://schemas.microsoft.com/office/drawing/2014/main" val="10003"/>
                  </a:ext>
                </a:extLst>
              </a:tr>
              <a:tr h="358103">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-3.1%</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-6.2%</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-9.2%</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-12.2%</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-15.2%</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r h="357536">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 performance</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Ml/d</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28.4</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25.4</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6"/>
                  </a:ext>
                </a:extLst>
              </a:tr>
              <a:tr h="295418">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-10.6%</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7"/>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10</a:t>
            </a:fld>
            <a:endParaRPr lang="en-GB"/>
          </a:p>
        </p:txBody>
      </p:sp>
    </p:spTree>
    <p:extLst>
      <p:ext uri="{BB962C8B-B14F-4D97-AF65-F5344CB8AC3E}">
        <p14:creationId xmlns:p14="http://schemas.microsoft.com/office/powerpoint/2010/main" val="2023490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20599"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Per Capita Consumption	Common ODI</a:t>
            </a:r>
          </a:p>
        </p:txBody>
      </p:sp>
      <p:sp>
        <p:nvSpPr>
          <p:cNvPr id="16" name="Rounded Rectangle 15"/>
          <p:cNvSpPr/>
          <p:nvPr/>
        </p:nvSpPr>
        <p:spPr>
          <a:xfrm>
            <a:off x="1799771" y="949076"/>
            <a:ext cx="8622628" cy="3414202"/>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accent1">
                    <a:lumMod val="75000"/>
                  </a:schemeClr>
                </a:solidFill>
                <a:latin typeface="Arial" panose="020B0604020202020204" pitchFamily="34" charset="0"/>
                <a:cs typeface="Arial" panose="020B0604020202020204" pitchFamily="34" charset="0"/>
              </a:rPr>
              <a:t>The AMP7 </a:t>
            </a:r>
            <a:r>
              <a:rPr lang="en-GB" sz="1400" dirty="0">
                <a:solidFill>
                  <a:schemeClr val="accent1">
                    <a:lumMod val="75000"/>
                  </a:schemeClr>
                </a:solidFill>
                <a:latin typeface="Arial" panose="020B0604020202020204" pitchFamily="34" charset="0"/>
                <a:cs typeface="Arial" panose="020B0604020202020204" pitchFamily="34" charset="0"/>
              </a:rPr>
              <a:t>target for PCC is 6.3% reduction from the 2019/20 value, which itself is based on the three year rolling average.</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and Penalty – Reward at £28k per l/p/d and penalty at £33k per l/p/d.</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No dead-bands but a collar of 8.6% and a cap on outperformance starting at 4.6% for 2020/21 increasing to 9.6% over AMP7; any performance better than the cap is not rewarded.  This is not likely.</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Note our three year rolling base position for 2019/20 is 149.3l/p/d.</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482548"/>
            <a:ext cx="8900377" cy="2057969"/>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PCC is significantly worse than expectation, and is heavily influenced  not only by </a:t>
            </a:r>
            <a:r>
              <a:rPr lang="en-GB" sz="1600" dirty="0" smtClean="0">
                <a:solidFill>
                  <a:schemeClr val="accent5">
                    <a:lumMod val="50000"/>
                  </a:schemeClr>
                </a:solidFill>
                <a:latin typeface="Arial" panose="020B0604020202020204" pitchFamily="34" charset="0"/>
                <a:cs typeface="Arial" panose="020B0604020202020204" pitchFamily="34" charset="0"/>
              </a:rPr>
              <a:t>people </a:t>
            </a:r>
            <a:r>
              <a:rPr lang="en-GB" sz="1600" dirty="0">
                <a:solidFill>
                  <a:schemeClr val="accent5">
                    <a:lumMod val="50000"/>
                  </a:schemeClr>
                </a:solidFill>
                <a:latin typeface="Arial" panose="020B0604020202020204" pitchFamily="34" charset="0"/>
                <a:cs typeface="Arial" panose="020B0604020202020204" pitchFamily="34" charset="0"/>
              </a:rPr>
              <a:t>being at home </a:t>
            </a:r>
            <a:r>
              <a:rPr lang="en-GB" sz="1600" dirty="0" smtClean="0">
                <a:solidFill>
                  <a:schemeClr val="accent5">
                    <a:lumMod val="50000"/>
                  </a:schemeClr>
                </a:solidFill>
                <a:latin typeface="Arial" panose="020B0604020202020204" pitchFamily="34" charset="0"/>
                <a:cs typeface="Arial" panose="020B0604020202020204" pitchFamily="34" charset="0"/>
              </a:rPr>
              <a:t>as a result of restrictions for Covid-19, but </a:t>
            </a:r>
            <a:r>
              <a:rPr lang="en-GB" sz="1600" dirty="0">
                <a:solidFill>
                  <a:schemeClr val="accent5">
                    <a:lumMod val="50000"/>
                  </a:schemeClr>
                </a:solidFill>
                <a:latin typeface="Arial" panose="020B0604020202020204" pitchFamily="34" charset="0"/>
                <a:cs typeface="Arial" panose="020B0604020202020204" pitchFamily="34" charset="0"/>
              </a:rPr>
              <a:t>also the </a:t>
            </a:r>
            <a:r>
              <a:rPr lang="en-GB" sz="1600" dirty="0" smtClean="0">
                <a:solidFill>
                  <a:schemeClr val="accent5">
                    <a:lumMod val="50000"/>
                  </a:schemeClr>
                </a:solidFill>
                <a:latin typeface="Arial" panose="020B0604020202020204" pitchFamily="34" charset="0"/>
                <a:cs typeface="Arial" panose="020B0604020202020204" pitchFamily="34" charset="0"/>
              </a:rPr>
              <a:t>hot weather</a:t>
            </a:r>
            <a:r>
              <a:rPr lang="en-GB" sz="1600" dirty="0">
                <a:solidFill>
                  <a:schemeClr val="accent5">
                    <a:lumMod val="50000"/>
                  </a:schemeClr>
                </a:solidFill>
                <a:latin typeface="Arial" panose="020B0604020202020204" pitchFamily="34" charset="0"/>
                <a:cs typeface="Arial" panose="020B0604020202020204" pitchFamily="34" charset="0"/>
              </a:rPr>
              <a:t>.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spot year performance is 170.5 l/p/d.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three year rolling average is 157.2 l/p/d relative to the Ofwat target 147.4 l/p/d.</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therefore significantly underperformed the target for 2020/21.</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Ofwat have recognised that there is a issue with this ODI, given the impact of Covid-19 and propose it will become an end of AMP ODI, as opposed to an annual ODI.</a:t>
            </a:r>
          </a:p>
        </p:txBody>
      </p:sp>
      <p:graphicFrame>
        <p:nvGraphicFramePr>
          <p:cNvPr id="14" name="Table 13"/>
          <p:cNvGraphicFramePr>
            <a:graphicFrameLocks noGrp="1"/>
          </p:cNvGraphicFramePr>
          <p:nvPr>
            <p:extLst>
              <p:ext uri="{D42A27DB-BD31-4B8C-83A1-F6EECF244321}">
                <p14:modId xmlns:p14="http://schemas.microsoft.com/office/powerpoint/2010/main" val="3402835131"/>
              </p:ext>
            </p:extLst>
          </p:nvPr>
        </p:nvGraphicFramePr>
        <p:xfrm>
          <a:off x="1959658" y="3076841"/>
          <a:ext cx="6304298" cy="1161023"/>
        </p:xfrm>
        <a:graphic>
          <a:graphicData uri="http://schemas.openxmlformats.org/drawingml/2006/table">
            <a:tbl>
              <a:tblPr>
                <a:tableStyleId>{5C22544A-7EE6-4342-B048-85BDC9FD1C3A}</a:tableStyleId>
              </a:tblPr>
              <a:tblGrid>
                <a:gridCol w="1649920">
                  <a:extLst>
                    <a:ext uri="{9D8B030D-6E8A-4147-A177-3AD203B41FA5}">
                      <a16:colId xmlns="" xmlns:a16="http://schemas.microsoft.com/office/drawing/2014/main" val="20000"/>
                    </a:ext>
                  </a:extLst>
                </a:gridCol>
                <a:gridCol w="766118">
                  <a:extLst>
                    <a:ext uri="{9D8B030D-6E8A-4147-A177-3AD203B41FA5}">
                      <a16:colId xmlns="" xmlns:a16="http://schemas.microsoft.com/office/drawing/2014/main" val="20001"/>
                    </a:ext>
                  </a:extLst>
                </a:gridCol>
                <a:gridCol w="560173">
                  <a:extLst>
                    <a:ext uri="{9D8B030D-6E8A-4147-A177-3AD203B41FA5}">
                      <a16:colId xmlns="" xmlns:a16="http://schemas.microsoft.com/office/drawing/2014/main" val="20002"/>
                    </a:ext>
                  </a:extLst>
                </a:gridCol>
                <a:gridCol w="683741">
                  <a:extLst>
                    <a:ext uri="{9D8B030D-6E8A-4147-A177-3AD203B41FA5}">
                      <a16:colId xmlns="" xmlns:a16="http://schemas.microsoft.com/office/drawing/2014/main" val="20003"/>
                    </a:ext>
                  </a:extLst>
                </a:gridCol>
                <a:gridCol w="568411">
                  <a:extLst>
                    <a:ext uri="{9D8B030D-6E8A-4147-A177-3AD203B41FA5}">
                      <a16:colId xmlns="" xmlns:a16="http://schemas.microsoft.com/office/drawing/2014/main" val="20004"/>
                    </a:ext>
                  </a:extLst>
                </a:gridCol>
                <a:gridCol w="683740">
                  <a:extLst>
                    <a:ext uri="{9D8B030D-6E8A-4147-A177-3AD203B41FA5}">
                      <a16:colId xmlns="" xmlns:a16="http://schemas.microsoft.com/office/drawing/2014/main" val="20005"/>
                    </a:ext>
                  </a:extLst>
                </a:gridCol>
                <a:gridCol w="700217">
                  <a:extLst>
                    <a:ext uri="{9D8B030D-6E8A-4147-A177-3AD203B41FA5}">
                      <a16:colId xmlns="" xmlns:a16="http://schemas.microsoft.com/office/drawing/2014/main" val="20006"/>
                    </a:ext>
                  </a:extLst>
                </a:gridCol>
                <a:gridCol w="691978">
                  <a:extLst>
                    <a:ext uri="{9D8B030D-6E8A-4147-A177-3AD203B41FA5}">
                      <a16:colId xmlns="" xmlns:a16="http://schemas.microsoft.com/office/drawing/2014/main" val="20007"/>
                    </a:ext>
                  </a:extLst>
                </a:gridCol>
              </a:tblGrid>
              <a:tr h="260125">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2019-20</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271506">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l/p/d</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149.3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147.4</a:t>
                      </a:r>
                    </a:p>
                  </a:txBody>
                  <a:tcPr marL="0" marR="0" marT="0" marB="0" anchor="ctr"/>
                </a:tc>
                <a:tc>
                  <a:txBody>
                    <a:bodyPr/>
                    <a:lstStyle/>
                    <a:p>
                      <a:pPr algn="r" fontAlgn="b"/>
                      <a:r>
                        <a:rPr lang="en-GB" sz="1100" b="0" i="0" u="none" strike="noStrike">
                          <a:solidFill>
                            <a:schemeClr val="accent5">
                              <a:lumMod val="50000"/>
                            </a:schemeClr>
                          </a:solidFill>
                          <a:effectLst/>
                          <a:latin typeface="Arial" panose="020B0604020202020204" pitchFamily="34" charset="0"/>
                          <a:cs typeface="Arial" panose="020B0604020202020204" pitchFamily="34" charset="0"/>
                        </a:rPr>
                        <a:t>145.6</a:t>
                      </a:r>
                    </a:p>
                  </a:txBody>
                  <a:tcPr marL="0" marR="0" marT="0" marB="0" anchor="ctr"/>
                </a:tc>
                <a:tc>
                  <a:txBody>
                    <a:bodyPr/>
                    <a:lstStyle/>
                    <a:p>
                      <a:pPr algn="r" fontAlgn="b"/>
                      <a:r>
                        <a:rPr lang="en-GB" sz="1100" b="0" i="0" u="none" strike="noStrike">
                          <a:solidFill>
                            <a:schemeClr val="accent5">
                              <a:lumMod val="50000"/>
                            </a:schemeClr>
                          </a:solidFill>
                          <a:effectLst/>
                          <a:latin typeface="Arial" panose="020B0604020202020204" pitchFamily="34" charset="0"/>
                          <a:cs typeface="Arial" panose="020B0604020202020204" pitchFamily="34" charset="0"/>
                        </a:rPr>
                        <a:t>143.7</a:t>
                      </a:r>
                    </a:p>
                  </a:txBody>
                  <a:tcPr marL="0" marR="0" marT="0"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141.9</a:t>
                      </a:r>
                    </a:p>
                  </a:txBody>
                  <a:tcPr marL="0" marR="0" marT="0"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139.9</a:t>
                      </a:r>
                    </a:p>
                  </a:txBody>
                  <a:tcPr marL="0" marR="0" marT="0" marB="0" anchor="ctr"/>
                </a:tc>
                <a:extLst>
                  <a:ext uri="{0D108BD9-81ED-4DB2-BD59-A6C34878D82A}">
                    <a16:rowId xmlns="" xmlns:a16="http://schemas.microsoft.com/office/drawing/2014/main" val="10003"/>
                  </a:ext>
                </a:extLst>
              </a:tr>
              <a:tr h="273132">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-1.3%</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-2.5%</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-3.8%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-6.3%</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r h="356260">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 performance</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Ml/d</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149.3</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157.2</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6"/>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11</a:t>
            </a:fld>
            <a:endParaRPr lang="en-GB"/>
          </a:p>
        </p:txBody>
      </p:sp>
    </p:spTree>
    <p:extLst>
      <p:ext uri="{BB962C8B-B14F-4D97-AF65-F5344CB8AC3E}">
        <p14:creationId xmlns:p14="http://schemas.microsoft.com/office/powerpoint/2010/main" val="3644458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1395"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Mains Repairs	Common ODI</a:t>
            </a:r>
          </a:p>
        </p:txBody>
      </p:sp>
      <p:sp>
        <p:nvSpPr>
          <p:cNvPr id="16" name="Rounded Rectangle 15"/>
          <p:cNvSpPr/>
          <p:nvPr/>
        </p:nvSpPr>
        <p:spPr>
          <a:xfrm>
            <a:off x="1745265" y="949076"/>
            <a:ext cx="8622628" cy="3171662"/>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Mains Repairs is 73.8 bursts per 1000km in 2020/21 reducing to 68.6 bursts per 1,000 km in 2024/25.</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is £24k per unit above target.</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ODI is the number of mains repairs per thousand kilometres of the entire water main network (excluding communication and supply pipes).  </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184374"/>
            <a:ext cx="8900377" cy="2356143"/>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Mains repairs are higher (worse) than expectation as a result of the cold winter period in early 2021.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In January 2021 mains repairs were 55% higher than the long term average, on which our target was derived</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position at the end of year is 76.0 repairs per 1,000 km of mains against the Ofwat annual target of 73.8.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therefore missed this target, a risk we knew existed given this is heavily influenced by the weather.</a:t>
            </a:r>
          </a:p>
        </p:txBody>
      </p:sp>
      <p:graphicFrame>
        <p:nvGraphicFramePr>
          <p:cNvPr id="3" name="Table 2"/>
          <p:cNvGraphicFramePr>
            <a:graphicFrameLocks noGrp="1"/>
          </p:cNvGraphicFramePr>
          <p:nvPr>
            <p:extLst>
              <p:ext uri="{D42A27DB-BD31-4B8C-83A1-F6EECF244321}">
                <p14:modId xmlns:p14="http://schemas.microsoft.com/office/powerpoint/2010/main" val="809808267"/>
              </p:ext>
            </p:extLst>
          </p:nvPr>
        </p:nvGraphicFramePr>
        <p:xfrm>
          <a:off x="1941557" y="2906947"/>
          <a:ext cx="7061200" cy="928437"/>
        </p:xfrm>
        <a:graphic>
          <a:graphicData uri="http://schemas.openxmlformats.org/drawingml/2006/table">
            <a:tbl>
              <a:tblPr>
                <a:tableStyleId>{5C22544A-7EE6-4342-B048-85BDC9FD1C3A}</a:tableStyleId>
              </a:tblPr>
              <a:tblGrid>
                <a:gridCol w="2628695">
                  <a:extLst>
                    <a:ext uri="{9D8B030D-6E8A-4147-A177-3AD203B41FA5}">
                      <a16:colId xmlns="" xmlns:a16="http://schemas.microsoft.com/office/drawing/2014/main" val="20000"/>
                    </a:ext>
                  </a:extLst>
                </a:gridCol>
                <a:gridCol w="774905">
                  <a:extLst>
                    <a:ext uri="{9D8B030D-6E8A-4147-A177-3AD203B41FA5}">
                      <a16:colId xmlns="" xmlns:a16="http://schemas.microsoft.com/office/drawing/2014/main" val="20001"/>
                    </a:ext>
                  </a:extLst>
                </a:gridCol>
                <a:gridCol w="609600">
                  <a:extLst>
                    <a:ext uri="{9D8B030D-6E8A-4147-A177-3AD203B41FA5}">
                      <a16:colId xmlns="" xmlns:a16="http://schemas.microsoft.com/office/drawing/2014/main" val="20002"/>
                    </a:ext>
                  </a:extLst>
                </a:gridCol>
                <a:gridCol w="609600">
                  <a:extLst>
                    <a:ext uri="{9D8B030D-6E8A-4147-A177-3AD203B41FA5}">
                      <a16:colId xmlns="" xmlns:a16="http://schemas.microsoft.com/office/drawing/2014/main" val="20003"/>
                    </a:ext>
                  </a:extLst>
                </a:gridCol>
                <a:gridCol w="609600">
                  <a:extLst>
                    <a:ext uri="{9D8B030D-6E8A-4147-A177-3AD203B41FA5}">
                      <a16:colId xmlns="" xmlns:a16="http://schemas.microsoft.com/office/drawing/2014/main" val="20004"/>
                    </a:ext>
                  </a:extLst>
                </a:gridCol>
                <a:gridCol w="609600">
                  <a:extLst>
                    <a:ext uri="{9D8B030D-6E8A-4147-A177-3AD203B41FA5}">
                      <a16:colId xmlns="" xmlns:a16="http://schemas.microsoft.com/office/drawing/2014/main" val="20005"/>
                    </a:ext>
                  </a:extLst>
                </a:gridCol>
                <a:gridCol w="609600">
                  <a:extLst>
                    <a:ext uri="{9D8B030D-6E8A-4147-A177-3AD203B41FA5}">
                      <a16:colId xmlns="" xmlns:a16="http://schemas.microsoft.com/office/drawing/2014/main" val="20006"/>
                    </a:ext>
                  </a:extLst>
                </a:gridCol>
                <a:gridCol w="609600">
                  <a:extLst>
                    <a:ext uri="{9D8B030D-6E8A-4147-A177-3AD203B41FA5}">
                      <a16:colId xmlns="" xmlns:a16="http://schemas.microsoft.com/office/drawing/2014/main" val="20007"/>
                    </a:ext>
                  </a:extLst>
                </a:gridCol>
              </a:tblGrid>
              <a:tr h="263764">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b="0" i="0" u="none" strike="noStrike" dirty="0">
                          <a:solidFill>
                            <a:schemeClr val="bg1"/>
                          </a:solidFill>
                          <a:effectLst/>
                          <a:latin typeface="Arial" panose="020B0604020202020204" pitchFamily="34" charset="0"/>
                          <a:cs typeface="Arial" panose="020B0604020202020204" pitchFamily="34" charset="0"/>
                        </a:rPr>
                        <a:t>2019-20</a:t>
                      </a: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285083">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#/1000km</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endParaRPr lang="en-GB" sz="1100" b="0" i="0" u="none" strike="noStrike">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73.8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72.4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71.2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70.0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68.6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79590">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a:t>
                      </a:r>
                      <a:r>
                        <a:rPr lang="en-GB" sz="1100" b="0" i="0" u="none" strike="noStrike" baseline="0" dirty="0">
                          <a:solidFill>
                            <a:schemeClr val="accent5">
                              <a:lumMod val="50000"/>
                            </a:schemeClr>
                          </a:solidFill>
                          <a:effectLst/>
                          <a:latin typeface="Arial" panose="020B0604020202020204" pitchFamily="34" charset="0"/>
                          <a:cs typeface="Arial" panose="020B0604020202020204" pitchFamily="34" charset="0"/>
                        </a:rPr>
                        <a:t> 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i="0" u="none" strike="noStrike" dirty="0">
                          <a:solidFill>
                            <a:schemeClr val="accent5">
                              <a:lumMod val="50000"/>
                            </a:schemeClr>
                          </a:solidFill>
                          <a:effectLst/>
                          <a:latin typeface="Arial" panose="020B0604020202020204" pitchFamily="34" charset="0"/>
                          <a:cs typeface="Arial" panose="020B0604020202020204" pitchFamily="34" charset="0"/>
                        </a:rPr>
                        <a:t>#/1000km</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50.0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76.0</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12</a:t>
            </a:fld>
            <a:endParaRPr lang="en-GB"/>
          </a:p>
        </p:txBody>
      </p:sp>
    </p:spTree>
    <p:extLst>
      <p:ext uri="{BB962C8B-B14F-4D97-AF65-F5344CB8AC3E}">
        <p14:creationId xmlns:p14="http://schemas.microsoft.com/office/powerpoint/2010/main" val="411270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2416"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191375" algn="l"/>
              </a:tabLst>
            </a:pPr>
            <a:r>
              <a:rPr lang="en-US" sz="1432" b="1" dirty="0">
                <a:latin typeface="Arial" panose="020B0604020202020204" pitchFamily="34" charset="0"/>
                <a:cs typeface="Arial" panose="020B0604020202020204" pitchFamily="34" charset="0"/>
              </a:rPr>
              <a:t>PR19 ODIs:- Unplanned Outage 	Common ODI</a:t>
            </a:r>
          </a:p>
        </p:txBody>
      </p:sp>
      <p:sp>
        <p:nvSpPr>
          <p:cNvPr id="16" name="Rounded Rectangle 15"/>
          <p:cNvSpPr/>
          <p:nvPr/>
        </p:nvSpPr>
        <p:spPr>
          <a:xfrm>
            <a:off x="1799771" y="949077"/>
            <a:ext cx="8622628" cy="4067424"/>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Outage is 2.34% pa</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is £190k per percentage point above target.</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Unplanned outage is the temporary loss of peak week production capacity (PWPC) weighted by the duration of the loss (in days). Unplanned outage for each water production site is calculated separately and then summed to give a total actual unplanned outage for the water resource zone.  It is then normalised based on overall company peak week production capacity and reported as a percentage. </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is a new and complex measure, assessing asset availability and the company’s capital maintenance </a:t>
            </a:r>
            <a:r>
              <a:rPr lang="en-GB" sz="1400" dirty="0" smtClean="0">
                <a:solidFill>
                  <a:schemeClr val="accent1">
                    <a:lumMod val="75000"/>
                  </a:schemeClr>
                </a:solidFill>
                <a:latin typeface="Arial" panose="020B0604020202020204" pitchFamily="34" charset="0"/>
                <a:cs typeface="Arial" panose="020B0604020202020204" pitchFamily="34" charset="0"/>
              </a:rPr>
              <a:t>programme. It is not </a:t>
            </a:r>
            <a:r>
              <a:rPr lang="en-GB" sz="1400" dirty="0">
                <a:solidFill>
                  <a:schemeClr val="accent1">
                    <a:lumMod val="75000"/>
                  </a:schemeClr>
                </a:solidFill>
                <a:latin typeface="Arial" panose="020B0604020202020204" pitchFamily="34" charset="0"/>
                <a:cs typeface="Arial" panose="020B0604020202020204" pitchFamily="34" charset="0"/>
              </a:rPr>
              <a:t>a measure we have needed to focus upon historically, given our surplus water and treatment capacity. This ODI is of much higher importance in AMP7 especially with greater bulk supply commitments to Southern Water.</a:t>
            </a: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71596" y="5110792"/>
            <a:ext cx="8900377" cy="1544008"/>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Unplanned outage is significantly better than expected in the year, as we have not experienced many outage incidents due to asset failure.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position is at 1.25% of peak </a:t>
            </a:r>
            <a:r>
              <a:rPr lang="en-GB" sz="1600" dirty="0" smtClean="0">
                <a:solidFill>
                  <a:schemeClr val="accent5">
                    <a:lumMod val="50000"/>
                  </a:schemeClr>
                </a:solidFill>
                <a:latin typeface="Arial" panose="020B0604020202020204" pitchFamily="34" charset="0"/>
                <a:cs typeface="Arial" panose="020B0604020202020204" pitchFamily="34" charset="0"/>
              </a:rPr>
              <a:t>week </a:t>
            </a:r>
            <a:r>
              <a:rPr lang="en-GB" sz="1600" dirty="0">
                <a:solidFill>
                  <a:schemeClr val="accent5">
                    <a:lumMod val="50000"/>
                  </a:schemeClr>
                </a:solidFill>
                <a:latin typeface="Arial" panose="020B0604020202020204" pitchFamily="34" charset="0"/>
                <a:cs typeface="Arial" panose="020B0604020202020204" pitchFamily="34" charset="0"/>
              </a:rPr>
              <a:t>production capacity compared to the Ofwat target of 2.34%.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Therefore we do not need to pay an underperformance payment for 2020/21.</a:t>
            </a:r>
          </a:p>
        </p:txBody>
      </p:sp>
      <p:graphicFrame>
        <p:nvGraphicFramePr>
          <p:cNvPr id="2" name="Table 1"/>
          <p:cNvGraphicFramePr>
            <a:graphicFrameLocks noGrp="1"/>
          </p:cNvGraphicFramePr>
          <p:nvPr>
            <p:extLst>
              <p:ext uri="{D42A27DB-BD31-4B8C-83A1-F6EECF244321}">
                <p14:modId xmlns:p14="http://schemas.microsoft.com/office/powerpoint/2010/main" val="2106862158"/>
              </p:ext>
            </p:extLst>
          </p:nvPr>
        </p:nvGraphicFramePr>
        <p:xfrm>
          <a:off x="1970768" y="3089518"/>
          <a:ext cx="7126108" cy="874412"/>
        </p:xfrm>
        <a:graphic>
          <a:graphicData uri="http://schemas.openxmlformats.org/drawingml/2006/table">
            <a:tbl>
              <a:tblPr>
                <a:tableStyleId>{5C22544A-7EE6-4342-B048-85BDC9FD1C3A}</a:tableStyleId>
              </a:tblPr>
              <a:tblGrid>
                <a:gridCol w="1120346">
                  <a:extLst>
                    <a:ext uri="{9D8B030D-6E8A-4147-A177-3AD203B41FA5}">
                      <a16:colId xmlns="" xmlns:a16="http://schemas.microsoft.com/office/drawing/2014/main" val="20000"/>
                    </a:ext>
                  </a:extLst>
                </a:gridCol>
                <a:gridCol w="634314">
                  <a:extLst>
                    <a:ext uri="{9D8B030D-6E8A-4147-A177-3AD203B41FA5}">
                      <a16:colId xmlns="" xmlns:a16="http://schemas.microsoft.com/office/drawing/2014/main" val="20001"/>
                    </a:ext>
                  </a:extLst>
                </a:gridCol>
                <a:gridCol w="783423">
                  <a:extLst>
                    <a:ext uri="{9D8B030D-6E8A-4147-A177-3AD203B41FA5}">
                      <a16:colId xmlns="" xmlns:a16="http://schemas.microsoft.com/office/drawing/2014/main" val="20002"/>
                    </a:ext>
                  </a:extLst>
                </a:gridCol>
                <a:gridCol w="917605">
                  <a:extLst>
                    <a:ext uri="{9D8B030D-6E8A-4147-A177-3AD203B41FA5}">
                      <a16:colId xmlns="" xmlns:a16="http://schemas.microsoft.com/office/drawing/2014/main" val="20003"/>
                    </a:ext>
                  </a:extLst>
                </a:gridCol>
                <a:gridCol w="917605">
                  <a:extLst>
                    <a:ext uri="{9D8B030D-6E8A-4147-A177-3AD203B41FA5}">
                      <a16:colId xmlns="" xmlns:a16="http://schemas.microsoft.com/office/drawing/2014/main" val="20004"/>
                    </a:ext>
                  </a:extLst>
                </a:gridCol>
                <a:gridCol w="917605">
                  <a:extLst>
                    <a:ext uri="{9D8B030D-6E8A-4147-A177-3AD203B41FA5}">
                      <a16:colId xmlns="" xmlns:a16="http://schemas.microsoft.com/office/drawing/2014/main" val="20005"/>
                    </a:ext>
                  </a:extLst>
                </a:gridCol>
                <a:gridCol w="917605">
                  <a:extLst>
                    <a:ext uri="{9D8B030D-6E8A-4147-A177-3AD203B41FA5}">
                      <a16:colId xmlns="" xmlns:a16="http://schemas.microsoft.com/office/drawing/2014/main" val="20006"/>
                    </a:ext>
                  </a:extLst>
                </a:gridCol>
                <a:gridCol w="917605">
                  <a:extLst>
                    <a:ext uri="{9D8B030D-6E8A-4147-A177-3AD203B41FA5}">
                      <a16:colId xmlns="" xmlns:a16="http://schemas.microsoft.com/office/drawing/2014/main" val="20007"/>
                    </a:ext>
                  </a:extLst>
                </a:gridCol>
              </a:tblGrid>
              <a:tr h="223698">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b="0" i="0" u="none" strike="noStrike" dirty="0">
                          <a:solidFill>
                            <a:schemeClr val="bg1"/>
                          </a:solidFill>
                          <a:effectLst/>
                          <a:latin typeface="Arial" panose="020B0604020202020204" pitchFamily="34" charset="0"/>
                          <a:cs typeface="Arial" panose="020B0604020202020204" pitchFamily="34" charset="0"/>
                        </a:rPr>
                        <a:t>2019-20</a:t>
                      </a: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18206">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2.34%</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2.34%</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2.34%</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2.34%</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2.34%</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3250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Performance</a:t>
                      </a:r>
                    </a:p>
                  </a:txBody>
                  <a:tcPr marL="9525" marR="9525" marT="9525" marB="0" anchor="ctr"/>
                </a:tc>
                <a:tc>
                  <a:txBody>
                    <a:bodyPr/>
                    <a:lstStyle/>
                    <a:p>
                      <a:pPr algn="ctr" fontAlgn="b"/>
                      <a:r>
                        <a:rPr lang="en-GB" sz="1100" b="0" i="1"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1.02%</a:t>
                      </a: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1.25%</a:t>
                      </a: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13</a:t>
            </a:fld>
            <a:endParaRPr lang="en-GB"/>
          </a:p>
        </p:txBody>
      </p:sp>
    </p:spTree>
    <p:extLst>
      <p:ext uri="{BB962C8B-B14F-4D97-AF65-F5344CB8AC3E}">
        <p14:creationId xmlns:p14="http://schemas.microsoft.com/office/powerpoint/2010/main" val="977830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27759"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104063" algn="l"/>
              </a:tabLst>
            </a:pPr>
            <a:r>
              <a:rPr lang="en-US" sz="1432" b="1" dirty="0">
                <a:latin typeface="Arial" panose="020B0604020202020204" pitchFamily="34" charset="0"/>
                <a:cs typeface="Arial" panose="020B0604020202020204" pitchFamily="34" charset="0"/>
              </a:rPr>
              <a:t>PR19 ODIs:- C-Mex	Common ODI</a:t>
            </a:r>
          </a:p>
        </p:txBody>
      </p:sp>
      <p:sp>
        <p:nvSpPr>
          <p:cNvPr id="16" name="Rounded Rectangle 15"/>
          <p:cNvSpPr/>
          <p:nvPr/>
        </p:nvSpPr>
        <p:spPr>
          <a:xfrm>
            <a:off x="1799771" y="949075"/>
            <a:ext cx="8622628" cy="3631163"/>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C-Mex is a new measure incentivising companies to improve the experience we provide to residential customers.</a:t>
            </a:r>
          </a:p>
          <a:p>
            <a:endParaRPr lang="en-GB" sz="7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Two different surveys have been undertaken, a customer service survey (CS) and customer experience survey (CE) and weighted equally to determine the measure on a quarterly basis.</a:t>
            </a:r>
          </a:p>
          <a:p>
            <a:endParaRPr lang="en-GB" sz="5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Companies are then be ranked against each other and the median score determined.  Rewards and penalties apply relative to the median industry score.  The maximum reward is 6% of residential retail income with the maximum penalty at 12% of residential retail revenue</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Additional performance payments up to an additional 6% are available, each year, if the Company passes the following three gates:-</a:t>
            </a:r>
          </a:p>
          <a:p>
            <a:endParaRPr lang="en-GB" sz="1100" dirty="0">
              <a:solidFill>
                <a:schemeClr val="accent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The Company is one of the top three performers by C-Mex score</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The Company is at or above a cross sector threshold of all customer satisfaction performance based on the all-sector upper quartile UK Customer Satisfaction Index (UKCSI)</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The Company has lower than average household complaints</a:t>
            </a:r>
          </a:p>
          <a:p>
            <a:pPr marL="285750" indent="-285750">
              <a:buFont typeface="Arial" panose="020B0604020202020204" pitchFamily="34" charset="0"/>
              <a:buChar char="•"/>
            </a:pPr>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753180" y="4843881"/>
            <a:ext cx="8900377" cy="1560442"/>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are very proud to have been ranked first for C-Mex for 2020/21.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were ranked second in the service survey and third in the experience survey, which when combined resulted in first place in the industry.</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await Ofwat analysis to confirm if the additional performance payment is applicable.</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estimate that the full 12% uplift is appropriate</a:t>
            </a:r>
          </a:p>
        </p:txBody>
      </p:sp>
      <p:sp>
        <p:nvSpPr>
          <p:cNvPr id="2" name="Slide Number Placeholder 1"/>
          <p:cNvSpPr>
            <a:spLocks noGrp="1"/>
          </p:cNvSpPr>
          <p:nvPr>
            <p:ph type="sldNum" sz="quarter" idx="12"/>
          </p:nvPr>
        </p:nvSpPr>
        <p:spPr/>
        <p:txBody>
          <a:bodyPr/>
          <a:lstStyle/>
          <a:p>
            <a:fld id="{B8B1462C-3393-4805-A7B9-26C309D1B403}" type="slidenum">
              <a:rPr lang="en-GB" smtClean="0"/>
              <a:t>14</a:t>
            </a:fld>
            <a:endParaRPr lang="en-GB"/>
          </a:p>
        </p:txBody>
      </p:sp>
    </p:spTree>
    <p:extLst>
      <p:ext uri="{BB962C8B-B14F-4D97-AF65-F5344CB8AC3E}">
        <p14:creationId xmlns:p14="http://schemas.microsoft.com/office/powerpoint/2010/main" val="631908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34922"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42175" algn="l"/>
              </a:tabLst>
            </a:pPr>
            <a:r>
              <a:rPr lang="en-US" sz="1432" b="1" dirty="0">
                <a:latin typeface="Arial" panose="020B0604020202020204" pitchFamily="34" charset="0"/>
                <a:cs typeface="Arial" panose="020B0604020202020204" pitchFamily="34" charset="0"/>
              </a:rPr>
              <a:t>PR19 ODIs:- D-Mex	Common ODI</a:t>
            </a:r>
          </a:p>
        </p:txBody>
      </p:sp>
      <p:sp>
        <p:nvSpPr>
          <p:cNvPr id="16" name="Rounded Rectangle 15"/>
          <p:cNvSpPr/>
          <p:nvPr/>
        </p:nvSpPr>
        <p:spPr>
          <a:xfrm>
            <a:off x="1799771" y="949075"/>
            <a:ext cx="8622628" cy="3029801"/>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D-Mex is a new measure incentivising companies to improve the experience we provide to developers, including self lay providers and NAVs.</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There are two different elements of the measure:-</a:t>
            </a: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A survey of developers</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Company performance statistics</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Each element is equally weighted and reported quarterly.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Companies </a:t>
            </a:r>
            <a:r>
              <a:rPr lang="en-GB" sz="1400" dirty="0" smtClean="0">
                <a:solidFill>
                  <a:schemeClr val="accent1">
                    <a:lumMod val="75000"/>
                  </a:schemeClr>
                </a:solidFill>
                <a:latin typeface="Arial" panose="020B0604020202020204" pitchFamily="34" charset="0"/>
                <a:cs typeface="Arial" panose="020B0604020202020204" pitchFamily="34" charset="0"/>
              </a:rPr>
              <a:t>are ranked </a:t>
            </a:r>
            <a:r>
              <a:rPr lang="en-GB" sz="1400" dirty="0">
                <a:solidFill>
                  <a:schemeClr val="accent1">
                    <a:lumMod val="75000"/>
                  </a:schemeClr>
                </a:solidFill>
                <a:latin typeface="Arial" panose="020B0604020202020204" pitchFamily="34" charset="0"/>
                <a:cs typeface="Arial" panose="020B0604020202020204" pitchFamily="34" charset="0"/>
              </a:rPr>
              <a:t>against each other and the median score determined.  Rewards and penalties apply relative to the median industry score.  The maximum reward is 6% of Developer Income with the maximum penalty at 12% of Developer Income.</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84296" y="4205357"/>
            <a:ext cx="8900377" cy="1928759"/>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are pleased to have been ranked third for D-Mex for 2020/21.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were ranked first in the developer survey and 11th for the levels of service provided, having had some staffing issues in Q3 in </a:t>
            </a:r>
            <a:r>
              <a:rPr lang="en-GB" sz="1600" dirty="0" smtClean="0">
                <a:solidFill>
                  <a:schemeClr val="accent5">
                    <a:lumMod val="50000"/>
                  </a:schemeClr>
                </a:solidFill>
                <a:latin typeface="Arial" panose="020B0604020202020204" pitchFamily="34" charset="0"/>
                <a:cs typeface="Arial" panose="020B0604020202020204" pitchFamily="34" charset="0"/>
              </a:rPr>
              <a:t>particular, which is now resolved</a:t>
            </a:r>
            <a:endParaRPr lang="en-GB" sz="1600" dirty="0">
              <a:solidFill>
                <a:schemeClr val="accent5">
                  <a:lumMod val="50000"/>
                </a:schemeClr>
              </a:solidFill>
              <a:latin typeface="Arial" panose="020B0604020202020204" pitchFamily="34" charset="0"/>
              <a:cs typeface="Arial" panose="020B0604020202020204" pitchFamily="34" charset="0"/>
            </a:endParaRP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This is a good performance given the impact of the restrictions of Covid on both developers and ourselves</a:t>
            </a:r>
            <a:r>
              <a:rPr lang="en-GB" sz="1600" dirty="0" smtClean="0">
                <a:solidFill>
                  <a:schemeClr val="accent5">
                    <a:lumMod val="50000"/>
                  </a:schemeClr>
                </a:solidFill>
                <a:latin typeface="Arial" panose="020B0604020202020204" pitchFamily="34" charset="0"/>
                <a:cs typeface="Arial" panose="020B0604020202020204" pitchFamily="34" charset="0"/>
              </a:rPr>
              <a:t>.</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await Ofwat analysis to confirm if the additional performance payment is applicable.</a:t>
            </a:r>
          </a:p>
          <a:p>
            <a:pPr marL="285750" indent="-285750">
              <a:buFont typeface="Arial" panose="020B0604020202020204" pitchFamily="34" charset="0"/>
              <a:buChar char="•"/>
            </a:pPr>
            <a:r>
              <a:rPr lang="en-GB" sz="1600" dirty="0" smtClean="0">
                <a:solidFill>
                  <a:schemeClr val="accent5">
                    <a:lumMod val="50000"/>
                  </a:schemeClr>
                </a:solidFill>
                <a:latin typeface="Arial" panose="020B0604020202020204" pitchFamily="34" charset="0"/>
                <a:cs typeface="Arial" panose="020B0604020202020204" pitchFamily="34" charset="0"/>
              </a:rPr>
              <a:t>We </a:t>
            </a:r>
            <a:r>
              <a:rPr lang="en-GB" sz="1600" dirty="0">
                <a:solidFill>
                  <a:schemeClr val="accent5">
                    <a:lumMod val="50000"/>
                  </a:schemeClr>
                </a:solidFill>
                <a:latin typeface="Arial" panose="020B0604020202020204" pitchFamily="34" charset="0"/>
                <a:cs typeface="Arial" panose="020B0604020202020204" pitchFamily="34" charset="0"/>
              </a:rPr>
              <a:t>estimate that our ranking will result in a 5.2% reward for this performance</a:t>
            </a:r>
          </a:p>
        </p:txBody>
      </p:sp>
      <p:sp>
        <p:nvSpPr>
          <p:cNvPr id="2" name="Slide Number Placeholder 1"/>
          <p:cNvSpPr>
            <a:spLocks noGrp="1"/>
          </p:cNvSpPr>
          <p:nvPr>
            <p:ph type="sldNum" sz="quarter" idx="12"/>
          </p:nvPr>
        </p:nvSpPr>
        <p:spPr/>
        <p:txBody>
          <a:bodyPr/>
          <a:lstStyle/>
          <a:p>
            <a:fld id="{B8B1462C-3393-4805-A7B9-26C309D1B403}" type="slidenum">
              <a:rPr lang="en-GB" smtClean="0"/>
              <a:t>15</a:t>
            </a:fld>
            <a:endParaRPr lang="en-GB"/>
          </a:p>
        </p:txBody>
      </p:sp>
    </p:spTree>
    <p:extLst>
      <p:ext uri="{BB962C8B-B14F-4D97-AF65-F5344CB8AC3E}">
        <p14:creationId xmlns:p14="http://schemas.microsoft.com/office/powerpoint/2010/main" val="3387550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6509"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Catchment Management 	Bespoke ODI</a:t>
            </a:r>
          </a:p>
        </p:txBody>
      </p:sp>
      <p:sp>
        <p:nvSpPr>
          <p:cNvPr id="16" name="Rounded Rectangle 15"/>
          <p:cNvSpPr/>
          <p:nvPr/>
        </p:nvSpPr>
        <p:spPr>
          <a:xfrm>
            <a:off x="1799771" y="949076"/>
            <a:ext cx="8622628" cy="3927724"/>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is to engage with 50 farmers over the AMP7 period</a:t>
            </a:r>
          </a:p>
          <a:p>
            <a:endParaRPr lang="en-GB" sz="5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and Penalty </a:t>
            </a:r>
          </a:p>
          <a:p>
            <a:endParaRPr lang="en-GB" sz="6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is £400 for each engagement above target; penalty is £800 for each engagement short of target. </a:t>
            </a:r>
          </a:p>
          <a:p>
            <a:endParaRPr lang="en-GB" sz="7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number of farmers engaged with </a:t>
            </a:r>
            <a:r>
              <a:rPr lang="en-GB" sz="1400" dirty="0" smtClean="0">
                <a:solidFill>
                  <a:schemeClr val="accent1">
                    <a:lumMod val="75000"/>
                  </a:schemeClr>
                </a:solidFill>
                <a:latin typeface="Arial" panose="020B0604020202020204" pitchFamily="34" charset="0"/>
                <a:cs typeface="Arial" panose="020B0604020202020204" pitchFamily="34" charset="0"/>
              </a:rPr>
              <a:t>that, following our engagement, </a:t>
            </a:r>
            <a:r>
              <a:rPr lang="en-GB" sz="1400" dirty="0">
                <a:solidFill>
                  <a:schemeClr val="accent1">
                    <a:lumMod val="75000"/>
                  </a:schemeClr>
                </a:solidFill>
                <a:latin typeface="Arial" panose="020B0604020202020204" pitchFamily="34" charset="0"/>
                <a:cs typeface="Arial" panose="020B0604020202020204" pitchFamily="34" charset="0"/>
              </a:rPr>
              <a:t>have </a:t>
            </a:r>
            <a:r>
              <a:rPr lang="en-GB" sz="1400" dirty="0" smtClean="0">
                <a:solidFill>
                  <a:schemeClr val="accent1">
                    <a:lumMod val="75000"/>
                  </a:schemeClr>
                </a:solidFill>
                <a:latin typeface="Arial" panose="020B0604020202020204" pitchFamily="34" charset="0"/>
                <a:cs typeface="Arial" panose="020B0604020202020204" pitchFamily="34" charset="0"/>
              </a:rPr>
              <a:t>committed </a:t>
            </a:r>
            <a:r>
              <a:rPr lang="en-GB" sz="1400" dirty="0">
                <a:solidFill>
                  <a:schemeClr val="accent1">
                    <a:lumMod val="75000"/>
                  </a:schemeClr>
                </a:solidFill>
                <a:latin typeface="Arial" panose="020B0604020202020204" pitchFamily="34" charset="0"/>
                <a:cs typeface="Arial" panose="020B0604020202020204" pitchFamily="34" charset="0"/>
              </a:rPr>
              <a:t>to undertake a Farm Management Plan </a:t>
            </a:r>
            <a:r>
              <a:rPr lang="en-GB" sz="1400" dirty="0" smtClean="0">
                <a:solidFill>
                  <a:schemeClr val="accent1">
                    <a:lumMod val="75000"/>
                  </a:schemeClr>
                </a:solidFill>
                <a:latin typeface="Arial" panose="020B0604020202020204" pitchFamily="34" charset="0"/>
                <a:cs typeface="Arial" panose="020B0604020202020204" pitchFamily="34" charset="0"/>
              </a:rPr>
              <a:t>including </a:t>
            </a:r>
            <a:r>
              <a:rPr lang="en-GB" sz="1400" dirty="0">
                <a:solidFill>
                  <a:schemeClr val="accent1">
                    <a:lumMod val="75000"/>
                  </a:schemeClr>
                </a:solidFill>
                <a:latin typeface="Arial" panose="020B0604020202020204" pitchFamily="34" charset="0"/>
                <a:cs typeface="Arial" panose="020B0604020202020204" pitchFamily="34" charset="0"/>
              </a:rPr>
              <a:t>a nutrient management plan.  These plans are legal requirements and aim to ensure farmers and landowners do not use more nutrients than the crop or soil needs.</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is a new initiative for the Company building on the current engagement in priority zones, which still remains and is part of our agreed WINEP programme with the EA.</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959626"/>
            <a:ext cx="8900377" cy="1580891"/>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actively engaged with a number of farmers over the year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Discussion focuses on the optimum time for soil sampling and analysis is within this period before crops are drilled.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managed to meet the target of 10 farms for the whole of 2020/21 and thus no payment is required.</a:t>
            </a:r>
          </a:p>
        </p:txBody>
      </p:sp>
      <p:graphicFrame>
        <p:nvGraphicFramePr>
          <p:cNvPr id="2" name="Table 1"/>
          <p:cNvGraphicFramePr>
            <a:graphicFrameLocks noGrp="1"/>
          </p:cNvGraphicFramePr>
          <p:nvPr>
            <p:extLst>
              <p:ext uri="{D42A27DB-BD31-4B8C-83A1-F6EECF244321}">
                <p14:modId xmlns:p14="http://schemas.microsoft.com/office/powerpoint/2010/main" val="2622500687"/>
              </p:ext>
            </p:extLst>
          </p:nvPr>
        </p:nvGraphicFramePr>
        <p:xfrm>
          <a:off x="1948409" y="2703892"/>
          <a:ext cx="6993712" cy="1203090"/>
        </p:xfrm>
        <a:graphic>
          <a:graphicData uri="http://schemas.openxmlformats.org/drawingml/2006/table">
            <a:tbl>
              <a:tblPr>
                <a:tableStyleId>{5C22544A-7EE6-4342-B048-85BDC9FD1C3A}</a:tableStyleId>
              </a:tblPr>
              <a:tblGrid>
                <a:gridCol w="2071746">
                  <a:extLst>
                    <a:ext uri="{9D8B030D-6E8A-4147-A177-3AD203B41FA5}">
                      <a16:colId xmlns="" xmlns:a16="http://schemas.microsoft.com/office/drawing/2014/main" val="20000"/>
                    </a:ext>
                  </a:extLst>
                </a:gridCol>
                <a:gridCol w="1383117">
                  <a:extLst>
                    <a:ext uri="{9D8B030D-6E8A-4147-A177-3AD203B41FA5}">
                      <a16:colId xmlns="" xmlns:a16="http://schemas.microsoft.com/office/drawing/2014/main" val="20001"/>
                    </a:ext>
                  </a:extLst>
                </a:gridCol>
                <a:gridCol w="760021">
                  <a:extLst>
                    <a:ext uri="{9D8B030D-6E8A-4147-A177-3AD203B41FA5}">
                      <a16:colId xmlns="" xmlns:a16="http://schemas.microsoft.com/office/drawing/2014/main" val="20002"/>
                    </a:ext>
                  </a:extLst>
                </a:gridCol>
                <a:gridCol w="700644">
                  <a:extLst>
                    <a:ext uri="{9D8B030D-6E8A-4147-A177-3AD203B41FA5}">
                      <a16:colId xmlns="" xmlns:a16="http://schemas.microsoft.com/office/drawing/2014/main" val="20003"/>
                    </a:ext>
                  </a:extLst>
                </a:gridCol>
                <a:gridCol w="665018">
                  <a:extLst>
                    <a:ext uri="{9D8B030D-6E8A-4147-A177-3AD203B41FA5}">
                      <a16:colId xmlns="" xmlns:a16="http://schemas.microsoft.com/office/drawing/2014/main" val="20004"/>
                    </a:ext>
                  </a:extLst>
                </a:gridCol>
                <a:gridCol w="653143">
                  <a:extLst>
                    <a:ext uri="{9D8B030D-6E8A-4147-A177-3AD203B41FA5}">
                      <a16:colId xmlns="" xmlns:a16="http://schemas.microsoft.com/office/drawing/2014/main" val="20005"/>
                    </a:ext>
                  </a:extLst>
                </a:gridCol>
                <a:gridCol w="760023">
                  <a:extLst>
                    <a:ext uri="{9D8B030D-6E8A-4147-A177-3AD203B41FA5}">
                      <a16:colId xmlns="" xmlns:a16="http://schemas.microsoft.com/office/drawing/2014/main" val="20006"/>
                    </a:ext>
                  </a:extLst>
                </a:gridCol>
              </a:tblGrid>
              <a:tr h="264938">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ctr" fontAlgn="b"/>
                      <a:endParaRPr lang="en-GB" sz="1100" b="0" i="1"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296883">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Ofwat Target</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farmers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32509">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Cumulative</a:t>
                      </a: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 of farmers</a:t>
                      </a: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30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40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3"/>
                  </a:ext>
                </a:extLst>
              </a:tr>
              <a:tr h="308760">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farmers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16</a:t>
            </a:fld>
            <a:endParaRPr lang="en-GB"/>
          </a:p>
        </p:txBody>
      </p:sp>
    </p:spTree>
    <p:extLst>
      <p:ext uri="{BB962C8B-B14F-4D97-AF65-F5344CB8AC3E}">
        <p14:creationId xmlns:p14="http://schemas.microsoft.com/office/powerpoint/2010/main" val="3497016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8550"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191375" algn="l"/>
              </a:tabLst>
            </a:pPr>
            <a:r>
              <a:rPr lang="en-US" sz="1432" b="1" dirty="0">
                <a:latin typeface="Arial" panose="020B0604020202020204" pitchFamily="34" charset="0"/>
                <a:cs typeface="Arial" panose="020B0604020202020204" pitchFamily="34" charset="0"/>
              </a:rPr>
              <a:t>PR19 ODIs:- Abstraction Incentive Mechanism (AIM)	 Bespoke ODI</a:t>
            </a:r>
          </a:p>
        </p:txBody>
      </p:sp>
      <p:sp>
        <p:nvSpPr>
          <p:cNvPr id="16" name="Rounded Rectangle 15"/>
          <p:cNvSpPr/>
          <p:nvPr/>
        </p:nvSpPr>
        <p:spPr>
          <a:xfrm>
            <a:off x="1745265" y="832656"/>
            <a:ext cx="8622628" cy="3475733"/>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is to ensure abstraction at Northbrook does not exceed 18.8Ml/d when River Hamble is below its Q95 flow rate.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and Penalty - Reward is £16,800 per Ml/d per annum below target; penalty is £19,000  per Ml/d per annum above target.</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AIM reduces abstraction at environmentally sites when flow or levels are below an agreed trigger.  The incentive rates are annual values and it is unlikely that the flow in the river will be below its trigger value for such a long duration.</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84296" y="4466969"/>
            <a:ext cx="8900377" cy="1844948"/>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monitor the river level of the River Hamble at the EA gauging station called Frogmill.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flow at that point did not drop below the trigger level (of 104 l/sec) in the year and therefore no action has been required by the Company at Northbrook pumping station.  </a:t>
            </a:r>
          </a:p>
          <a:p>
            <a:pPr marL="285750" indent="-285750">
              <a:spcAft>
                <a:spcPts val="400"/>
              </a:spcAft>
              <a:buFont typeface="Arial" panose="020B0604020202020204" pitchFamily="34" charset="0"/>
              <a:buChar char="•"/>
            </a:pPr>
            <a:r>
              <a:rPr lang="en-GB" sz="1600" dirty="0" smtClean="0">
                <a:solidFill>
                  <a:schemeClr val="accent5">
                    <a:lumMod val="50000"/>
                  </a:schemeClr>
                </a:solidFill>
                <a:latin typeface="Arial" panose="020B0604020202020204" pitchFamily="34" charset="0"/>
                <a:cs typeface="Arial" panose="020B0604020202020204" pitchFamily="34" charset="0"/>
              </a:rPr>
              <a:t>For </a:t>
            </a:r>
            <a:r>
              <a:rPr lang="en-GB" sz="1600" dirty="0">
                <a:solidFill>
                  <a:schemeClr val="accent5">
                    <a:lumMod val="50000"/>
                  </a:schemeClr>
                </a:solidFill>
                <a:latin typeface="Arial" panose="020B0604020202020204" pitchFamily="34" charset="0"/>
                <a:cs typeface="Arial" panose="020B0604020202020204" pitchFamily="34" charset="0"/>
              </a:rPr>
              <a:t>Operational reasons abstraction at Northbrook has been significantly below the AIM target </a:t>
            </a:r>
            <a:r>
              <a:rPr lang="en-GB" sz="1600" dirty="0" smtClean="0">
                <a:solidFill>
                  <a:schemeClr val="accent5">
                    <a:lumMod val="50000"/>
                  </a:schemeClr>
                </a:solidFill>
                <a:latin typeface="Arial" panose="020B0604020202020204" pitchFamily="34" charset="0"/>
                <a:cs typeface="Arial" panose="020B0604020202020204" pitchFamily="34" charset="0"/>
              </a:rPr>
              <a:t>level.</a:t>
            </a:r>
            <a:endParaRPr lang="en-GB" sz="1600" dirty="0">
              <a:solidFill>
                <a:schemeClr val="accent5">
                  <a:lumMod val="50000"/>
                </a:schemeClr>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69465489"/>
              </p:ext>
            </p:extLst>
          </p:nvPr>
        </p:nvGraphicFramePr>
        <p:xfrm>
          <a:off x="1910267" y="3040531"/>
          <a:ext cx="7162482" cy="890201"/>
        </p:xfrm>
        <a:graphic>
          <a:graphicData uri="http://schemas.openxmlformats.org/drawingml/2006/table">
            <a:tbl>
              <a:tblPr>
                <a:tableStyleId>{5C22544A-7EE6-4342-B048-85BDC9FD1C3A}</a:tableStyleId>
              </a:tblPr>
              <a:tblGrid>
                <a:gridCol w="2221335">
                  <a:extLst>
                    <a:ext uri="{9D8B030D-6E8A-4147-A177-3AD203B41FA5}">
                      <a16:colId xmlns="" xmlns:a16="http://schemas.microsoft.com/office/drawing/2014/main" val="20000"/>
                    </a:ext>
                  </a:extLst>
                </a:gridCol>
                <a:gridCol w="1374543">
                  <a:extLst>
                    <a:ext uri="{9D8B030D-6E8A-4147-A177-3AD203B41FA5}">
                      <a16:colId xmlns="" xmlns:a16="http://schemas.microsoft.com/office/drawing/2014/main" val="20001"/>
                    </a:ext>
                  </a:extLst>
                </a:gridCol>
                <a:gridCol w="706355">
                  <a:extLst>
                    <a:ext uri="{9D8B030D-6E8A-4147-A177-3AD203B41FA5}">
                      <a16:colId xmlns="" xmlns:a16="http://schemas.microsoft.com/office/drawing/2014/main" val="20003"/>
                    </a:ext>
                  </a:extLst>
                </a:gridCol>
                <a:gridCol w="733077">
                  <a:extLst>
                    <a:ext uri="{9D8B030D-6E8A-4147-A177-3AD203B41FA5}">
                      <a16:colId xmlns="" xmlns:a16="http://schemas.microsoft.com/office/drawing/2014/main" val="20004"/>
                    </a:ext>
                  </a:extLst>
                </a:gridCol>
                <a:gridCol w="725883">
                  <a:extLst>
                    <a:ext uri="{9D8B030D-6E8A-4147-A177-3AD203B41FA5}">
                      <a16:colId xmlns="" xmlns:a16="http://schemas.microsoft.com/office/drawing/2014/main" val="20005"/>
                    </a:ext>
                  </a:extLst>
                </a:gridCol>
                <a:gridCol w="676893">
                  <a:extLst>
                    <a:ext uri="{9D8B030D-6E8A-4147-A177-3AD203B41FA5}">
                      <a16:colId xmlns="" xmlns:a16="http://schemas.microsoft.com/office/drawing/2014/main" val="20006"/>
                    </a:ext>
                  </a:extLst>
                </a:gridCol>
                <a:gridCol w="724396">
                  <a:extLst>
                    <a:ext uri="{9D8B030D-6E8A-4147-A177-3AD203B41FA5}">
                      <a16:colId xmlns="" xmlns:a16="http://schemas.microsoft.com/office/drawing/2014/main" val="20007"/>
                    </a:ext>
                  </a:extLst>
                </a:gridCol>
              </a:tblGrid>
              <a:tr h="272685">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285007">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Ofwat Target</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Ml/d</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18.8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18.8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18.8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18.8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18.8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32509">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Performance</a:t>
                      </a:r>
                    </a:p>
                  </a:txBody>
                  <a:tcPr marL="9525" marR="9525" marT="9525" marB="0" anchor="ctr"/>
                </a:tc>
                <a:tc>
                  <a:txBody>
                    <a:bodyPr/>
                    <a:lstStyle/>
                    <a:p>
                      <a:pPr algn="ctr" fontAlgn="b"/>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n/a</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3"/>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17</a:t>
            </a:fld>
            <a:endParaRPr lang="en-GB"/>
          </a:p>
        </p:txBody>
      </p:sp>
    </p:spTree>
    <p:extLst>
      <p:ext uri="{BB962C8B-B14F-4D97-AF65-F5344CB8AC3E}">
        <p14:creationId xmlns:p14="http://schemas.microsoft.com/office/powerpoint/2010/main" val="4166859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35945"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Grant Scheme 	Bespoke ODI</a:t>
            </a:r>
          </a:p>
        </p:txBody>
      </p:sp>
      <p:sp>
        <p:nvSpPr>
          <p:cNvPr id="16" name="Rounded Rectangle 15"/>
          <p:cNvSpPr/>
          <p:nvPr/>
        </p:nvSpPr>
        <p:spPr>
          <a:xfrm>
            <a:off x="1696996" y="828070"/>
            <a:ext cx="8622628" cy="4042510"/>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is provide grants to NGOs and third parties for projects which enhance biodiversity in the region.   We are committed to grant £50k pa, equating to £250k over the AMP7 period.</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and Penalty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is £18,600 for every £100,000 granted over the cumulative target in any year.   Penalty is equal and opposite.</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is a new initiative and we will engage with local NGOs and stakeholders to promote the scheme. This is an excellent opportunity to engage with stakeholders not only in terms of granting money for local environmental projects but involving them in the grant allocation process as well.</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582696" y="4960846"/>
            <a:ext cx="8900377" cy="1744754"/>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defTabSz="1007943">
              <a:spcAft>
                <a:spcPts val="400"/>
              </a:spcAft>
              <a:buFont typeface="Arial" panose="020B0604020202020204" pitchFamily="34" charset="0"/>
              <a:buChar char="•"/>
              <a:defRPr/>
            </a:pPr>
            <a:r>
              <a:rPr lang="en-GB" sz="1600" dirty="0">
                <a:solidFill>
                  <a:schemeClr val="accent5">
                    <a:lumMod val="50000"/>
                  </a:schemeClr>
                </a:solidFill>
                <a:latin typeface="Arial" panose="020B0604020202020204" pitchFamily="34" charset="0"/>
                <a:cs typeface="Arial" panose="020B0604020202020204" pitchFamily="34" charset="0"/>
              </a:rPr>
              <a:t>Our Grant Scheme (for biodiversity projects under taken by Third Parties) was launched in September 2020.</a:t>
            </a:r>
          </a:p>
          <a:p>
            <a:pPr marL="285750" lvl="0" indent="-285750" defTabSz="1007943">
              <a:spcAft>
                <a:spcPts val="400"/>
              </a:spcAft>
              <a:buFont typeface="Arial" panose="020B0604020202020204" pitchFamily="34" charset="0"/>
              <a:buChar char="•"/>
              <a:defRPr/>
            </a:pPr>
            <a:r>
              <a:rPr lang="en-GB" sz="1600" dirty="0">
                <a:solidFill>
                  <a:schemeClr val="accent5">
                    <a:lumMod val="50000"/>
                  </a:schemeClr>
                </a:solidFill>
                <a:latin typeface="Arial" panose="020B0604020202020204" pitchFamily="34" charset="0"/>
                <a:cs typeface="Arial" panose="020B0604020202020204" pitchFamily="34" charset="0"/>
              </a:rPr>
              <a:t>We received 9 applications. </a:t>
            </a:r>
          </a:p>
          <a:p>
            <a:pPr marL="285750" lvl="0" indent="-285750" defTabSz="1007943">
              <a:spcAft>
                <a:spcPts val="400"/>
              </a:spcAft>
              <a:buFont typeface="Arial" panose="020B0604020202020204" pitchFamily="34" charset="0"/>
              <a:buChar char="•"/>
              <a:defRPr/>
            </a:pPr>
            <a:r>
              <a:rPr lang="en-GB" sz="1600" dirty="0">
                <a:solidFill>
                  <a:schemeClr val="accent5">
                    <a:lumMod val="50000"/>
                  </a:schemeClr>
                </a:solidFill>
                <a:latin typeface="Arial" panose="020B0604020202020204" pitchFamily="34" charset="0"/>
                <a:cs typeface="Arial" panose="020B0604020202020204" pitchFamily="34" charset="0"/>
              </a:rPr>
              <a:t>All of these have been reviewed with 8 successful receiving grants. </a:t>
            </a:r>
          </a:p>
          <a:p>
            <a:pPr marL="285750" lvl="0" indent="-285750" defTabSz="1007943">
              <a:spcAft>
                <a:spcPts val="400"/>
              </a:spcAft>
              <a:buFont typeface="Arial" panose="020B0604020202020204" pitchFamily="34" charset="0"/>
              <a:buChar char="•"/>
              <a:defRPr/>
            </a:pPr>
            <a:r>
              <a:rPr lang="en-GB" sz="1600" dirty="0">
                <a:solidFill>
                  <a:schemeClr val="accent5">
                    <a:lumMod val="50000"/>
                  </a:schemeClr>
                </a:solidFill>
                <a:latin typeface="Arial" panose="020B0604020202020204" pitchFamily="34" charset="0"/>
                <a:cs typeface="Arial" panose="020B0604020202020204" pitchFamily="34" charset="0"/>
              </a:rPr>
              <a:t>Awards have been made in Q4 and we have already launched our 2021/22 fund.</a:t>
            </a:r>
          </a:p>
        </p:txBody>
      </p:sp>
      <p:graphicFrame>
        <p:nvGraphicFramePr>
          <p:cNvPr id="3" name="Table 2"/>
          <p:cNvGraphicFramePr>
            <a:graphicFrameLocks noGrp="1"/>
          </p:cNvGraphicFramePr>
          <p:nvPr>
            <p:extLst>
              <p:ext uri="{D42A27DB-BD31-4B8C-83A1-F6EECF244321}">
                <p14:modId xmlns:p14="http://schemas.microsoft.com/office/powerpoint/2010/main" val="1589433836"/>
              </p:ext>
            </p:extLst>
          </p:nvPr>
        </p:nvGraphicFramePr>
        <p:xfrm>
          <a:off x="1895630" y="2539860"/>
          <a:ext cx="7557128" cy="1296834"/>
        </p:xfrm>
        <a:graphic>
          <a:graphicData uri="http://schemas.openxmlformats.org/drawingml/2006/table">
            <a:tbl>
              <a:tblPr>
                <a:tableStyleId>{5C22544A-7EE6-4342-B048-85BDC9FD1C3A}</a:tableStyleId>
              </a:tblPr>
              <a:tblGrid>
                <a:gridCol w="2304170">
                  <a:extLst>
                    <a:ext uri="{9D8B030D-6E8A-4147-A177-3AD203B41FA5}">
                      <a16:colId xmlns="" xmlns:a16="http://schemas.microsoft.com/office/drawing/2014/main" val="20000"/>
                    </a:ext>
                  </a:extLst>
                </a:gridCol>
                <a:gridCol w="1025343">
                  <a:extLst>
                    <a:ext uri="{9D8B030D-6E8A-4147-A177-3AD203B41FA5}">
                      <a16:colId xmlns="" xmlns:a16="http://schemas.microsoft.com/office/drawing/2014/main" val="20001"/>
                    </a:ext>
                  </a:extLst>
                </a:gridCol>
                <a:gridCol w="961900">
                  <a:extLst>
                    <a:ext uri="{9D8B030D-6E8A-4147-A177-3AD203B41FA5}">
                      <a16:colId xmlns="" xmlns:a16="http://schemas.microsoft.com/office/drawing/2014/main" val="20002"/>
                    </a:ext>
                  </a:extLst>
                </a:gridCol>
                <a:gridCol w="866899">
                  <a:extLst>
                    <a:ext uri="{9D8B030D-6E8A-4147-A177-3AD203B41FA5}">
                      <a16:colId xmlns="" xmlns:a16="http://schemas.microsoft.com/office/drawing/2014/main" val="20003"/>
                    </a:ext>
                  </a:extLst>
                </a:gridCol>
                <a:gridCol w="819397">
                  <a:extLst>
                    <a:ext uri="{9D8B030D-6E8A-4147-A177-3AD203B41FA5}">
                      <a16:colId xmlns="" xmlns:a16="http://schemas.microsoft.com/office/drawing/2014/main" val="20004"/>
                    </a:ext>
                  </a:extLst>
                </a:gridCol>
                <a:gridCol w="771896">
                  <a:extLst>
                    <a:ext uri="{9D8B030D-6E8A-4147-A177-3AD203B41FA5}">
                      <a16:colId xmlns="" xmlns:a16="http://schemas.microsoft.com/office/drawing/2014/main" val="20005"/>
                    </a:ext>
                  </a:extLst>
                </a:gridCol>
                <a:gridCol w="807523">
                  <a:extLst>
                    <a:ext uri="{9D8B030D-6E8A-4147-A177-3AD203B41FA5}">
                      <a16:colId xmlns="" xmlns:a16="http://schemas.microsoft.com/office/drawing/2014/main" val="20006"/>
                    </a:ext>
                  </a:extLst>
                </a:gridCol>
              </a:tblGrid>
              <a:tr h="286467">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solidFill>
                      <a:schemeClr val="accent1"/>
                    </a:solidFill>
                  </a:tcPr>
                </a:tc>
                <a:tc>
                  <a:txBody>
                    <a:bodyPr/>
                    <a:lstStyle/>
                    <a:p>
                      <a:pPr algn="ctr" fontAlgn="b"/>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10478" marR="10478"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10478" marR="10478"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10478" marR="10478"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10478" marR="10478" marT="9525" marB="0">
                    <a:solidFill>
                      <a:schemeClr val="accent1"/>
                    </a:solidFill>
                  </a:tcPr>
                </a:tc>
                <a:tc>
                  <a:txBody>
                    <a:bodyPr/>
                    <a:lstStyle/>
                    <a:p>
                      <a:pPr algn="r" fontAlgn="b"/>
                      <a:r>
                        <a:rPr lang="en-GB" sz="1050" u="none" strike="noStrike" dirty="0">
                          <a:solidFill>
                            <a:schemeClr val="bg1"/>
                          </a:solidFill>
                          <a:effectLst/>
                          <a:latin typeface="Arial" panose="020B0604020202020204" pitchFamily="34" charset="0"/>
                          <a:cs typeface="Arial" panose="020B0604020202020204" pitchFamily="34" charset="0"/>
                        </a:rPr>
                        <a:t>2024-25</a:t>
                      </a:r>
                      <a:endParaRPr lang="en-GB" sz="1050" b="0" i="0" u="none" strike="noStrike" dirty="0">
                        <a:solidFill>
                          <a:schemeClr val="bg1"/>
                        </a:solidFill>
                        <a:effectLst/>
                        <a:latin typeface="Arial" panose="020B0604020202020204" pitchFamily="34" charset="0"/>
                        <a:cs typeface="Arial" panose="020B0604020202020204" pitchFamily="34" charset="0"/>
                      </a:endParaRPr>
                    </a:p>
                  </a:txBody>
                  <a:tcPr marL="10478" marR="10478" marT="9525" marB="0">
                    <a:solidFill>
                      <a:schemeClr val="accent1"/>
                    </a:solidFill>
                  </a:tcPr>
                </a:tc>
                <a:extLst>
                  <a:ext uri="{0D108BD9-81ED-4DB2-BD59-A6C34878D82A}">
                    <a16:rowId xmlns="" xmlns:a16="http://schemas.microsoft.com/office/drawing/2014/main" val="10000"/>
                  </a:ext>
                </a:extLst>
              </a:tr>
              <a:tr h="333474">
                <a:tc>
                  <a:txBody>
                    <a:bodyPr/>
                    <a:lstStyle/>
                    <a:p>
                      <a:pPr algn="l" fontAlgn="b"/>
                      <a:r>
                        <a:rPr lang="en-GB" sz="1100" b="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ctr" fontAlgn="b"/>
                      <a:r>
                        <a:rPr lang="en-GB" sz="1100" b="0" u="none" strike="noStrike" dirty="0">
                          <a:solidFill>
                            <a:schemeClr val="accent5">
                              <a:lumMod val="50000"/>
                            </a:schemeClr>
                          </a:solidFill>
                          <a:effectLst/>
                          <a:latin typeface="Arial" panose="020B0604020202020204" pitchFamily="34" charset="0"/>
                          <a:cs typeface="Arial" panose="020B0604020202020204" pitchFamily="34" charset="0"/>
                        </a:rPr>
                        <a:t>£000s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b="0" u="none" strike="noStrike" dirty="0">
                          <a:solidFill>
                            <a:schemeClr val="accent5">
                              <a:lumMod val="50000"/>
                            </a:schemeClr>
                          </a:solidFill>
                          <a:effectLst/>
                          <a:latin typeface="Arial" panose="020B0604020202020204" pitchFamily="34" charset="0"/>
                          <a:cs typeface="Arial" panose="020B0604020202020204" pitchFamily="34" charset="0"/>
                        </a:rPr>
                        <a:t>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b="0" u="none" strike="noStrike" dirty="0">
                          <a:solidFill>
                            <a:schemeClr val="accent5">
                              <a:lumMod val="50000"/>
                            </a:schemeClr>
                          </a:solidFill>
                          <a:effectLst/>
                          <a:latin typeface="Arial" panose="020B0604020202020204" pitchFamily="34" charset="0"/>
                          <a:cs typeface="Arial" panose="020B0604020202020204" pitchFamily="34" charset="0"/>
                        </a:rPr>
                        <a:t>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b="0" u="none" strike="noStrike" dirty="0">
                          <a:solidFill>
                            <a:schemeClr val="accent5">
                              <a:lumMod val="50000"/>
                            </a:schemeClr>
                          </a:solidFill>
                          <a:effectLst/>
                          <a:latin typeface="Arial" panose="020B0604020202020204" pitchFamily="34" charset="0"/>
                          <a:cs typeface="Arial" panose="020B0604020202020204" pitchFamily="34" charset="0"/>
                        </a:rPr>
                        <a:t>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50</a:t>
                      </a:r>
                    </a:p>
                  </a:txBody>
                  <a:tcPr marL="10478" marR="10478" marT="9525" marB="0" anchor="ctr"/>
                </a:tc>
                <a:tc>
                  <a:txBody>
                    <a:bodyPr/>
                    <a:lstStyle/>
                    <a:p>
                      <a:pPr algn="r" fontAlgn="b"/>
                      <a:r>
                        <a:rPr lang="en-GB" sz="1100" b="0" u="none" strike="noStrike" dirty="0">
                          <a:solidFill>
                            <a:schemeClr val="accent5">
                              <a:lumMod val="50000"/>
                            </a:schemeClr>
                          </a:solidFill>
                          <a:effectLst/>
                          <a:latin typeface="Arial" panose="020B0604020202020204" pitchFamily="34" charset="0"/>
                          <a:cs typeface="Arial" panose="020B0604020202020204" pitchFamily="34" charset="0"/>
                        </a:rPr>
                        <a:t>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extLst>
                  <a:ext uri="{0D108BD9-81ED-4DB2-BD59-A6C34878D82A}">
                    <a16:rowId xmlns="" xmlns:a16="http://schemas.microsoft.com/office/drawing/2014/main" val="10001"/>
                  </a:ext>
                </a:extLst>
              </a:tr>
              <a:tr h="320633">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Cumulative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£000s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100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200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extLst>
                  <a:ext uri="{0D108BD9-81ED-4DB2-BD59-A6C34878D82A}">
                    <a16:rowId xmlns="" xmlns:a16="http://schemas.microsoft.com/office/drawing/2014/main" val="10002"/>
                  </a:ext>
                </a:extLst>
              </a:tr>
              <a:tr h="356260">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Performance</a:t>
                      </a:r>
                    </a:p>
                  </a:txBody>
                  <a:tcPr marL="10478" marR="10478"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£000s</a:t>
                      </a:r>
                    </a:p>
                  </a:txBody>
                  <a:tcPr marL="10478" marR="10478"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50</a:t>
                      </a:r>
                    </a:p>
                  </a:txBody>
                  <a:tcPr marL="10478" marR="10478"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endParaRPr lang="en-GB" sz="14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endParaRPr lang="en-GB" sz="14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tc>
                  <a:txBody>
                    <a:bodyPr/>
                    <a:lstStyle/>
                    <a:p>
                      <a:pPr algn="r" fontAlgn="b"/>
                      <a:endParaRPr lang="en-GB" sz="14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10478" marR="10478"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18</a:t>
            </a:fld>
            <a:endParaRPr lang="en-GB"/>
          </a:p>
        </p:txBody>
      </p:sp>
    </p:spTree>
    <p:extLst>
      <p:ext uri="{BB962C8B-B14F-4D97-AF65-F5344CB8AC3E}">
        <p14:creationId xmlns:p14="http://schemas.microsoft.com/office/powerpoint/2010/main" val="3602313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5483"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Voids 	Bespoke ODI</a:t>
            </a:r>
          </a:p>
        </p:txBody>
      </p:sp>
      <p:sp>
        <p:nvSpPr>
          <p:cNvPr id="16" name="Rounded Rectangle 15"/>
          <p:cNvSpPr/>
          <p:nvPr/>
        </p:nvSpPr>
        <p:spPr>
          <a:xfrm>
            <a:off x="1799771" y="949076"/>
            <a:ext cx="8622628" cy="3581735"/>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voids is 2% pa in AMP7</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and Penalty – both at £140k per percentage point below / above target.</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average number of households classified as void on the Company billing system as a percentage total households connected.</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Key to ensure we are billing all customers who are receiving water.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impact of reducing voids is to reduce the bill for all other customers, as we have a fixed revenue allowance spread over more customers.  This is why Ofwat have introduced this incentive mechanism.</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794455"/>
            <a:ext cx="8900377" cy="1746061"/>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were not been able to reduce the number of household voids in the period as planned.</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This is partly because we ceased house to house visits in response to the Covid-19 restrictions.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average percentage for household voids  was 2.36% against a target of </a:t>
            </a:r>
            <a:r>
              <a:rPr lang="en-GB" sz="1600" dirty="0" smtClean="0">
                <a:solidFill>
                  <a:schemeClr val="accent5">
                    <a:lumMod val="50000"/>
                  </a:schemeClr>
                </a:solidFill>
                <a:latin typeface="Arial" panose="020B0604020202020204" pitchFamily="34" charset="0"/>
                <a:cs typeface="Arial" panose="020B0604020202020204" pitchFamily="34" charset="0"/>
              </a:rPr>
              <a:t>2.00</a:t>
            </a:r>
            <a:r>
              <a:rPr lang="en-GB" sz="1600" dirty="0">
                <a:solidFill>
                  <a:schemeClr val="accent5">
                    <a:lumMod val="50000"/>
                  </a:schemeClr>
                </a:solidFill>
                <a:latin typeface="Arial" panose="020B0604020202020204" pitchFamily="34" charset="0"/>
                <a:cs typeface="Arial" panose="020B0604020202020204" pitchFamily="34" charset="0"/>
              </a:rPr>
              <a:t>%.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will need to pay a penalty for underperformance in the year.</a:t>
            </a:r>
          </a:p>
        </p:txBody>
      </p:sp>
      <p:graphicFrame>
        <p:nvGraphicFramePr>
          <p:cNvPr id="3" name="Table 2"/>
          <p:cNvGraphicFramePr>
            <a:graphicFrameLocks noGrp="1"/>
          </p:cNvGraphicFramePr>
          <p:nvPr>
            <p:extLst>
              <p:ext uri="{D42A27DB-BD31-4B8C-83A1-F6EECF244321}">
                <p14:modId xmlns:p14="http://schemas.microsoft.com/office/powerpoint/2010/main" val="3573137608"/>
              </p:ext>
            </p:extLst>
          </p:nvPr>
        </p:nvGraphicFramePr>
        <p:xfrm>
          <a:off x="1961998" y="2386718"/>
          <a:ext cx="6725102" cy="938373"/>
        </p:xfrm>
        <a:graphic>
          <a:graphicData uri="http://schemas.openxmlformats.org/drawingml/2006/table">
            <a:tbl>
              <a:tblPr>
                <a:tableStyleId>{5C22544A-7EE6-4342-B048-85BDC9FD1C3A}</a:tableStyleId>
              </a:tblPr>
              <a:tblGrid>
                <a:gridCol w="1877322">
                  <a:extLst>
                    <a:ext uri="{9D8B030D-6E8A-4147-A177-3AD203B41FA5}">
                      <a16:colId xmlns="" xmlns:a16="http://schemas.microsoft.com/office/drawing/2014/main" val="20000"/>
                    </a:ext>
                  </a:extLst>
                </a:gridCol>
                <a:gridCol w="772390">
                  <a:extLst>
                    <a:ext uri="{9D8B030D-6E8A-4147-A177-3AD203B41FA5}">
                      <a16:colId xmlns="" xmlns:a16="http://schemas.microsoft.com/office/drawing/2014/main" val="20001"/>
                    </a:ext>
                  </a:extLst>
                </a:gridCol>
                <a:gridCol w="812125">
                  <a:extLst>
                    <a:ext uri="{9D8B030D-6E8A-4147-A177-3AD203B41FA5}">
                      <a16:colId xmlns="" xmlns:a16="http://schemas.microsoft.com/office/drawing/2014/main" val="20002"/>
                    </a:ext>
                  </a:extLst>
                </a:gridCol>
                <a:gridCol w="723529">
                  <a:extLst>
                    <a:ext uri="{9D8B030D-6E8A-4147-A177-3AD203B41FA5}">
                      <a16:colId xmlns="" xmlns:a16="http://schemas.microsoft.com/office/drawing/2014/main" val="20003"/>
                    </a:ext>
                  </a:extLst>
                </a:gridCol>
                <a:gridCol w="612785">
                  <a:extLst>
                    <a:ext uri="{9D8B030D-6E8A-4147-A177-3AD203B41FA5}">
                      <a16:colId xmlns="" xmlns:a16="http://schemas.microsoft.com/office/drawing/2014/main" val="20004"/>
                    </a:ext>
                  </a:extLst>
                </a:gridCol>
                <a:gridCol w="701381">
                  <a:extLst>
                    <a:ext uri="{9D8B030D-6E8A-4147-A177-3AD203B41FA5}">
                      <a16:colId xmlns="" xmlns:a16="http://schemas.microsoft.com/office/drawing/2014/main" val="20005"/>
                    </a:ext>
                  </a:extLst>
                </a:gridCol>
                <a:gridCol w="583253">
                  <a:extLst>
                    <a:ext uri="{9D8B030D-6E8A-4147-A177-3AD203B41FA5}">
                      <a16:colId xmlns="" xmlns:a16="http://schemas.microsoft.com/office/drawing/2014/main" val="20006"/>
                    </a:ext>
                  </a:extLst>
                </a:gridCol>
                <a:gridCol w="642317">
                  <a:extLst>
                    <a:ext uri="{9D8B030D-6E8A-4147-A177-3AD203B41FA5}">
                      <a16:colId xmlns="" xmlns:a16="http://schemas.microsoft.com/office/drawing/2014/main" val="20007"/>
                    </a:ext>
                  </a:extLst>
                </a:gridCol>
              </a:tblGrid>
              <a:tr h="273355">
                <a:tc>
                  <a:txBody>
                    <a:bodyPr/>
                    <a:lstStyle/>
                    <a:p>
                      <a:pPr algn="l" fontAlgn="b"/>
                      <a:endParaRPr lang="en-GB" sz="14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ctr" fontAlgn="b"/>
                      <a:endParaRPr lang="en-GB" sz="1400" b="0" i="1"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ctr" fontAlgn="b"/>
                      <a:r>
                        <a:rPr lang="en-GB" sz="1100" b="0" i="0" u="none" strike="noStrike" dirty="0">
                          <a:solidFill>
                            <a:schemeClr val="bg1"/>
                          </a:solidFill>
                          <a:effectLst/>
                          <a:latin typeface="Arial" panose="020B0604020202020204" pitchFamily="34" charset="0"/>
                          <a:cs typeface="Arial" panose="020B0604020202020204" pitchFamily="34" charset="0"/>
                        </a:rPr>
                        <a:t>2019/20</a:t>
                      </a: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08758">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Ofwat Target</a:t>
                      </a:r>
                    </a:p>
                  </a:txBody>
                  <a:tcPr marL="9525" marR="9525" marT="9525" marB="0" anchor="ctr"/>
                </a:tc>
                <a:tc>
                  <a:txBody>
                    <a:bodyPr/>
                    <a:lstStyle/>
                    <a:p>
                      <a:pPr algn="ctr" fontAlgn="b"/>
                      <a:r>
                        <a:rPr lang="en-GB" sz="1100" b="0" i="1"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ctr" fontAlgn="b"/>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u="none" strike="noStrike" dirty="0">
                          <a:effectLst/>
                          <a:latin typeface="Arial" panose="020B0604020202020204" pitchFamily="34" charset="0"/>
                          <a:cs typeface="Arial" panose="020B0604020202020204" pitchFamily="34" charset="0"/>
                        </a:rPr>
                        <a:t>2.00</a:t>
                      </a:r>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u="none" strike="noStrike" dirty="0">
                          <a:effectLst/>
                          <a:latin typeface="Arial" panose="020B0604020202020204" pitchFamily="34" charset="0"/>
                          <a:cs typeface="Arial" panose="020B0604020202020204" pitchFamily="34" charset="0"/>
                        </a:rPr>
                        <a:t>2.00</a:t>
                      </a:r>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u="none" strike="noStrike" dirty="0">
                          <a:effectLst/>
                          <a:latin typeface="Arial" panose="020B0604020202020204" pitchFamily="34" charset="0"/>
                          <a:cs typeface="Arial" panose="020B0604020202020204" pitchFamily="34" charset="0"/>
                        </a:rPr>
                        <a:t>2.00</a:t>
                      </a:r>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u="none" strike="noStrike" dirty="0">
                          <a:effectLst/>
                          <a:latin typeface="Arial" panose="020B0604020202020204" pitchFamily="34" charset="0"/>
                          <a:cs typeface="Arial" panose="020B0604020202020204" pitchFamily="34" charset="0"/>
                        </a:rPr>
                        <a:t>2.00</a:t>
                      </a:r>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u="none" strike="noStrike" dirty="0">
                          <a:effectLst/>
                          <a:latin typeface="Arial" panose="020B0604020202020204" pitchFamily="34" charset="0"/>
                          <a:cs typeface="Arial" panose="020B0604020202020204" pitchFamily="34" charset="0"/>
                        </a:rPr>
                        <a:t>2.00</a:t>
                      </a:r>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1"/>
                  </a:ext>
                </a:extLst>
              </a:tr>
              <a:tr h="356260">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effectLst/>
                          <a:latin typeface="Arial" panose="020B0604020202020204" pitchFamily="34" charset="0"/>
                          <a:cs typeface="Arial" panose="020B0604020202020204" pitchFamily="34" charset="0"/>
                        </a:rPr>
                        <a:t>%</a:t>
                      </a:r>
                      <a:endParaRPr lang="en-GB" sz="1100" b="0" i="1"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0" u="none" strike="noStrike" dirty="0">
                          <a:solidFill>
                            <a:srgbClr val="000000"/>
                          </a:solidFill>
                          <a:effectLst/>
                          <a:latin typeface="Arial" panose="020B0604020202020204" pitchFamily="34" charset="0"/>
                          <a:cs typeface="Arial" panose="020B0604020202020204" pitchFamily="34" charset="0"/>
                        </a:rPr>
                        <a:t>2.56</a:t>
                      </a:r>
                    </a:p>
                  </a:txBody>
                  <a:tcPr marL="9525" marR="9525" marT="9525" marB="0" anchor="ctr"/>
                </a:tc>
                <a:tc>
                  <a:txBody>
                    <a:bodyPr/>
                    <a:lstStyle/>
                    <a:p>
                      <a:pPr algn="ctr" fontAlgn="b"/>
                      <a:r>
                        <a:rPr lang="en-GB" sz="1100" u="none" strike="noStrike" dirty="0">
                          <a:effectLst/>
                          <a:latin typeface="Arial" panose="020B0604020202020204" pitchFamily="34" charset="0"/>
                          <a:cs typeface="Arial" panose="020B0604020202020204" pitchFamily="34" charset="0"/>
                        </a:rPr>
                        <a:t>2.36</a:t>
                      </a:r>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GB"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19</a:t>
            </a:fld>
            <a:endParaRPr lang="en-GB"/>
          </a:p>
        </p:txBody>
      </p:sp>
    </p:spTree>
    <p:extLst>
      <p:ext uri="{BB962C8B-B14F-4D97-AF65-F5344CB8AC3E}">
        <p14:creationId xmlns:p14="http://schemas.microsoft.com/office/powerpoint/2010/main" val="325750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2"/>
          <p:cNvSpPr txBox="1">
            <a:spLocks/>
          </p:cNvSpPr>
          <p:nvPr/>
        </p:nvSpPr>
        <p:spPr>
          <a:xfrm>
            <a:off x="1909157" y="6274845"/>
            <a:ext cx="7274564" cy="479926"/>
          </a:xfrm>
          <a:prstGeom prst="rect">
            <a:avLst/>
          </a:prstGeom>
        </p:spPr>
        <p:txBody>
          <a:bodyPr vert="horz" lIns="0" tIns="0" rIns="0" bIns="0" rtlCol="0">
            <a:norm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r>
              <a:rPr lang="en-GB" sz="1200" dirty="0">
                <a:solidFill>
                  <a:srgbClr val="006EB6"/>
                </a:solidFill>
                <a:latin typeface="Arial" panose="020B0604020202020204" pitchFamily="34" charset="0"/>
                <a:cs typeface="Arial" panose="020B0604020202020204" pitchFamily="34" charset="0"/>
              </a:rPr>
              <a:t>Delivering excellence for our customers, our people and our environment</a:t>
            </a:r>
          </a:p>
        </p:txBody>
      </p:sp>
      <p:graphicFrame>
        <p:nvGraphicFramePr>
          <p:cNvPr id="4" name="Table 3"/>
          <p:cNvGraphicFramePr>
            <a:graphicFrameLocks noGrp="1"/>
          </p:cNvGraphicFramePr>
          <p:nvPr>
            <p:extLst>
              <p:ext uri="{D42A27DB-BD31-4B8C-83A1-F6EECF244321}">
                <p14:modId xmlns:p14="http://schemas.microsoft.com/office/powerpoint/2010/main" val="2328716813"/>
              </p:ext>
            </p:extLst>
          </p:nvPr>
        </p:nvGraphicFramePr>
        <p:xfrm>
          <a:off x="346420" y="264405"/>
          <a:ext cx="3361980" cy="5562600"/>
        </p:xfrm>
        <a:graphic>
          <a:graphicData uri="http://schemas.openxmlformats.org/drawingml/2006/table">
            <a:tbl>
              <a:tblPr firstRow="1" bandRow="1">
                <a:tableStyleId>{5C22544A-7EE6-4342-B048-85BDC9FD1C3A}</a:tableStyleId>
              </a:tblPr>
              <a:tblGrid>
                <a:gridCol w="2741164">
                  <a:extLst>
                    <a:ext uri="{9D8B030D-6E8A-4147-A177-3AD203B41FA5}">
                      <a16:colId xmlns="" xmlns:a16="http://schemas.microsoft.com/office/drawing/2014/main" val="20000"/>
                    </a:ext>
                  </a:extLst>
                </a:gridCol>
                <a:gridCol w="620816">
                  <a:extLst>
                    <a:ext uri="{9D8B030D-6E8A-4147-A177-3AD203B41FA5}">
                      <a16:colId xmlns="" xmlns:a16="http://schemas.microsoft.com/office/drawing/2014/main" val="20001"/>
                    </a:ext>
                  </a:extLst>
                </a:gridCol>
              </a:tblGrid>
              <a:tr h="370840">
                <a:tc>
                  <a:txBody>
                    <a:bodyPr/>
                    <a:lstStyle/>
                    <a:p>
                      <a:endParaRPr lang="en-GB" sz="1200" dirty="0">
                        <a:latin typeface="Arial" panose="020B0604020202020204" pitchFamily="34" charset="0"/>
                        <a:cs typeface="Arial" panose="020B0604020202020204" pitchFamily="34" charset="0"/>
                      </a:endParaRPr>
                    </a:p>
                  </a:txBody>
                  <a:tcPr/>
                </a:tc>
                <a:tc>
                  <a:txBody>
                    <a:bodyPr/>
                    <a:lstStyle/>
                    <a:p>
                      <a:r>
                        <a:rPr lang="en-GB" sz="1200" dirty="0">
                          <a:latin typeface="Arial" panose="020B0604020202020204" pitchFamily="34" charset="0"/>
                          <a:cs typeface="Arial" panose="020B0604020202020204" pitchFamily="34" charset="0"/>
                        </a:rPr>
                        <a:t>Page</a:t>
                      </a:r>
                    </a:p>
                  </a:txBody>
                  <a:tcPr/>
                </a:tc>
                <a:extLst>
                  <a:ext uri="{0D108BD9-81ED-4DB2-BD59-A6C34878D82A}">
                    <a16:rowId xmlns="" xmlns:a16="http://schemas.microsoft.com/office/drawing/2014/main" val="10000"/>
                  </a:ext>
                </a:extLst>
              </a:tr>
              <a:tr h="370840">
                <a:tc>
                  <a:txBody>
                    <a:bodyPr/>
                    <a:lstStyle/>
                    <a:p>
                      <a:r>
                        <a:rPr lang="en-GB" sz="1200" b="1" dirty="0">
                          <a:latin typeface="Arial" panose="020B0604020202020204" pitchFamily="34" charset="0"/>
                          <a:cs typeface="Arial" panose="020B0604020202020204" pitchFamily="34" charset="0"/>
                        </a:rPr>
                        <a:t>Contents</a:t>
                      </a:r>
                    </a:p>
                  </a:txBody>
                  <a:tcPr/>
                </a:tc>
                <a:tc>
                  <a:txBody>
                    <a:bodyPr/>
                    <a:lstStyle/>
                    <a:p>
                      <a:pPr algn="ctr"/>
                      <a:r>
                        <a:rPr lang="en-GB" sz="1200" b="1" dirty="0">
                          <a:latin typeface="Arial" panose="020B0604020202020204" pitchFamily="34" charset="0"/>
                          <a:cs typeface="Arial" panose="020B0604020202020204" pitchFamily="34" charset="0"/>
                        </a:rPr>
                        <a:t>2</a:t>
                      </a:r>
                    </a:p>
                  </a:txBody>
                  <a:tcPr/>
                </a:tc>
                <a:extLst>
                  <a:ext uri="{0D108BD9-81ED-4DB2-BD59-A6C34878D82A}">
                    <a16:rowId xmlns="" xmlns:a16="http://schemas.microsoft.com/office/drawing/2014/main" val="10001"/>
                  </a:ext>
                </a:extLst>
              </a:tr>
              <a:tr h="370840">
                <a:tc>
                  <a:txBody>
                    <a:bodyPr/>
                    <a:lstStyle/>
                    <a:p>
                      <a:r>
                        <a:rPr lang="en-GB" sz="1200" b="1" dirty="0">
                          <a:latin typeface="Arial" panose="020B0604020202020204" pitchFamily="34" charset="0"/>
                          <a:cs typeface="Arial" panose="020B0604020202020204" pitchFamily="34" charset="0"/>
                        </a:rPr>
                        <a:t>Background</a:t>
                      </a:r>
                    </a:p>
                  </a:txBody>
                  <a:tcPr/>
                </a:tc>
                <a:tc>
                  <a:txBody>
                    <a:bodyPr/>
                    <a:lstStyle/>
                    <a:p>
                      <a:pPr algn="ctr"/>
                      <a:r>
                        <a:rPr lang="en-GB" sz="1200" b="1" dirty="0">
                          <a:latin typeface="Arial" panose="020B0604020202020204" pitchFamily="34" charset="0"/>
                          <a:cs typeface="Arial" panose="020B0604020202020204" pitchFamily="34" charset="0"/>
                        </a:rPr>
                        <a:t>3</a:t>
                      </a:r>
                    </a:p>
                  </a:txBody>
                  <a:tcPr/>
                </a:tc>
                <a:extLst>
                  <a:ext uri="{0D108BD9-81ED-4DB2-BD59-A6C34878D82A}">
                    <a16:rowId xmlns="" xmlns:a16="http://schemas.microsoft.com/office/drawing/2014/main" val="10002"/>
                  </a:ext>
                </a:extLst>
              </a:tr>
              <a:tr h="370840">
                <a:tc>
                  <a:txBody>
                    <a:bodyPr/>
                    <a:lstStyle/>
                    <a:p>
                      <a:r>
                        <a:rPr lang="en-GB" sz="1200" b="1" dirty="0">
                          <a:latin typeface="Arial" panose="020B0604020202020204" pitchFamily="34" charset="0"/>
                          <a:cs typeface="Arial" panose="020B0604020202020204" pitchFamily="34" charset="0"/>
                        </a:rPr>
                        <a:t>Overview</a:t>
                      </a:r>
                    </a:p>
                  </a:txBody>
                  <a:tcPr/>
                </a:tc>
                <a:tc>
                  <a:txBody>
                    <a:bodyPr/>
                    <a:lstStyle/>
                    <a:p>
                      <a:pPr algn="ctr"/>
                      <a:r>
                        <a:rPr lang="en-GB" sz="1200" b="1" dirty="0">
                          <a:latin typeface="Arial" panose="020B0604020202020204" pitchFamily="34" charset="0"/>
                          <a:cs typeface="Arial" panose="020B0604020202020204" pitchFamily="34" charset="0"/>
                        </a:rPr>
                        <a:t>4</a:t>
                      </a:r>
                    </a:p>
                  </a:txBody>
                  <a:tcPr/>
                </a:tc>
                <a:extLst>
                  <a:ext uri="{0D108BD9-81ED-4DB2-BD59-A6C34878D82A}">
                    <a16:rowId xmlns="" xmlns:a16="http://schemas.microsoft.com/office/drawing/2014/main" val="10003"/>
                  </a:ext>
                </a:extLst>
              </a:tr>
              <a:tr h="370840">
                <a:tc>
                  <a:txBody>
                    <a:bodyPr/>
                    <a:lstStyle/>
                    <a:p>
                      <a:r>
                        <a:rPr lang="en-GB" sz="1200" b="1" dirty="0">
                          <a:latin typeface="Arial" panose="020B0604020202020204" pitchFamily="34" charset="0"/>
                          <a:cs typeface="Arial" panose="020B0604020202020204" pitchFamily="34" charset="0"/>
                        </a:rPr>
                        <a:t>Common ODIs</a:t>
                      </a:r>
                    </a:p>
                  </a:txBody>
                  <a:tcPr/>
                </a:tc>
                <a:tc>
                  <a:txBody>
                    <a:bodyPr/>
                    <a:lstStyle/>
                    <a:p>
                      <a:pPr algn="ctr"/>
                      <a:r>
                        <a:rPr lang="en-GB" sz="1200" b="1" dirty="0">
                          <a:latin typeface="Arial" panose="020B0604020202020204" pitchFamily="34" charset="0"/>
                          <a:cs typeface="Arial" panose="020B0604020202020204" pitchFamily="34" charset="0"/>
                        </a:rPr>
                        <a:t>5</a:t>
                      </a:r>
                    </a:p>
                  </a:txBody>
                  <a:tcPr/>
                </a:tc>
                <a:extLst>
                  <a:ext uri="{0D108BD9-81ED-4DB2-BD59-A6C34878D82A}">
                    <a16:rowId xmlns="" xmlns:a16="http://schemas.microsoft.com/office/drawing/2014/main" val="10004"/>
                  </a:ext>
                </a:extLst>
              </a:tr>
              <a:tr h="370840">
                <a:tc>
                  <a:txBody>
                    <a:bodyPr/>
                    <a:lstStyle/>
                    <a:p>
                      <a:r>
                        <a:rPr lang="en-GB" sz="1200" b="1" dirty="0">
                          <a:latin typeface="Arial" panose="020B0604020202020204" pitchFamily="34" charset="0"/>
                          <a:cs typeface="Arial" panose="020B0604020202020204" pitchFamily="34" charset="0"/>
                        </a:rPr>
                        <a:t>Bespoke ODIs</a:t>
                      </a:r>
                    </a:p>
                  </a:txBody>
                  <a:tcPr/>
                </a:tc>
                <a:tc>
                  <a:txBody>
                    <a:bodyPr/>
                    <a:lstStyle/>
                    <a:p>
                      <a:pPr algn="ctr"/>
                      <a:r>
                        <a:rPr lang="en-GB" sz="1200" b="1" dirty="0">
                          <a:latin typeface="Arial" panose="020B0604020202020204" pitchFamily="34" charset="0"/>
                          <a:cs typeface="Arial" panose="020B0604020202020204" pitchFamily="34" charset="0"/>
                        </a:rPr>
                        <a:t>6</a:t>
                      </a:r>
                    </a:p>
                  </a:txBody>
                  <a:tcPr/>
                </a:tc>
                <a:extLst>
                  <a:ext uri="{0D108BD9-81ED-4DB2-BD59-A6C34878D82A}">
                    <a16:rowId xmlns="" xmlns:a16="http://schemas.microsoft.com/office/drawing/2014/main" val="10005"/>
                  </a:ext>
                </a:extLst>
              </a:tr>
              <a:tr h="370840">
                <a:tc>
                  <a:txBody>
                    <a:bodyPr/>
                    <a:lstStyle/>
                    <a:p>
                      <a:r>
                        <a:rPr lang="en-GB" sz="1200" b="1" dirty="0">
                          <a:latin typeface="Arial" panose="020B0604020202020204" pitchFamily="34" charset="0"/>
                          <a:cs typeface="Arial" panose="020B0604020202020204" pitchFamily="34" charset="0"/>
                        </a:rPr>
                        <a:t>Reputational ODIs</a:t>
                      </a:r>
                    </a:p>
                  </a:txBody>
                  <a:tcPr/>
                </a:tc>
                <a:tc>
                  <a:txBody>
                    <a:bodyPr/>
                    <a:lstStyle/>
                    <a:p>
                      <a:pPr algn="ctr"/>
                      <a:r>
                        <a:rPr lang="en-GB" sz="1200" b="1" dirty="0">
                          <a:latin typeface="Arial" panose="020B0604020202020204" pitchFamily="34" charset="0"/>
                          <a:cs typeface="Arial" panose="020B0604020202020204" pitchFamily="34" charset="0"/>
                        </a:rPr>
                        <a:t>7</a:t>
                      </a:r>
                    </a:p>
                  </a:txBody>
                  <a:tcPr/>
                </a:tc>
                <a:extLst>
                  <a:ext uri="{0D108BD9-81ED-4DB2-BD59-A6C34878D82A}">
                    <a16:rowId xmlns="" xmlns:a16="http://schemas.microsoft.com/office/drawing/2014/main" val="10006"/>
                  </a:ext>
                </a:extLst>
              </a:tr>
              <a:tr h="370840">
                <a:tc>
                  <a:txBody>
                    <a:bodyPr/>
                    <a:lstStyle/>
                    <a:p>
                      <a:r>
                        <a:rPr lang="en-GB" sz="1100" dirty="0">
                          <a:latin typeface="Arial" panose="020B0604020202020204" pitchFamily="34" charset="0"/>
                          <a:cs typeface="Arial" panose="020B0604020202020204" pitchFamily="34" charset="0"/>
                        </a:rPr>
                        <a:t>  Compliance Risk Index (CRI)</a:t>
                      </a:r>
                    </a:p>
                  </a:txBody>
                  <a:tcPr/>
                </a:tc>
                <a:tc>
                  <a:txBody>
                    <a:bodyPr/>
                    <a:lstStyle/>
                    <a:p>
                      <a:pPr algn="ctr"/>
                      <a:r>
                        <a:rPr lang="en-GB" sz="1100" dirty="0">
                          <a:latin typeface="Arial" panose="020B0604020202020204" pitchFamily="34" charset="0"/>
                          <a:cs typeface="Arial" panose="020B0604020202020204" pitchFamily="34" charset="0"/>
                        </a:rPr>
                        <a:t>8</a:t>
                      </a:r>
                    </a:p>
                  </a:txBody>
                  <a:tcPr/>
                </a:tc>
                <a:extLst>
                  <a:ext uri="{0D108BD9-81ED-4DB2-BD59-A6C34878D82A}">
                    <a16:rowId xmlns="" xmlns:a16="http://schemas.microsoft.com/office/drawing/2014/main" val="10007"/>
                  </a:ext>
                </a:extLst>
              </a:tr>
              <a:tr h="370840">
                <a:tc>
                  <a:txBody>
                    <a:bodyPr/>
                    <a:lstStyle/>
                    <a:p>
                      <a:r>
                        <a:rPr lang="en-GB" sz="1100" dirty="0">
                          <a:latin typeface="Arial" panose="020B0604020202020204" pitchFamily="34" charset="0"/>
                          <a:cs typeface="Arial" panose="020B0604020202020204" pitchFamily="34" charset="0"/>
                        </a:rPr>
                        <a:t>  Interruptions to supply</a:t>
                      </a:r>
                    </a:p>
                  </a:txBody>
                  <a:tcPr/>
                </a:tc>
                <a:tc>
                  <a:txBody>
                    <a:bodyPr/>
                    <a:lstStyle/>
                    <a:p>
                      <a:pPr algn="ctr"/>
                      <a:r>
                        <a:rPr lang="en-GB" sz="1100" dirty="0">
                          <a:latin typeface="Arial" panose="020B0604020202020204" pitchFamily="34" charset="0"/>
                          <a:cs typeface="Arial" panose="020B0604020202020204" pitchFamily="34" charset="0"/>
                        </a:rPr>
                        <a:t>9</a:t>
                      </a:r>
                    </a:p>
                  </a:txBody>
                  <a:tcPr/>
                </a:tc>
                <a:extLst>
                  <a:ext uri="{0D108BD9-81ED-4DB2-BD59-A6C34878D82A}">
                    <a16:rowId xmlns="" xmlns:a16="http://schemas.microsoft.com/office/drawing/2014/main" val="10008"/>
                  </a:ext>
                </a:extLst>
              </a:tr>
              <a:tr h="370840">
                <a:tc>
                  <a:txBody>
                    <a:bodyPr/>
                    <a:lstStyle/>
                    <a:p>
                      <a:r>
                        <a:rPr lang="en-GB" sz="1100" dirty="0">
                          <a:latin typeface="Arial" panose="020B0604020202020204" pitchFamily="34" charset="0"/>
                          <a:cs typeface="Arial" panose="020B0604020202020204" pitchFamily="34" charset="0"/>
                        </a:rPr>
                        <a:t>  Leakage</a:t>
                      </a:r>
                    </a:p>
                  </a:txBody>
                  <a:tcPr/>
                </a:tc>
                <a:tc>
                  <a:txBody>
                    <a:bodyPr/>
                    <a:lstStyle/>
                    <a:p>
                      <a:pPr algn="ctr"/>
                      <a:r>
                        <a:rPr lang="en-GB" sz="1100" dirty="0">
                          <a:latin typeface="Arial" panose="020B0604020202020204" pitchFamily="34" charset="0"/>
                          <a:cs typeface="Arial" panose="020B0604020202020204" pitchFamily="34" charset="0"/>
                        </a:rPr>
                        <a:t>10</a:t>
                      </a:r>
                    </a:p>
                  </a:txBody>
                  <a:tcPr/>
                </a:tc>
                <a:extLst>
                  <a:ext uri="{0D108BD9-81ED-4DB2-BD59-A6C34878D82A}">
                    <a16:rowId xmlns="" xmlns:a16="http://schemas.microsoft.com/office/drawing/2014/main" val="10009"/>
                  </a:ext>
                </a:extLst>
              </a:tr>
              <a:tr h="370840">
                <a:tc>
                  <a:txBody>
                    <a:bodyPr/>
                    <a:lstStyle/>
                    <a:p>
                      <a:r>
                        <a:rPr lang="en-GB" sz="1100" dirty="0">
                          <a:latin typeface="Arial" panose="020B0604020202020204" pitchFamily="34" charset="0"/>
                          <a:cs typeface="Arial" panose="020B0604020202020204" pitchFamily="34" charset="0"/>
                        </a:rPr>
                        <a:t>  Per Capita Consumption</a:t>
                      </a:r>
                    </a:p>
                  </a:txBody>
                  <a:tcPr/>
                </a:tc>
                <a:tc>
                  <a:txBody>
                    <a:bodyPr/>
                    <a:lstStyle/>
                    <a:p>
                      <a:pPr algn="ctr"/>
                      <a:r>
                        <a:rPr lang="en-GB" sz="1100" dirty="0">
                          <a:latin typeface="Arial" panose="020B0604020202020204" pitchFamily="34" charset="0"/>
                          <a:cs typeface="Arial" panose="020B0604020202020204" pitchFamily="34" charset="0"/>
                        </a:rPr>
                        <a:t>11</a:t>
                      </a:r>
                    </a:p>
                  </a:txBody>
                  <a:tcPr/>
                </a:tc>
                <a:extLst>
                  <a:ext uri="{0D108BD9-81ED-4DB2-BD59-A6C34878D82A}">
                    <a16:rowId xmlns="" xmlns:a16="http://schemas.microsoft.com/office/drawing/2014/main" val="10010"/>
                  </a:ext>
                </a:extLst>
              </a:tr>
              <a:tr h="370840">
                <a:tc>
                  <a:txBody>
                    <a:bodyPr/>
                    <a:lstStyle/>
                    <a:p>
                      <a:r>
                        <a:rPr lang="en-GB" sz="1100" dirty="0">
                          <a:latin typeface="Arial" panose="020B0604020202020204" pitchFamily="34" charset="0"/>
                          <a:cs typeface="Arial" panose="020B0604020202020204" pitchFamily="34" charset="0"/>
                        </a:rPr>
                        <a:t>  Mains Repairs</a:t>
                      </a:r>
                    </a:p>
                  </a:txBody>
                  <a:tcPr/>
                </a:tc>
                <a:tc>
                  <a:txBody>
                    <a:bodyPr/>
                    <a:lstStyle/>
                    <a:p>
                      <a:pPr algn="ctr"/>
                      <a:r>
                        <a:rPr lang="en-GB" sz="1100" dirty="0">
                          <a:latin typeface="Arial" panose="020B0604020202020204" pitchFamily="34" charset="0"/>
                          <a:cs typeface="Arial" panose="020B0604020202020204" pitchFamily="34" charset="0"/>
                        </a:rPr>
                        <a:t>12</a:t>
                      </a:r>
                    </a:p>
                  </a:txBody>
                  <a:tcPr/>
                </a:tc>
                <a:extLst>
                  <a:ext uri="{0D108BD9-81ED-4DB2-BD59-A6C34878D82A}">
                    <a16:rowId xmlns="" xmlns:a16="http://schemas.microsoft.com/office/drawing/2014/main" val="10011"/>
                  </a:ext>
                </a:extLst>
              </a:tr>
              <a:tr h="370840">
                <a:tc>
                  <a:txBody>
                    <a:bodyPr/>
                    <a:lstStyle/>
                    <a:p>
                      <a:r>
                        <a:rPr lang="en-GB" sz="1100" dirty="0">
                          <a:latin typeface="+mn-lt"/>
                        </a:rPr>
                        <a:t>  Unplanned Outage</a:t>
                      </a:r>
                    </a:p>
                  </a:txBody>
                  <a:tcPr/>
                </a:tc>
                <a:tc>
                  <a:txBody>
                    <a:bodyPr/>
                    <a:lstStyle/>
                    <a:p>
                      <a:pPr algn="ctr"/>
                      <a:r>
                        <a:rPr lang="en-GB" sz="1100" dirty="0">
                          <a:latin typeface="+mn-lt"/>
                        </a:rPr>
                        <a:t>13</a:t>
                      </a:r>
                    </a:p>
                  </a:txBody>
                  <a:tcPr/>
                </a:tc>
                <a:extLst>
                  <a:ext uri="{0D108BD9-81ED-4DB2-BD59-A6C34878D82A}">
                    <a16:rowId xmlns="" xmlns:a16="http://schemas.microsoft.com/office/drawing/2014/main" val="10012"/>
                  </a:ext>
                </a:extLst>
              </a:tr>
              <a:tr h="370840">
                <a:tc>
                  <a:txBody>
                    <a:bodyPr/>
                    <a:lstStyle/>
                    <a:p>
                      <a:r>
                        <a:rPr lang="en-GB" sz="1100" dirty="0">
                          <a:latin typeface="+mn-lt"/>
                        </a:rPr>
                        <a:t>  C-Mex</a:t>
                      </a:r>
                    </a:p>
                  </a:txBody>
                  <a:tcPr/>
                </a:tc>
                <a:tc>
                  <a:txBody>
                    <a:bodyPr/>
                    <a:lstStyle/>
                    <a:p>
                      <a:pPr algn="ctr"/>
                      <a:r>
                        <a:rPr lang="en-GB" sz="1100" dirty="0">
                          <a:latin typeface="+mn-lt"/>
                        </a:rPr>
                        <a:t>14</a:t>
                      </a:r>
                    </a:p>
                  </a:txBody>
                  <a:tcPr/>
                </a:tc>
                <a:extLst>
                  <a:ext uri="{0D108BD9-81ED-4DB2-BD59-A6C34878D82A}">
                    <a16:rowId xmlns="" xmlns:a16="http://schemas.microsoft.com/office/drawing/2014/main" val="10013"/>
                  </a:ext>
                </a:extLst>
              </a:tr>
              <a:tr h="370840">
                <a:tc>
                  <a:txBody>
                    <a:bodyPr/>
                    <a:lstStyle/>
                    <a:p>
                      <a:r>
                        <a:rPr lang="en-GB" sz="1100" dirty="0">
                          <a:latin typeface="+mn-lt"/>
                        </a:rPr>
                        <a:t>  D-Mex</a:t>
                      </a:r>
                    </a:p>
                  </a:txBody>
                  <a:tcPr/>
                </a:tc>
                <a:tc>
                  <a:txBody>
                    <a:bodyPr/>
                    <a:lstStyle/>
                    <a:p>
                      <a:pPr algn="ctr"/>
                      <a:r>
                        <a:rPr lang="en-GB" sz="1100" dirty="0">
                          <a:latin typeface="+mn-lt"/>
                        </a:rPr>
                        <a:t>15</a:t>
                      </a:r>
                    </a:p>
                  </a:txBody>
                  <a:tcPr/>
                </a:tc>
                <a:extLst>
                  <a:ext uri="{0D108BD9-81ED-4DB2-BD59-A6C34878D82A}">
                    <a16:rowId xmlns="" xmlns:a16="http://schemas.microsoft.com/office/drawing/2014/main" val="10014"/>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24068571"/>
              </p:ext>
            </p:extLst>
          </p:nvPr>
        </p:nvGraphicFramePr>
        <p:xfrm>
          <a:off x="3985098" y="252530"/>
          <a:ext cx="3635171" cy="5562600"/>
        </p:xfrm>
        <a:graphic>
          <a:graphicData uri="http://schemas.openxmlformats.org/drawingml/2006/table">
            <a:tbl>
              <a:tblPr firstRow="1" bandRow="1">
                <a:tableStyleId>{5C22544A-7EE6-4342-B048-85BDC9FD1C3A}</a:tableStyleId>
              </a:tblPr>
              <a:tblGrid>
                <a:gridCol w="3009468">
                  <a:extLst>
                    <a:ext uri="{9D8B030D-6E8A-4147-A177-3AD203B41FA5}">
                      <a16:colId xmlns="" xmlns:a16="http://schemas.microsoft.com/office/drawing/2014/main" val="20000"/>
                    </a:ext>
                  </a:extLst>
                </a:gridCol>
                <a:gridCol w="625703">
                  <a:extLst>
                    <a:ext uri="{9D8B030D-6E8A-4147-A177-3AD203B41FA5}">
                      <a16:colId xmlns="" xmlns:a16="http://schemas.microsoft.com/office/drawing/2014/main" val="20001"/>
                    </a:ext>
                  </a:extLst>
                </a:gridCol>
              </a:tblGrid>
              <a:tr h="370840">
                <a:tc>
                  <a:txBody>
                    <a:bodyPr/>
                    <a:lstStyle/>
                    <a:p>
                      <a:endParaRPr lang="en-GB" sz="1200" dirty="0">
                        <a:latin typeface="Arial" panose="020B0604020202020204" pitchFamily="34" charset="0"/>
                        <a:cs typeface="Arial" panose="020B0604020202020204" pitchFamily="34" charset="0"/>
                      </a:endParaRPr>
                    </a:p>
                  </a:txBody>
                  <a:tcPr/>
                </a:tc>
                <a:tc>
                  <a:txBody>
                    <a:bodyPr/>
                    <a:lstStyle/>
                    <a:p>
                      <a:r>
                        <a:rPr lang="en-GB" sz="1200" dirty="0">
                          <a:latin typeface="Arial" panose="020B0604020202020204" pitchFamily="34" charset="0"/>
                          <a:cs typeface="Arial" panose="020B0604020202020204" pitchFamily="34" charset="0"/>
                        </a:rPr>
                        <a:t>Page</a:t>
                      </a:r>
                    </a:p>
                  </a:txBody>
                  <a:tcPr/>
                </a:tc>
                <a:extLst>
                  <a:ext uri="{0D108BD9-81ED-4DB2-BD59-A6C34878D82A}">
                    <a16:rowId xmlns="" xmlns:a16="http://schemas.microsoft.com/office/drawing/2014/main" val="10000"/>
                  </a:ext>
                </a:extLst>
              </a:tr>
              <a:tr h="370840">
                <a:tc>
                  <a:txBody>
                    <a:bodyPr/>
                    <a:lstStyle/>
                    <a:p>
                      <a:r>
                        <a:rPr lang="en-GB" sz="1100" dirty="0">
                          <a:latin typeface="Arial" panose="020B0604020202020204" pitchFamily="34" charset="0"/>
                          <a:cs typeface="Arial" panose="020B0604020202020204" pitchFamily="34" charset="0"/>
                        </a:rPr>
                        <a:t>  Catchment Management</a:t>
                      </a:r>
                    </a:p>
                  </a:txBody>
                  <a:tcPr/>
                </a:tc>
                <a:tc>
                  <a:txBody>
                    <a:bodyPr/>
                    <a:lstStyle/>
                    <a:p>
                      <a:pPr algn="ctr"/>
                      <a:r>
                        <a:rPr lang="en-GB" sz="1100" dirty="0">
                          <a:latin typeface="Arial" panose="020B0604020202020204" pitchFamily="34" charset="0"/>
                          <a:cs typeface="Arial" panose="020B0604020202020204" pitchFamily="34" charset="0"/>
                        </a:rPr>
                        <a:t>16</a:t>
                      </a:r>
                    </a:p>
                  </a:txBody>
                  <a:tcPr/>
                </a:tc>
                <a:extLst>
                  <a:ext uri="{0D108BD9-81ED-4DB2-BD59-A6C34878D82A}">
                    <a16:rowId xmlns="" xmlns:a16="http://schemas.microsoft.com/office/drawing/2014/main" val="10001"/>
                  </a:ext>
                </a:extLst>
              </a:tr>
              <a:tr h="370840">
                <a:tc>
                  <a:txBody>
                    <a:bodyPr/>
                    <a:lstStyle/>
                    <a:p>
                      <a:r>
                        <a:rPr lang="en-GB" sz="1100" dirty="0">
                          <a:latin typeface="Arial" panose="020B0604020202020204" pitchFamily="34" charset="0"/>
                          <a:cs typeface="Arial" panose="020B0604020202020204" pitchFamily="34" charset="0"/>
                        </a:rPr>
                        <a:t>  Abstraction Incentive Mechanism</a:t>
                      </a:r>
                    </a:p>
                  </a:txBody>
                  <a:tcPr/>
                </a:tc>
                <a:tc>
                  <a:txBody>
                    <a:bodyPr/>
                    <a:lstStyle/>
                    <a:p>
                      <a:pPr algn="ctr"/>
                      <a:r>
                        <a:rPr lang="en-GB" sz="1100" dirty="0">
                          <a:latin typeface="Arial" panose="020B0604020202020204" pitchFamily="34" charset="0"/>
                          <a:cs typeface="Arial" panose="020B0604020202020204" pitchFamily="34" charset="0"/>
                        </a:rPr>
                        <a:t>17</a:t>
                      </a:r>
                    </a:p>
                  </a:txBody>
                  <a:tcPr/>
                </a:tc>
                <a:extLst>
                  <a:ext uri="{0D108BD9-81ED-4DB2-BD59-A6C34878D82A}">
                    <a16:rowId xmlns="" xmlns:a16="http://schemas.microsoft.com/office/drawing/2014/main" val="10002"/>
                  </a:ext>
                </a:extLst>
              </a:tr>
              <a:tr h="370840">
                <a:tc>
                  <a:txBody>
                    <a:bodyPr/>
                    <a:lstStyle/>
                    <a:p>
                      <a:r>
                        <a:rPr lang="en-GB" sz="1100" dirty="0">
                          <a:latin typeface="Arial" panose="020B0604020202020204" pitchFamily="34" charset="0"/>
                          <a:cs typeface="Arial" panose="020B0604020202020204" pitchFamily="34" charset="0"/>
                        </a:rPr>
                        <a:t>  Grant Scheme</a:t>
                      </a:r>
                    </a:p>
                  </a:txBody>
                  <a:tcPr/>
                </a:tc>
                <a:tc>
                  <a:txBody>
                    <a:bodyPr/>
                    <a:lstStyle/>
                    <a:p>
                      <a:pPr algn="ctr"/>
                      <a:r>
                        <a:rPr lang="en-GB" sz="1100" dirty="0">
                          <a:latin typeface="Arial" panose="020B0604020202020204" pitchFamily="34" charset="0"/>
                          <a:cs typeface="Arial" panose="020B0604020202020204" pitchFamily="34" charset="0"/>
                        </a:rPr>
                        <a:t>18</a:t>
                      </a:r>
                    </a:p>
                  </a:txBody>
                  <a:tcPr/>
                </a:tc>
                <a:extLst>
                  <a:ext uri="{0D108BD9-81ED-4DB2-BD59-A6C34878D82A}">
                    <a16:rowId xmlns="" xmlns:a16="http://schemas.microsoft.com/office/drawing/2014/main" val="10003"/>
                  </a:ext>
                </a:extLst>
              </a:tr>
              <a:tr h="370840">
                <a:tc>
                  <a:txBody>
                    <a:bodyPr/>
                    <a:lstStyle/>
                    <a:p>
                      <a:r>
                        <a:rPr lang="en-GB" sz="1100" dirty="0">
                          <a:latin typeface="Arial" panose="020B0604020202020204" pitchFamily="34" charset="0"/>
                          <a:cs typeface="Arial" panose="020B0604020202020204" pitchFamily="34" charset="0"/>
                        </a:rPr>
                        <a:t>  Voids</a:t>
                      </a:r>
                    </a:p>
                  </a:txBody>
                  <a:tcPr/>
                </a:tc>
                <a:tc>
                  <a:txBody>
                    <a:bodyPr/>
                    <a:lstStyle/>
                    <a:p>
                      <a:pPr algn="ctr"/>
                      <a:r>
                        <a:rPr lang="en-GB" sz="1100" dirty="0">
                          <a:latin typeface="Arial" panose="020B0604020202020204" pitchFamily="34" charset="0"/>
                          <a:cs typeface="Arial" panose="020B0604020202020204" pitchFamily="34" charset="0"/>
                        </a:rPr>
                        <a:t>19</a:t>
                      </a:r>
                    </a:p>
                  </a:txBody>
                  <a:tcPr/>
                </a:tc>
                <a:extLst>
                  <a:ext uri="{0D108BD9-81ED-4DB2-BD59-A6C34878D82A}">
                    <a16:rowId xmlns="" xmlns:a16="http://schemas.microsoft.com/office/drawing/2014/main" val="10004"/>
                  </a:ext>
                </a:extLst>
              </a:tr>
              <a:tr h="370840">
                <a:tc>
                  <a:txBody>
                    <a:bodyPr/>
                    <a:lstStyle/>
                    <a:p>
                      <a:r>
                        <a:rPr lang="en-GB" sz="1100" dirty="0">
                          <a:latin typeface="Arial" panose="020B0604020202020204" pitchFamily="34" charset="0"/>
                          <a:cs typeface="Arial" panose="020B0604020202020204" pitchFamily="34" charset="0"/>
                        </a:rPr>
                        <a:t>  Water Quality Contacts</a:t>
                      </a:r>
                    </a:p>
                  </a:txBody>
                  <a:tcPr/>
                </a:tc>
                <a:tc>
                  <a:txBody>
                    <a:bodyPr/>
                    <a:lstStyle/>
                    <a:p>
                      <a:pPr algn="ctr"/>
                      <a:r>
                        <a:rPr lang="en-GB" sz="1100" dirty="0">
                          <a:latin typeface="Arial" panose="020B0604020202020204" pitchFamily="34" charset="0"/>
                          <a:cs typeface="Arial" panose="020B0604020202020204" pitchFamily="34" charset="0"/>
                        </a:rPr>
                        <a:t>20</a:t>
                      </a:r>
                    </a:p>
                  </a:txBody>
                  <a:tcPr/>
                </a:tc>
                <a:extLst>
                  <a:ext uri="{0D108BD9-81ED-4DB2-BD59-A6C34878D82A}">
                    <a16:rowId xmlns="" xmlns:a16="http://schemas.microsoft.com/office/drawing/2014/main" val="10005"/>
                  </a:ext>
                </a:extLst>
              </a:tr>
              <a:tr h="370840">
                <a:tc>
                  <a:txBody>
                    <a:bodyPr/>
                    <a:lstStyle/>
                    <a:p>
                      <a:r>
                        <a:rPr lang="en-GB" sz="1100" dirty="0">
                          <a:latin typeface="Arial" panose="020B0604020202020204" pitchFamily="34" charset="0"/>
                          <a:cs typeface="Arial" panose="020B0604020202020204" pitchFamily="34" charset="0"/>
                        </a:rPr>
                        <a:t>  Biodiversity</a:t>
                      </a:r>
                    </a:p>
                  </a:txBody>
                  <a:tcPr/>
                </a:tc>
                <a:tc>
                  <a:txBody>
                    <a:bodyPr/>
                    <a:lstStyle/>
                    <a:p>
                      <a:pPr algn="ctr"/>
                      <a:r>
                        <a:rPr lang="en-GB" sz="1100" dirty="0">
                          <a:latin typeface="Arial" panose="020B0604020202020204" pitchFamily="34" charset="0"/>
                          <a:cs typeface="Arial" panose="020B0604020202020204" pitchFamily="34" charset="0"/>
                        </a:rPr>
                        <a:t>21</a:t>
                      </a:r>
                    </a:p>
                  </a:txBody>
                  <a:tcPr/>
                </a:tc>
                <a:extLst>
                  <a:ext uri="{0D108BD9-81ED-4DB2-BD59-A6C34878D82A}">
                    <a16:rowId xmlns="" xmlns:a16="http://schemas.microsoft.com/office/drawing/2014/main" val="10006"/>
                  </a:ext>
                </a:extLst>
              </a:tr>
              <a:tr h="370840">
                <a:tc>
                  <a:txBody>
                    <a:bodyPr/>
                    <a:lstStyle/>
                    <a:p>
                      <a:r>
                        <a:rPr lang="en-GB" sz="1100" dirty="0">
                          <a:latin typeface="Arial" panose="020B0604020202020204" pitchFamily="34" charset="0"/>
                          <a:cs typeface="Arial" panose="020B0604020202020204" pitchFamily="34" charset="0"/>
                        </a:rPr>
                        <a:t>  Low Pressure</a:t>
                      </a:r>
                    </a:p>
                  </a:txBody>
                  <a:tcPr/>
                </a:tc>
                <a:tc>
                  <a:txBody>
                    <a:bodyPr/>
                    <a:lstStyle/>
                    <a:p>
                      <a:pPr algn="ctr"/>
                      <a:r>
                        <a:rPr lang="en-GB" sz="1100" dirty="0">
                          <a:latin typeface="Arial" panose="020B0604020202020204" pitchFamily="34" charset="0"/>
                          <a:cs typeface="Arial" panose="020B0604020202020204" pitchFamily="34" charset="0"/>
                        </a:rPr>
                        <a:t>22</a:t>
                      </a:r>
                    </a:p>
                  </a:txBody>
                  <a:tcPr/>
                </a:tc>
                <a:extLst>
                  <a:ext uri="{0D108BD9-81ED-4DB2-BD59-A6C34878D82A}">
                    <a16:rowId xmlns="" xmlns:a16="http://schemas.microsoft.com/office/drawing/2014/main" val="10007"/>
                  </a:ext>
                </a:extLst>
              </a:tr>
              <a:tr h="370840">
                <a:tc>
                  <a:txBody>
                    <a:bodyPr/>
                    <a:lstStyle/>
                    <a:p>
                      <a:r>
                        <a:rPr lang="en-GB" sz="1100" dirty="0">
                          <a:latin typeface="Arial" panose="020B0604020202020204" pitchFamily="34" charset="0"/>
                          <a:cs typeface="Arial" panose="020B0604020202020204" pitchFamily="34" charset="0"/>
                        </a:rPr>
                        <a:t>  Affordability</a:t>
                      </a:r>
                    </a:p>
                  </a:txBody>
                  <a:tcPr/>
                </a:tc>
                <a:tc>
                  <a:txBody>
                    <a:bodyPr/>
                    <a:lstStyle/>
                    <a:p>
                      <a:pPr algn="ctr"/>
                      <a:r>
                        <a:rPr lang="en-GB" sz="1100" dirty="0">
                          <a:latin typeface="Arial" panose="020B0604020202020204" pitchFamily="34" charset="0"/>
                          <a:cs typeface="Arial" panose="020B0604020202020204" pitchFamily="34" charset="0"/>
                        </a:rPr>
                        <a:t>23</a:t>
                      </a:r>
                    </a:p>
                  </a:txBody>
                  <a:tcPr/>
                </a:tc>
                <a:extLst>
                  <a:ext uri="{0D108BD9-81ED-4DB2-BD59-A6C34878D82A}">
                    <a16:rowId xmlns="" xmlns:a16="http://schemas.microsoft.com/office/drawing/2014/main" val="10008"/>
                  </a:ext>
                </a:extLst>
              </a:tr>
              <a:tr h="370840">
                <a:tc>
                  <a:txBody>
                    <a:bodyPr/>
                    <a:lstStyle/>
                    <a:p>
                      <a:r>
                        <a:rPr lang="en-GB" sz="1100" dirty="0">
                          <a:latin typeface="Arial" panose="020B0604020202020204" pitchFamily="34" charset="0"/>
                          <a:cs typeface="Arial" panose="020B0604020202020204" pitchFamily="34" charset="0"/>
                        </a:rPr>
                        <a:t>  WINEP Timing</a:t>
                      </a:r>
                    </a:p>
                  </a:txBody>
                  <a:tcPr/>
                </a:tc>
                <a:tc>
                  <a:txBody>
                    <a:bodyPr/>
                    <a:lstStyle/>
                    <a:p>
                      <a:pPr algn="ctr"/>
                      <a:r>
                        <a:rPr lang="en-GB" sz="1100" dirty="0">
                          <a:latin typeface="Arial" panose="020B0604020202020204" pitchFamily="34" charset="0"/>
                          <a:cs typeface="Arial" panose="020B0604020202020204" pitchFamily="34" charset="0"/>
                        </a:rPr>
                        <a:t>24</a:t>
                      </a:r>
                    </a:p>
                  </a:txBody>
                  <a:tcPr/>
                </a:tc>
                <a:extLst>
                  <a:ext uri="{0D108BD9-81ED-4DB2-BD59-A6C34878D82A}">
                    <a16:rowId xmlns="" xmlns:a16="http://schemas.microsoft.com/office/drawing/2014/main" val="10009"/>
                  </a:ext>
                </a:extLst>
              </a:tr>
              <a:tr h="370840">
                <a:tc>
                  <a:txBody>
                    <a:bodyPr/>
                    <a:lstStyle/>
                    <a:p>
                      <a:r>
                        <a:rPr lang="en-GB" sz="1100" dirty="0">
                          <a:latin typeface="Arial" panose="020B0604020202020204" pitchFamily="34" charset="0"/>
                          <a:cs typeface="Arial" panose="020B0604020202020204" pitchFamily="34" charset="0"/>
                        </a:rPr>
                        <a:t>  Priority Services Register</a:t>
                      </a:r>
                    </a:p>
                  </a:txBody>
                  <a:tcPr/>
                </a:tc>
                <a:tc>
                  <a:txBody>
                    <a:bodyPr/>
                    <a:lstStyle/>
                    <a:p>
                      <a:pPr algn="ctr"/>
                      <a:r>
                        <a:rPr lang="en-GB" sz="1100" dirty="0">
                          <a:latin typeface="Arial" panose="020B0604020202020204" pitchFamily="34" charset="0"/>
                          <a:cs typeface="Arial" panose="020B0604020202020204" pitchFamily="34" charset="0"/>
                        </a:rPr>
                        <a:t>25</a:t>
                      </a:r>
                    </a:p>
                  </a:txBody>
                  <a:tcPr/>
                </a:tc>
                <a:extLst>
                  <a:ext uri="{0D108BD9-81ED-4DB2-BD59-A6C34878D82A}">
                    <a16:rowId xmlns="" xmlns:a16="http://schemas.microsoft.com/office/drawing/2014/main" val="10010"/>
                  </a:ext>
                </a:extLst>
              </a:tr>
              <a:tr h="370840">
                <a:tc>
                  <a:txBody>
                    <a:bodyPr/>
                    <a:lstStyle/>
                    <a:p>
                      <a:r>
                        <a:rPr lang="en-GB" sz="1100" dirty="0">
                          <a:latin typeface="Arial" panose="020B0604020202020204" pitchFamily="34" charset="0"/>
                          <a:cs typeface="Arial" panose="020B0604020202020204" pitchFamily="34" charset="0"/>
                        </a:rPr>
                        <a:t>  Risk of Severe Drought</a:t>
                      </a:r>
                    </a:p>
                  </a:txBody>
                  <a:tcPr/>
                </a:tc>
                <a:tc>
                  <a:txBody>
                    <a:bodyPr/>
                    <a:lstStyle/>
                    <a:p>
                      <a:pPr algn="ctr"/>
                      <a:r>
                        <a:rPr lang="en-GB" sz="1100" dirty="0">
                          <a:latin typeface="Arial" panose="020B0604020202020204" pitchFamily="34" charset="0"/>
                          <a:cs typeface="Arial" panose="020B0604020202020204" pitchFamily="34" charset="0"/>
                        </a:rPr>
                        <a:t>26</a:t>
                      </a:r>
                    </a:p>
                  </a:txBody>
                  <a:tcPr/>
                </a:tc>
                <a:extLst>
                  <a:ext uri="{0D108BD9-81ED-4DB2-BD59-A6C34878D82A}">
                    <a16:rowId xmlns="" xmlns:a16="http://schemas.microsoft.com/office/drawing/2014/main" val="10011"/>
                  </a:ext>
                </a:extLst>
              </a:tr>
              <a:tr h="370840">
                <a:tc>
                  <a:txBody>
                    <a:bodyPr/>
                    <a:lstStyle/>
                    <a:p>
                      <a:r>
                        <a:rPr lang="en-GB" sz="1100" dirty="0">
                          <a:latin typeface="Arial" panose="020B0604020202020204" pitchFamily="34" charset="0"/>
                          <a:cs typeface="Arial" panose="020B0604020202020204" pitchFamily="34" charset="0"/>
                        </a:rPr>
                        <a:t>  Resilience</a:t>
                      </a:r>
                      <a:r>
                        <a:rPr lang="en-GB" sz="1100" baseline="0" dirty="0">
                          <a:latin typeface="Arial" panose="020B0604020202020204" pitchFamily="34" charset="0"/>
                          <a:cs typeface="Arial" panose="020B0604020202020204" pitchFamily="34" charset="0"/>
                        </a:rPr>
                        <a:t> Schemes</a:t>
                      </a:r>
                      <a:endParaRPr lang="en-GB" sz="1100" dirty="0">
                        <a:latin typeface="Arial" panose="020B0604020202020204" pitchFamily="34" charset="0"/>
                        <a:cs typeface="Arial" panose="020B0604020202020204" pitchFamily="34" charset="0"/>
                      </a:endParaRPr>
                    </a:p>
                  </a:txBody>
                  <a:tcPr/>
                </a:tc>
                <a:tc>
                  <a:txBody>
                    <a:bodyPr/>
                    <a:lstStyle/>
                    <a:p>
                      <a:pPr algn="ctr"/>
                      <a:r>
                        <a:rPr lang="en-GB" sz="1100" dirty="0">
                          <a:latin typeface="Arial" panose="020B0604020202020204" pitchFamily="34" charset="0"/>
                          <a:cs typeface="Arial" panose="020B0604020202020204" pitchFamily="34" charset="0"/>
                        </a:rPr>
                        <a:t>27</a:t>
                      </a:r>
                    </a:p>
                  </a:txBody>
                  <a:tcPr/>
                </a:tc>
                <a:extLst>
                  <a:ext uri="{0D108BD9-81ED-4DB2-BD59-A6C34878D82A}">
                    <a16:rowId xmlns="" xmlns:a16="http://schemas.microsoft.com/office/drawing/2014/main" val="10012"/>
                  </a:ext>
                </a:extLst>
              </a:tr>
              <a:tr h="370840">
                <a:tc>
                  <a:txBody>
                    <a:bodyPr/>
                    <a:lstStyle/>
                    <a:p>
                      <a:r>
                        <a:rPr lang="en-GB" sz="1100" dirty="0">
                          <a:latin typeface="Arial" panose="020B0604020202020204" pitchFamily="34" charset="0"/>
                          <a:cs typeface="Arial" panose="020B0604020202020204" pitchFamily="34" charset="0"/>
                        </a:rPr>
                        <a:t>  Avoidance of Water Supply Restrictions</a:t>
                      </a:r>
                    </a:p>
                  </a:txBody>
                  <a:tcPr/>
                </a:tc>
                <a:tc>
                  <a:txBody>
                    <a:bodyPr/>
                    <a:lstStyle/>
                    <a:p>
                      <a:pPr algn="ctr"/>
                      <a:r>
                        <a:rPr lang="en-GB" sz="1100" dirty="0">
                          <a:latin typeface="Arial" panose="020B0604020202020204" pitchFamily="34" charset="0"/>
                          <a:cs typeface="Arial" panose="020B0604020202020204" pitchFamily="34" charset="0"/>
                        </a:rPr>
                        <a:t>28</a:t>
                      </a:r>
                    </a:p>
                  </a:txBody>
                  <a:tcPr/>
                </a:tc>
                <a:extLst>
                  <a:ext uri="{0D108BD9-81ED-4DB2-BD59-A6C34878D82A}">
                    <a16:rowId xmlns="" xmlns:a16="http://schemas.microsoft.com/office/drawing/2014/main" val="10013"/>
                  </a:ext>
                </a:extLst>
              </a:tr>
              <a:tr h="370840">
                <a:tc>
                  <a:txBody>
                    <a:bodyPr/>
                    <a:lstStyle/>
                    <a:p>
                      <a:r>
                        <a:rPr lang="en-GB" sz="1100" dirty="0">
                          <a:latin typeface="Arial" panose="020B0604020202020204" pitchFamily="34" charset="0"/>
                          <a:cs typeface="Arial" panose="020B0604020202020204" pitchFamily="34" charset="0"/>
                        </a:rPr>
                        <a:t>  Carbon</a:t>
                      </a:r>
                    </a:p>
                  </a:txBody>
                  <a:tcPr/>
                </a:tc>
                <a:tc>
                  <a:txBody>
                    <a:bodyPr/>
                    <a:lstStyle/>
                    <a:p>
                      <a:pPr algn="ctr"/>
                      <a:r>
                        <a:rPr lang="en-GB" sz="1100" dirty="0">
                          <a:latin typeface="Arial" panose="020B0604020202020204" pitchFamily="34" charset="0"/>
                          <a:cs typeface="Arial" panose="020B0604020202020204" pitchFamily="34" charset="0"/>
                        </a:rPr>
                        <a:t>29</a:t>
                      </a:r>
                    </a:p>
                  </a:txBody>
                  <a:tcPr/>
                </a:tc>
                <a:extLst>
                  <a:ext uri="{0D108BD9-81ED-4DB2-BD59-A6C34878D82A}">
                    <a16:rowId xmlns="" xmlns:a16="http://schemas.microsoft.com/office/drawing/2014/main" val="1001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126512517"/>
              </p:ext>
            </p:extLst>
          </p:nvPr>
        </p:nvGraphicFramePr>
        <p:xfrm>
          <a:off x="7839727" y="264405"/>
          <a:ext cx="3793473" cy="5156200"/>
        </p:xfrm>
        <a:graphic>
          <a:graphicData uri="http://schemas.openxmlformats.org/drawingml/2006/table">
            <a:tbl>
              <a:tblPr firstRow="1" bandRow="1">
                <a:tableStyleId>{5C22544A-7EE6-4342-B048-85BDC9FD1C3A}</a:tableStyleId>
              </a:tblPr>
              <a:tblGrid>
                <a:gridCol w="2954169">
                  <a:extLst>
                    <a:ext uri="{9D8B030D-6E8A-4147-A177-3AD203B41FA5}">
                      <a16:colId xmlns="" xmlns:a16="http://schemas.microsoft.com/office/drawing/2014/main" val="20000"/>
                    </a:ext>
                  </a:extLst>
                </a:gridCol>
                <a:gridCol w="839304">
                  <a:extLst>
                    <a:ext uri="{9D8B030D-6E8A-4147-A177-3AD203B41FA5}">
                      <a16:colId xmlns="" xmlns:a16="http://schemas.microsoft.com/office/drawing/2014/main" val="20001"/>
                    </a:ext>
                  </a:extLst>
                </a:gridCol>
              </a:tblGrid>
              <a:tr h="0">
                <a:tc>
                  <a:txBody>
                    <a:bodyPr/>
                    <a:lstStyle/>
                    <a:p>
                      <a:endParaRPr lang="en-GB" sz="1600" dirty="0">
                        <a:latin typeface="Arial" panose="020B0604020202020204" pitchFamily="34" charset="0"/>
                        <a:cs typeface="Arial" panose="020B0604020202020204" pitchFamily="34" charset="0"/>
                      </a:endParaRPr>
                    </a:p>
                  </a:txBody>
                  <a:tcPr/>
                </a:tc>
                <a:tc>
                  <a:txBody>
                    <a:bodyPr/>
                    <a:lstStyle/>
                    <a:p>
                      <a:r>
                        <a:rPr lang="en-GB" sz="1200" dirty="0">
                          <a:latin typeface="Arial" panose="020B0604020202020204" pitchFamily="34" charset="0"/>
                          <a:cs typeface="Arial" panose="020B0604020202020204" pitchFamily="34" charset="0"/>
                        </a:rPr>
                        <a:t>Page</a:t>
                      </a:r>
                    </a:p>
                  </a:txBody>
                  <a:tcPr/>
                </a:tc>
                <a:extLst>
                  <a:ext uri="{0D108BD9-81ED-4DB2-BD59-A6C34878D82A}">
                    <a16:rowId xmlns="" xmlns:a16="http://schemas.microsoft.com/office/drawing/2014/main" val="10000"/>
                  </a:ext>
                </a:extLst>
              </a:tr>
              <a:tr h="370840">
                <a:tc>
                  <a:txBody>
                    <a:bodyPr/>
                    <a:lstStyle/>
                    <a:p>
                      <a:r>
                        <a:rPr lang="en-GB" sz="1100" dirty="0">
                          <a:latin typeface="Arial" panose="020B0604020202020204" pitchFamily="34" charset="0"/>
                          <a:cs typeface="Arial" panose="020B0604020202020204" pitchFamily="34" charset="0"/>
                        </a:rPr>
                        <a:t>  Addressing Vulnerability</a:t>
                      </a:r>
                    </a:p>
                  </a:txBody>
                  <a:tcPr/>
                </a:tc>
                <a:tc>
                  <a:txBody>
                    <a:bodyPr/>
                    <a:lstStyle/>
                    <a:p>
                      <a:pPr algn="ctr"/>
                      <a:r>
                        <a:rPr lang="en-GB" sz="1200" dirty="0">
                          <a:latin typeface="Arial" panose="020B0604020202020204" pitchFamily="34" charset="0"/>
                          <a:cs typeface="Arial" panose="020B0604020202020204" pitchFamily="34" charset="0"/>
                        </a:rPr>
                        <a:t>30</a:t>
                      </a:r>
                    </a:p>
                  </a:txBody>
                  <a:tcPr/>
                </a:tc>
                <a:extLst>
                  <a:ext uri="{0D108BD9-81ED-4DB2-BD59-A6C34878D82A}">
                    <a16:rowId xmlns="" xmlns:a16="http://schemas.microsoft.com/office/drawing/2014/main" val="10001"/>
                  </a:ext>
                </a:extLst>
              </a:tr>
              <a:tr h="370840">
                <a:tc>
                  <a:txBody>
                    <a:bodyPr/>
                    <a:lstStyle/>
                    <a:p>
                      <a:r>
                        <a:rPr lang="en-GB" sz="1100" dirty="0">
                          <a:latin typeface="Arial" panose="020B0604020202020204" pitchFamily="34" charset="0"/>
                          <a:cs typeface="Arial" panose="020B0604020202020204" pitchFamily="34" charset="0"/>
                        </a:rPr>
                        <a:t>  RoSPA</a:t>
                      </a:r>
                    </a:p>
                  </a:txBody>
                  <a:tcPr/>
                </a:tc>
                <a:tc>
                  <a:txBody>
                    <a:bodyPr/>
                    <a:lstStyle/>
                    <a:p>
                      <a:pPr algn="ctr"/>
                      <a:r>
                        <a:rPr lang="en-GB" sz="1200" dirty="0">
                          <a:latin typeface="Arial" panose="020B0604020202020204" pitchFamily="34" charset="0"/>
                          <a:cs typeface="Arial" panose="020B0604020202020204" pitchFamily="34" charset="0"/>
                        </a:rPr>
                        <a:t>31</a:t>
                      </a:r>
                    </a:p>
                  </a:txBody>
                  <a:tcPr/>
                </a:tc>
                <a:extLst>
                  <a:ext uri="{0D108BD9-81ED-4DB2-BD59-A6C34878D82A}">
                    <a16:rowId xmlns="" xmlns:a16="http://schemas.microsoft.com/office/drawing/2014/main" val="10002"/>
                  </a:ext>
                </a:extLst>
              </a:tr>
              <a:tr h="370840">
                <a:tc>
                  <a:txBody>
                    <a:bodyPr/>
                    <a:lstStyle/>
                    <a:p>
                      <a:r>
                        <a:rPr lang="en-GB" sz="1100" dirty="0">
                          <a:latin typeface="Arial" panose="020B0604020202020204" pitchFamily="34" charset="0"/>
                          <a:cs typeface="Arial" panose="020B0604020202020204" pitchFamily="34" charset="0"/>
                        </a:rPr>
                        <a:t>  WINEP</a:t>
                      </a:r>
                      <a:r>
                        <a:rPr lang="en-GB" sz="1100" baseline="0" dirty="0">
                          <a:latin typeface="Arial" panose="020B0604020202020204" pitchFamily="34" charset="0"/>
                          <a:cs typeface="Arial" panose="020B0604020202020204" pitchFamily="34" charset="0"/>
                        </a:rPr>
                        <a:t> (Delivery)</a:t>
                      </a:r>
                      <a:endParaRPr lang="en-GB" sz="1100" dirty="0">
                        <a:latin typeface="Arial" panose="020B0604020202020204" pitchFamily="34" charset="0"/>
                        <a:cs typeface="Arial" panose="020B0604020202020204" pitchFamily="34" charset="0"/>
                      </a:endParaRPr>
                    </a:p>
                  </a:txBody>
                  <a:tcPr/>
                </a:tc>
                <a:tc>
                  <a:txBody>
                    <a:bodyPr/>
                    <a:lstStyle/>
                    <a:p>
                      <a:pPr algn="ctr"/>
                      <a:r>
                        <a:rPr lang="en-GB" sz="1200" dirty="0">
                          <a:latin typeface="Arial" panose="020B0604020202020204" pitchFamily="34" charset="0"/>
                          <a:cs typeface="Arial" panose="020B0604020202020204" pitchFamily="34" charset="0"/>
                        </a:rPr>
                        <a:t>32</a:t>
                      </a:r>
                    </a:p>
                  </a:txBody>
                  <a:tcPr/>
                </a:tc>
                <a:extLst>
                  <a:ext uri="{0D108BD9-81ED-4DB2-BD59-A6C34878D82A}">
                    <a16:rowId xmlns="" xmlns:a16="http://schemas.microsoft.com/office/drawing/2014/main" val="10003"/>
                  </a:ext>
                </a:extLst>
              </a:tr>
              <a:tr h="370840">
                <a:tc>
                  <a:txBody>
                    <a:bodyPr/>
                    <a:lstStyle/>
                    <a:p>
                      <a:r>
                        <a:rPr lang="en-GB" sz="1100" dirty="0">
                          <a:latin typeface="Arial" panose="020B0604020202020204" pitchFamily="34" charset="0"/>
                          <a:cs typeface="Arial" panose="020B0604020202020204" pitchFamily="34" charset="0"/>
                        </a:rPr>
                        <a:t>  Havant Thicket</a:t>
                      </a:r>
                    </a:p>
                  </a:txBody>
                  <a:tcPr/>
                </a:tc>
                <a:tc>
                  <a:txBody>
                    <a:bodyPr/>
                    <a:lstStyle/>
                    <a:p>
                      <a:pPr algn="ctr"/>
                      <a:r>
                        <a:rPr lang="en-GB" sz="1200" dirty="0">
                          <a:latin typeface="Arial" panose="020B0604020202020204" pitchFamily="34" charset="0"/>
                          <a:cs typeface="Arial" panose="020B0604020202020204" pitchFamily="34" charset="0"/>
                        </a:rPr>
                        <a:t>33</a:t>
                      </a:r>
                    </a:p>
                  </a:txBody>
                  <a:tcPr/>
                </a:tc>
                <a:extLst>
                  <a:ext uri="{0D108BD9-81ED-4DB2-BD59-A6C34878D82A}">
                    <a16:rowId xmlns="" xmlns:a16="http://schemas.microsoft.com/office/drawing/2014/main" val="10004"/>
                  </a:ext>
                </a:extLst>
              </a:tr>
              <a:tr h="370840">
                <a:tc>
                  <a:txBody>
                    <a:bodyPr/>
                    <a:lstStyle/>
                    <a:p>
                      <a:r>
                        <a:rPr lang="en-GB" sz="1200" b="1" dirty="0">
                          <a:latin typeface="Arial" panose="020B0604020202020204" pitchFamily="34" charset="0"/>
                          <a:cs typeface="Arial" panose="020B0604020202020204" pitchFamily="34" charset="0"/>
                        </a:rPr>
                        <a:t>CCG Report</a:t>
                      </a:r>
                    </a:p>
                  </a:txBody>
                  <a:tcPr/>
                </a:tc>
                <a:tc>
                  <a:txBody>
                    <a:bodyPr/>
                    <a:lstStyle/>
                    <a:p>
                      <a:pPr algn="ctr"/>
                      <a:r>
                        <a:rPr lang="en-GB" sz="1200" b="1" dirty="0">
                          <a:latin typeface="Arial" panose="020B0604020202020204" pitchFamily="34" charset="0"/>
                          <a:cs typeface="Arial" panose="020B0604020202020204" pitchFamily="34" charset="0"/>
                        </a:rPr>
                        <a:t>34</a:t>
                      </a:r>
                    </a:p>
                  </a:txBody>
                  <a:tcPr/>
                </a:tc>
                <a:extLst>
                  <a:ext uri="{0D108BD9-81ED-4DB2-BD59-A6C34878D82A}">
                    <a16:rowId xmlns="" xmlns:a16="http://schemas.microsoft.com/office/drawing/2014/main" val="10005"/>
                  </a:ext>
                </a:extLst>
              </a:tr>
              <a:tr h="370840">
                <a:tc>
                  <a:txBody>
                    <a:bodyPr/>
                    <a:lstStyle/>
                    <a:p>
                      <a:r>
                        <a:rPr lang="en-GB" sz="1200" b="1" dirty="0">
                          <a:latin typeface="Arial" panose="020B0604020202020204" pitchFamily="34" charset="0"/>
                          <a:cs typeface="Arial" panose="020B0604020202020204" pitchFamily="34" charset="0"/>
                        </a:rPr>
                        <a:t>Financial Impacts</a:t>
                      </a:r>
                    </a:p>
                  </a:txBody>
                  <a:tcPr/>
                </a:tc>
                <a:tc>
                  <a:txBody>
                    <a:bodyPr/>
                    <a:lstStyle/>
                    <a:p>
                      <a:pPr algn="ctr"/>
                      <a:r>
                        <a:rPr lang="en-GB" sz="1200" b="1" dirty="0">
                          <a:latin typeface="Arial" panose="020B0604020202020204" pitchFamily="34" charset="0"/>
                          <a:cs typeface="Arial" panose="020B0604020202020204" pitchFamily="34" charset="0"/>
                        </a:rPr>
                        <a:t>39</a:t>
                      </a:r>
                    </a:p>
                  </a:txBody>
                  <a:tcPr/>
                </a:tc>
                <a:extLst>
                  <a:ext uri="{0D108BD9-81ED-4DB2-BD59-A6C34878D82A}">
                    <a16:rowId xmlns="" xmlns:a16="http://schemas.microsoft.com/office/drawing/2014/main" val="10006"/>
                  </a:ext>
                </a:extLst>
              </a:tr>
              <a:tr h="370840">
                <a:tc>
                  <a:txBody>
                    <a:bodyPr/>
                    <a:lstStyle/>
                    <a:p>
                      <a:r>
                        <a:rPr lang="en-GB" sz="1200" b="1" dirty="0">
                          <a:latin typeface="Arial" panose="020B0604020202020204" pitchFamily="34" charset="0"/>
                          <a:cs typeface="Arial" panose="020B0604020202020204" pitchFamily="34" charset="0"/>
                        </a:rPr>
                        <a:t>Jacobs Assurance Report</a:t>
                      </a:r>
                    </a:p>
                  </a:txBody>
                  <a:tcPr/>
                </a:tc>
                <a:tc>
                  <a:txBody>
                    <a:bodyPr/>
                    <a:lstStyle/>
                    <a:p>
                      <a:pPr algn="ctr"/>
                      <a:r>
                        <a:rPr lang="en-GB" sz="1200" b="1" dirty="0">
                          <a:latin typeface="Arial" panose="020B0604020202020204" pitchFamily="34" charset="0"/>
                          <a:cs typeface="Arial" panose="020B0604020202020204" pitchFamily="34" charset="0"/>
                        </a:rPr>
                        <a:t>41</a:t>
                      </a:r>
                    </a:p>
                  </a:txBody>
                  <a:tcPr/>
                </a:tc>
                <a:extLst>
                  <a:ext uri="{0D108BD9-81ED-4DB2-BD59-A6C34878D82A}">
                    <a16:rowId xmlns="" xmlns:a16="http://schemas.microsoft.com/office/drawing/2014/main" val="10007"/>
                  </a:ext>
                </a:extLst>
              </a:tr>
              <a:tr h="370840">
                <a:tc>
                  <a:txBody>
                    <a:bodyPr/>
                    <a:lstStyle/>
                    <a:p>
                      <a:endParaRPr lang="en-GB" sz="1600" dirty="0">
                        <a:latin typeface="Arial" panose="020B0604020202020204" pitchFamily="34" charset="0"/>
                        <a:cs typeface="Arial" panose="020B0604020202020204" pitchFamily="34" charset="0"/>
                      </a:endParaRPr>
                    </a:p>
                  </a:txBody>
                  <a:tcPr/>
                </a:tc>
                <a:tc>
                  <a:txBody>
                    <a:bodyPr/>
                    <a:lstStyle/>
                    <a:p>
                      <a:pPr algn="ctr"/>
                      <a:endParaRPr lang="en-GB"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08"/>
                  </a:ext>
                </a:extLst>
              </a:tr>
              <a:tr h="370840">
                <a:tc>
                  <a:txBody>
                    <a:bodyPr/>
                    <a:lstStyle/>
                    <a:p>
                      <a:endParaRPr lang="en-GB" sz="1600" dirty="0">
                        <a:latin typeface="Arial" panose="020B0604020202020204" pitchFamily="34" charset="0"/>
                        <a:cs typeface="Arial" panose="020B0604020202020204" pitchFamily="34" charset="0"/>
                      </a:endParaRPr>
                    </a:p>
                  </a:txBody>
                  <a:tcPr/>
                </a:tc>
                <a:tc>
                  <a:txBody>
                    <a:bodyPr/>
                    <a:lstStyle/>
                    <a:p>
                      <a:pPr algn="ctr"/>
                      <a:endParaRPr lang="en-GB"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09"/>
                  </a:ext>
                </a:extLst>
              </a:tr>
              <a:tr h="370840">
                <a:tc>
                  <a:txBody>
                    <a:bodyPr/>
                    <a:lstStyle/>
                    <a:p>
                      <a:endParaRPr lang="en-GB" sz="1600" dirty="0">
                        <a:latin typeface="Arial" panose="020B0604020202020204" pitchFamily="34" charset="0"/>
                        <a:cs typeface="Arial" panose="020B0604020202020204" pitchFamily="34" charset="0"/>
                      </a:endParaRPr>
                    </a:p>
                  </a:txBody>
                  <a:tcPr/>
                </a:tc>
                <a:tc>
                  <a:txBody>
                    <a:bodyPr/>
                    <a:lstStyle/>
                    <a:p>
                      <a:pPr algn="ctr"/>
                      <a:endParaRPr lang="en-GB"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10"/>
                  </a:ext>
                </a:extLst>
              </a:tr>
              <a:tr h="370840">
                <a:tc>
                  <a:txBody>
                    <a:bodyPr/>
                    <a:lstStyle/>
                    <a:p>
                      <a:endParaRPr lang="en-GB" sz="1600" dirty="0">
                        <a:latin typeface="Arial" panose="020B0604020202020204" pitchFamily="34" charset="0"/>
                        <a:cs typeface="Arial" panose="020B0604020202020204" pitchFamily="34" charset="0"/>
                      </a:endParaRPr>
                    </a:p>
                  </a:txBody>
                  <a:tcPr/>
                </a:tc>
                <a:tc>
                  <a:txBody>
                    <a:bodyPr/>
                    <a:lstStyle/>
                    <a:p>
                      <a:pPr algn="ctr"/>
                      <a:endParaRPr lang="en-GB"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11"/>
                  </a:ext>
                </a:extLst>
              </a:tr>
              <a:tr h="370840">
                <a:tc>
                  <a:txBody>
                    <a:bodyPr/>
                    <a:lstStyle/>
                    <a:p>
                      <a:endParaRPr lang="en-GB" sz="1600" dirty="0">
                        <a:latin typeface="Arial" panose="020B0604020202020204" pitchFamily="34" charset="0"/>
                        <a:cs typeface="Arial" panose="020B0604020202020204" pitchFamily="34" charset="0"/>
                      </a:endParaRPr>
                    </a:p>
                  </a:txBody>
                  <a:tcPr/>
                </a:tc>
                <a:tc>
                  <a:txBody>
                    <a:bodyPr/>
                    <a:lstStyle/>
                    <a:p>
                      <a:pPr algn="ctr"/>
                      <a:endParaRPr lang="en-GB"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12"/>
                  </a:ext>
                </a:extLst>
              </a:tr>
              <a:tr h="370840">
                <a:tc>
                  <a:txBody>
                    <a:bodyPr/>
                    <a:lstStyle/>
                    <a:p>
                      <a:endParaRPr lang="en-GB" sz="1600" dirty="0">
                        <a:latin typeface="Arial" panose="020B0604020202020204" pitchFamily="34" charset="0"/>
                        <a:cs typeface="Arial" panose="020B0604020202020204" pitchFamily="34" charset="0"/>
                      </a:endParaRPr>
                    </a:p>
                  </a:txBody>
                  <a:tcPr/>
                </a:tc>
                <a:tc>
                  <a:txBody>
                    <a:bodyPr/>
                    <a:lstStyle/>
                    <a:p>
                      <a:pPr algn="ctr"/>
                      <a:endParaRPr lang="en-GB"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13"/>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2</a:t>
            </a:fld>
            <a:endParaRPr lang="en-GB"/>
          </a:p>
        </p:txBody>
      </p:sp>
    </p:spTree>
    <p:extLst>
      <p:ext uri="{BB962C8B-B14F-4D97-AF65-F5344CB8AC3E}">
        <p14:creationId xmlns:p14="http://schemas.microsoft.com/office/powerpoint/2010/main" val="427391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3438"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Water Quality Contacts 	Bespoke ODI</a:t>
            </a:r>
          </a:p>
        </p:txBody>
      </p:sp>
      <p:sp>
        <p:nvSpPr>
          <p:cNvPr id="16" name="Rounded Rectangle 15"/>
          <p:cNvSpPr/>
          <p:nvPr/>
        </p:nvSpPr>
        <p:spPr>
          <a:xfrm>
            <a:off x="1799771" y="949076"/>
            <a:ext cx="8622628" cy="3878297"/>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Water quality contacts is 0.44 reducing to 0.41 contacts per 1,000 population served per annum</a:t>
            </a:r>
          </a:p>
          <a:p>
            <a:endParaRPr lang="en-GB" sz="6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is £544k per unit point above target.</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number of times the company is contacted by consumers due to the taste and odour of drinking water, or due to drinking water not being clear. Calculation is the number of contacts for appearance plus all taste/odour contacts multiplied by 1,000 divided by the resident population as reported to Drinking Water Inspectorate (DWI). </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Company has been industry leading in </a:t>
            </a:r>
            <a:r>
              <a:rPr lang="en-GB" sz="1400" dirty="0" smtClean="0">
                <a:solidFill>
                  <a:schemeClr val="accent1">
                    <a:lumMod val="75000"/>
                  </a:schemeClr>
                </a:solidFill>
                <a:latin typeface="Arial" panose="020B0604020202020204" pitchFamily="34" charset="0"/>
                <a:cs typeface="Arial" panose="020B0604020202020204" pitchFamily="34" charset="0"/>
              </a:rPr>
              <a:t>AMP6 </a:t>
            </a:r>
            <a:r>
              <a:rPr lang="en-GB" sz="1400" dirty="0">
                <a:solidFill>
                  <a:schemeClr val="accent1">
                    <a:lumMod val="75000"/>
                  </a:schemeClr>
                </a:solidFill>
                <a:latin typeface="Arial" panose="020B0604020202020204" pitchFamily="34" charset="0"/>
                <a:cs typeface="Arial" panose="020B0604020202020204" pitchFamily="34" charset="0"/>
              </a:rPr>
              <a:t>and in 2019 reduced the number of contacts below 0.40 per 1,000 population served.   Achieving this target is likely to retain our industry leading position on this </a:t>
            </a:r>
            <a:r>
              <a:rPr lang="en-GB" sz="1400" dirty="0" smtClean="0">
                <a:solidFill>
                  <a:schemeClr val="accent1">
                    <a:lumMod val="75000"/>
                  </a:schemeClr>
                </a:solidFill>
                <a:latin typeface="Arial" panose="020B0604020202020204" pitchFamily="34" charset="0"/>
                <a:cs typeface="Arial" panose="020B0604020202020204" pitchFamily="34" charset="0"/>
              </a:rPr>
              <a:t>measure when the DWI publish its Annual </a:t>
            </a:r>
            <a:r>
              <a:rPr lang="en-GB" sz="1400" dirty="0" smtClean="0">
                <a:solidFill>
                  <a:schemeClr val="accent1">
                    <a:lumMod val="75000"/>
                  </a:schemeClr>
                </a:solidFill>
                <a:latin typeface="Arial" panose="020B0604020202020204" pitchFamily="34" charset="0"/>
                <a:cs typeface="Arial" panose="020B0604020202020204" pitchFamily="34" charset="0"/>
              </a:rPr>
              <a:t>Report in July 2021.</a:t>
            </a:r>
            <a:endParaRPr lang="en-GB" sz="1633"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934465"/>
            <a:ext cx="8900377" cy="1606051"/>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Despite an increase in the number of water quality contacts during the hot weather earlier in 2020, we have met our target for Water Quality Contacts.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performance is at 0.432 contacts per 1,000 customers served, which is 2% better than our target.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Therefore we do not need to pay an underperformance payment for 2020/21.</a:t>
            </a:r>
          </a:p>
        </p:txBody>
      </p:sp>
      <p:graphicFrame>
        <p:nvGraphicFramePr>
          <p:cNvPr id="3" name="Table 2"/>
          <p:cNvGraphicFramePr>
            <a:graphicFrameLocks noGrp="1"/>
          </p:cNvGraphicFramePr>
          <p:nvPr>
            <p:extLst>
              <p:ext uri="{D42A27DB-BD31-4B8C-83A1-F6EECF244321}">
                <p14:modId xmlns:p14="http://schemas.microsoft.com/office/powerpoint/2010/main" val="1472513037"/>
              </p:ext>
            </p:extLst>
          </p:nvPr>
        </p:nvGraphicFramePr>
        <p:xfrm>
          <a:off x="1959576" y="2938405"/>
          <a:ext cx="7245615" cy="921075"/>
        </p:xfrm>
        <a:graphic>
          <a:graphicData uri="http://schemas.openxmlformats.org/drawingml/2006/table">
            <a:tbl>
              <a:tblPr>
                <a:tableStyleId>{5C22544A-7EE6-4342-B048-85BDC9FD1C3A}</a:tableStyleId>
              </a:tblPr>
              <a:tblGrid>
                <a:gridCol w="1062663">
                  <a:extLst>
                    <a:ext uri="{9D8B030D-6E8A-4147-A177-3AD203B41FA5}">
                      <a16:colId xmlns="" xmlns:a16="http://schemas.microsoft.com/office/drawing/2014/main" val="20000"/>
                    </a:ext>
                  </a:extLst>
                </a:gridCol>
                <a:gridCol w="1964387">
                  <a:extLst>
                    <a:ext uri="{9D8B030D-6E8A-4147-A177-3AD203B41FA5}">
                      <a16:colId xmlns="" xmlns:a16="http://schemas.microsoft.com/office/drawing/2014/main" val="20001"/>
                    </a:ext>
                  </a:extLst>
                </a:gridCol>
                <a:gridCol w="660646">
                  <a:extLst>
                    <a:ext uri="{9D8B030D-6E8A-4147-A177-3AD203B41FA5}">
                      <a16:colId xmlns="" xmlns:a16="http://schemas.microsoft.com/office/drawing/2014/main" val="20002"/>
                    </a:ext>
                  </a:extLst>
                </a:gridCol>
                <a:gridCol w="633661">
                  <a:extLst>
                    <a:ext uri="{9D8B030D-6E8A-4147-A177-3AD203B41FA5}">
                      <a16:colId xmlns="" xmlns:a16="http://schemas.microsoft.com/office/drawing/2014/main" val="20003"/>
                    </a:ext>
                  </a:extLst>
                </a:gridCol>
                <a:gridCol w="717270">
                  <a:extLst>
                    <a:ext uri="{9D8B030D-6E8A-4147-A177-3AD203B41FA5}">
                      <a16:colId xmlns="" xmlns:a16="http://schemas.microsoft.com/office/drawing/2014/main" val="20004"/>
                    </a:ext>
                  </a:extLst>
                </a:gridCol>
                <a:gridCol w="836816">
                  <a:extLst>
                    <a:ext uri="{9D8B030D-6E8A-4147-A177-3AD203B41FA5}">
                      <a16:colId xmlns="" xmlns:a16="http://schemas.microsoft.com/office/drawing/2014/main" val="20005"/>
                    </a:ext>
                  </a:extLst>
                </a:gridCol>
                <a:gridCol w="643705">
                  <a:extLst>
                    <a:ext uri="{9D8B030D-6E8A-4147-A177-3AD203B41FA5}">
                      <a16:colId xmlns="" xmlns:a16="http://schemas.microsoft.com/office/drawing/2014/main" val="20006"/>
                    </a:ext>
                  </a:extLst>
                </a:gridCol>
                <a:gridCol w="726467">
                  <a:extLst>
                    <a:ext uri="{9D8B030D-6E8A-4147-A177-3AD203B41FA5}">
                      <a16:colId xmlns="" xmlns:a16="http://schemas.microsoft.com/office/drawing/2014/main" val="20007"/>
                    </a:ext>
                  </a:extLst>
                </a:gridCol>
              </a:tblGrid>
              <a:tr h="244182">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endParaRPr lang="en-GB" sz="1100" b="0" i="1"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b="0" i="0" u="none" strike="noStrike" dirty="0">
                          <a:solidFill>
                            <a:schemeClr val="bg1"/>
                          </a:solidFill>
                          <a:effectLst/>
                          <a:latin typeface="Arial" panose="020B0604020202020204" pitchFamily="34" charset="0"/>
                          <a:cs typeface="Arial" panose="020B0604020202020204" pitchFamily="34" charset="0"/>
                        </a:rPr>
                        <a:t>2019-20</a:t>
                      </a: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20633">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contacts/1000 population</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0.44</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0.43</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0.43</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0.42</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0.41</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56260">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Perform</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contacts/1000 population</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0.40</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0.43</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20</a:t>
            </a:fld>
            <a:endParaRPr lang="en-GB"/>
          </a:p>
        </p:txBody>
      </p:sp>
    </p:spTree>
    <p:extLst>
      <p:ext uri="{BB962C8B-B14F-4D97-AF65-F5344CB8AC3E}">
        <p14:creationId xmlns:p14="http://schemas.microsoft.com/office/powerpoint/2010/main" val="4237185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7526"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a:t>
            </a:r>
            <a:r>
              <a:rPr lang="en-US" sz="1432" b="1" dirty="0" smtClean="0">
                <a:latin typeface="Arial" panose="020B0604020202020204" pitchFamily="34" charset="0"/>
                <a:cs typeface="Arial" panose="020B0604020202020204" pitchFamily="34" charset="0"/>
              </a:rPr>
              <a:t>Biodiversity Penalty </a:t>
            </a:r>
            <a:r>
              <a:rPr lang="en-US" sz="1432" b="1" dirty="0">
                <a:latin typeface="Arial" panose="020B0604020202020204" pitchFamily="34" charset="0"/>
                <a:cs typeface="Arial" panose="020B0604020202020204" pitchFamily="34" charset="0"/>
              </a:rPr>
              <a:t>	Bespoke ODI</a:t>
            </a:r>
          </a:p>
        </p:txBody>
      </p:sp>
      <p:sp>
        <p:nvSpPr>
          <p:cNvPr id="16" name="Rounded Rectangle 15"/>
          <p:cNvSpPr/>
          <p:nvPr/>
        </p:nvSpPr>
        <p:spPr>
          <a:xfrm>
            <a:off x="1799771" y="949076"/>
            <a:ext cx="8622628" cy="3754729"/>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to ensure 90% of Company land, identified as priority habitat, is in good stewardship over AMP7.</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is £940 per percentage point below target, with a collar at 70%.</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Company </a:t>
            </a:r>
            <a:r>
              <a:rPr lang="en-GB" sz="1400" dirty="0" smtClean="0">
                <a:solidFill>
                  <a:schemeClr val="accent1">
                    <a:lumMod val="75000"/>
                  </a:schemeClr>
                </a:solidFill>
                <a:latin typeface="Arial" panose="020B0604020202020204" pitchFamily="34" charset="0"/>
                <a:cs typeface="Arial" panose="020B0604020202020204" pitchFamily="34" charset="0"/>
              </a:rPr>
              <a:t>have agreed </a:t>
            </a:r>
            <a:r>
              <a:rPr lang="en-GB" sz="1400" dirty="0">
                <a:solidFill>
                  <a:schemeClr val="accent1">
                    <a:lumMod val="75000"/>
                  </a:schemeClr>
                </a:solidFill>
                <a:latin typeface="Arial" panose="020B0604020202020204" pitchFamily="34" charset="0"/>
                <a:cs typeface="Arial" panose="020B0604020202020204" pitchFamily="34" charset="0"/>
              </a:rPr>
              <a:t>with Natural England, the Hampshire &amp; Isle of Wight Rivers Trust, relevant local authorities and the EA the number of sites covered by this performance commitment.</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ODI builds on the success of our Biodiversity ODI in AMP6 and requires the support of Operational staff to maintain sites as agreed in our operational plans</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770783"/>
            <a:ext cx="8900377" cy="1848678"/>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We have agreed with Natural England a programme of work on our sites to maintain the good status we achieved in AMP6.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Much of the programme relies on operational staff to maintain sites in accordance with our grass cutting regime.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Unfortunately due to Covid restrictions and reduced operation staff availability, we have failed this target. Measures have been put in place to improve performance in 2021/22.</a:t>
            </a:r>
          </a:p>
        </p:txBody>
      </p:sp>
      <p:graphicFrame>
        <p:nvGraphicFramePr>
          <p:cNvPr id="3" name="Table 2"/>
          <p:cNvGraphicFramePr>
            <a:graphicFrameLocks noGrp="1"/>
          </p:cNvGraphicFramePr>
          <p:nvPr>
            <p:extLst>
              <p:ext uri="{D42A27DB-BD31-4B8C-83A1-F6EECF244321}">
                <p14:modId xmlns:p14="http://schemas.microsoft.com/office/powerpoint/2010/main" val="1816058512"/>
              </p:ext>
            </p:extLst>
          </p:nvPr>
        </p:nvGraphicFramePr>
        <p:xfrm>
          <a:off x="1972585" y="3038408"/>
          <a:ext cx="6648901" cy="975452"/>
        </p:xfrm>
        <a:graphic>
          <a:graphicData uri="http://schemas.openxmlformats.org/drawingml/2006/table">
            <a:tbl>
              <a:tblPr>
                <a:tableStyleId>{5C22544A-7EE6-4342-B048-85BDC9FD1C3A}</a:tableStyleId>
              </a:tblPr>
              <a:tblGrid>
                <a:gridCol w="2005531">
                  <a:extLst>
                    <a:ext uri="{9D8B030D-6E8A-4147-A177-3AD203B41FA5}">
                      <a16:colId xmlns="" xmlns:a16="http://schemas.microsoft.com/office/drawing/2014/main" val="20000"/>
                    </a:ext>
                  </a:extLst>
                </a:gridCol>
                <a:gridCol w="1082434">
                  <a:extLst>
                    <a:ext uri="{9D8B030D-6E8A-4147-A177-3AD203B41FA5}">
                      <a16:colId xmlns="" xmlns:a16="http://schemas.microsoft.com/office/drawing/2014/main" val="20001"/>
                    </a:ext>
                  </a:extLst>
                </a:gridCol>
                <a:gridCol w="751530">
                  <a:extLst>
                    <a:ext uri="{9D8B030D-6E8A-4147-A177-3AD203B41FA5}">
                      <a16:colId xmlns="" xmlns:a16="http://schemas.microsoft.com/office/drawing/2014/main" val="20003"/>
                    </a:ext>
                  </a:extLst>
                </a:gridCol>
                <a:gridCol w="779026">
                  <a:extLst>
                    <a:ext uri="{9D8B030D-6E8A-4147-A177-3AD203B41FA5}">
                      <a16:colId xmlns="" xmlns:a16="http://schemas.microsoft.com/office/drawing/2014/main" val="20004"/>
                    </a:ext>
                  </a:extLst>
                </a:gridCol>
                <a:gridCol w="696774">
                  <a:extLst>
                    <a:ext uri="{9D8B030D-6E8A-4147-A177-3AD203B41FA5}">
                      <a16:colId xmlns="" xmlns:a16="http://schemas.microsoft.com/office/drawing/2014/main" val="20005"/>
                    </a:ext>
                  </a:extLst>
                </a:gridCol>
                <a:gridCol w="668588">
                  <a:extLst>
                    <a:ext uri="{9D8B030D-6E8A-4147-A177-3AD203B41FA5}">
                      <a16:colId xmlns="" xmlns:a16="http://schemas.microsoft.com/office/drawing/2014/main" val="20006"/>
                    </a:ext>
                  </a:extLst>
                </a:gridCol>
                <a:gridCol w="665018">
                  <a:extLst>
                    <a:ext uri="{9D8B030D-6E8A-4147-A177-3AD203B41FA5}">
                      <a16:colId xmlns="" xmlns:a16="http://schemas.microsoft.com/office/drawing/2014/main" val="20007"/>
                    </a:ext>
                  </a:extLst>
                </a:gridCol>
              </a:tblGrid>
              <a:tr h="298558">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08758">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Ofwat Target</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90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90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90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90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90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68136">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30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21</a:t>
            </a:fld>
            <a:endParaRPr lang="en-GB"/>
          </a:p>
        </p:txBody>
      </p:sp>
    </p:spTree>
    <p:extLst>
      <p:ext uri="{BB962C8B-B14F-4D97-AF65-F5344CB8AC3E}">
        <p14:creationId xmlns:p14="http://schemas.microsoft.com/office/powerpoint/2010/main" val="1498064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30828"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Low Pressure 	Bespoke ODI</a:t>
            </a:r>
          </a:p>
        </p:txBody>
      </p:sp>
      <p:sp>
        <p:nvSpPr>
          <p:cNvPr id="16" name="Rounded Rectangle 15"/>
          <p:cNvSpPr/>
          <p:nvPr/>
        </p:nvSpPr>
        <p:spPr>
          <a:xfrm>
            <a:off x="1799771" y="949076"/>
            <a:ext cx="8622628" cy="3705302"/>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Low pressure is to reduce the number of customers on the register from 70 to 18 over the AMP7 period.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is £1,890 per property above target.</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number of customers receiving or at risk of receiving pressure below the reference level. </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Company is lower quartile on this measure currently in the industry and this programme will improve us to </a:t>
            </a:r>
            <a:r>
              <a:rPr lang="en-GB" sz="1400" dirty="0" smtClean="0">
                <a:solidFill>
                  <a:schemeClr val="accent1">
                    <a:lumMod val="75000"/>
                  </a:schemeClr>
                </a:solidFill>
                <a:latin typeface="Arial" panose="020B0604020202020204" pitchFamily="34" charset="0"/>
                <a:cs typeface="Arial" panose="020B0604020202020204" pitchFamily="34" charset="0"/>
              </a:rPr>
              <a:t>average</a:t>
            </a:r>
            <a:r>
              <a:rPr lang="en-GB" sz="1400" dirty="0">
                <a:solidFill>
                  <a:schemeClr val="accent1">
                    <a:lumMod val="75000"/>
                  </a:schemeClr>
                </a:solidFill>
                <a:latin typeface="Arial" panose="020B0604020202020204" pitchFamily="34" charset="0"/>
                <a:cs typeface="Arial" panose="020B0604020202020204" pitchFamily="34" charset="0"/>
              </a:rPr>
              <a:t>.  It is possible that some </a:t>
            </a:r>
            <a:r>
              <a:rPr lang="en-GB" sz="1400" dirty="0" smtClean="0">
                <a:solidFill>
                  <a:schemeClr val="accent1">
                    <a:lumMod val="75000"/>
                  </a:schemeClr>
                </a:solidFill>
                <a:latin typeface="Arial" panose="020B0604020202020204" pitchFamily="34" charset="0"/>
                <a:cs typeface="Arial" panose="020B0604020202020204" pitchFamily="34" charset="0"/>
              </a:rPr>
              <a:t>customers will </a:t>
            </a:r>
            <a:r>
              <a:rPr lang="en-GB" sz="1400" dirty="0">
                <a:solidFill>
                  <a:schemeClr val="accent1">
                    <a:lumMod val="75000"/>
                  </a:schemeClr>
                </a:solidFill>
                <a:latin typeface="Arial" panose="020B0604020202020204" pitchFamily="34" charset="0"/>
                <a:cs typeface="Arial" panose="020B0604020202020204" pitchFamily="34" charset="0"/>
              </a:rPr>
              <a:t>not want our offering, given concerns over on-going </a:t>
            </a:r>
            <a:r>
              <a:rPr lang="en-GB" sz="1400" dirty="0" smtClean="0">
                <a:solidFill>
                  <a:schemeClr val="accent1">
                    <a:lumMod val="75000"/>
                  </a:schemeClr>
                </a:solidFill>
                <a:latin typeface="Arial" panose="020B0604020202020204" pitchFamily="34" charset="0"/>
                <a:cs typeface="Arial" panose="020B0604020202020204" pitchFamily="34" charset="0"/>
              </a:rPr>
              <a:t>maintenance of any boosters installed.</a:t>
            </a:r>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889190"/>
            <a:ext cx="8900377" cy="1511317"/>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achieved our annual target this year reducing the number of customers at risk of low pressure from 70 to 60.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significantly improved our monitoring of the network and therefore understanding of which customers experience long term issues associated with low pressure.</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Thus we have no penalty to pay.</a:t>
            </a:r>
          </a:p>
        </p:txBody>
      </p:sp>
      <p:graphicFrame>
        <p:nvGraphicFramePr>
          <p:cNvPr id="3" name="Table 2"/>
          <p:cNvGraphicFramePr>
            <a:graphicFrameLocks noGrp="1"/>
          </p:cNvGraphicFramePr>
          <p:nvPr>
            <p:extLst>
              <p:ext uri="{D42A27DB-BD31-4B8C-83A1-F6EECF244321}">
                <p14:modId xmlns:p14="http://schemas.microsoft.com/office/powerpoint/2010/main" val="1611585581"/>
              </p:ext>
            </p:extLst>
          </p:nvPr>
        </p:nvGraphicFramePr>
        <p:xfrm>
          <a:off x="2053102" y="2874596"/>
          <a:ext cx="7071198" cy="913633"/>
        </p:xfrm>
        <a:graphic>
          <a:graphicData uri="http://schemas.openxmlformats.org/drawingml/2006/table">
            <a:tbl>
              <a:tblPr>
                <a:tableStyleId>{5C22544A-7EE6-4342-B048-85BDC9FD1C3A}</a:tableStyleId>
              </a:tblPr>
              <a:tblGrid>
                <a:gridCol w="2094700">
                  <a:extLst>
                    <a:ext uri="{9D8B030D-6E8A-4147-A177-3AD203B41FA5}">
                      <a16:colId xmlns="" xmlns:a16="http://schemas.microsoft.com/office/drawing/2014/main" val="20000"/>
                    </a:ext>
                  </a:extLst>
                </a:gridCol>
                <a:gridCol w="1929663">
                  <a:extLst>
                    <a:ext uri="{9D8B030D-6E8A-4147-A177-3AD203B41FA5}">
                      <a16:colId xmlns="" xmlns:a16="http://schemas.microsoft.com/office/drawing/2014/main" val="20001"/>
                    </a:ext>
                  </a:extLst>
                </a:gridCol>
                <a:gridCol w="609367">
                  <a:extLst>
                    <a:ext uri="{9D8B030D-6E8A-4147-A177-3AD203B41FA5}">
                      <a16:colId xmlns="" xmlns:a16="http://schemas.microsoft.com/office/drawing/2014/main" val="20002"/>
                    </a:ext>
                  </a:extLst>
                </a:gridCol>
                <a:gridCol w="609367">
                  <a:extLst>
                    <a:ext uri="{9D8B030D-6E8A-4147-A177-3AD203B41FA5}">
                      <a16:colId xmlns="" xmlns:a16="http://schemas.microsoft.com/office/drawing/2014/main" val="20003"/>
                    </a:ext>
                  </a:extLst>
                </a:gridCol>
                <a:gridCol w="609367">
                  <a:extLst>
                    <a:ext uri="{9D8B030D-6E8A-4147-A177-3AD203B41FA5}">
                      <a16:colId xmlns="" xmlns:a16="http://schemas.microsoft.com/office/drawing/2014/main" val="20004"/>
                    </a:ext>
                  </a:extLst>
                </a:gridCol>
                <a:gridCol w="609367">
                  <a:extLst>
                    <a:ext uri="{9D8B030D-6E8A-4147-A177-3AD203B41FA5}">
                      <a16:colId xmlns="" xmlns:a16="http://schemas.microsoft.com/office/drawing/2014/main" val="20005"/>
                    </a:ext>
                  </a:extLst>
                </a:gridCol>
                <a:gridCol w="609367">
                  <a:extLst>
                    <a:ext uri="{9D8B030D-6E8A-4147-A177-3AD203B41FA5}">
                      <a16:colId xmlns="" xmlns:a16="http://schemas.microsoft.com/office/drawing/2014/main" val="20006"/>
                    </a:ext>
                  </a:extLst>
                </a:gridCol>
              </a:tblGrid>
              <a:tr h="296116">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endParaRPr lang="en-GB" sz="1100" b="0" i="1"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296883">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Ofwat Target</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properties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60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50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40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30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20634">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properties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60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22</a:t>
            </a:fld>
            <a:endParaRPr lang="en-GB"/>
          </a:p>
        </p:txBody>
      </p:sp>
    </p:spTree>
    <p:extLst>
      <p:ext uri="{BB962C8B-B14F-4D97-AF65-F5344CB8AC3E}">
        <p14:creationId xmlns:p14="http://schemas.microsoft.com/office/powerpoint/2010/main" val="605434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4461"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Affordability	Bespoke ODI</a:t>
            </a:r>
          </a:p>
        </p:txBody>
      </p:sp>
      <p:sp>
        <p:nvSpPr>
          <p:cNvPr id="16" name="Rounded Rectangle 15"/>
          <p:cNvSpPr/>
          <p:nvPr/>
        </p:nvSpPr>
        <p:spPr>
          <a:xfrm>
            <a:off x="1799771" y="949076"/>
            <a:ext cx="8622628" cy="4071967"/>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31 March 2025 is 10,000 customers on our Social Tariff</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is £21 per customer below target.</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number of customers on the Company Social tariff at the end of each regulatory year.</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Company has been very successful promoting its Social Tariff in AMP6 </a:t>
            </a:r>
            <a:r>
              <a:rPr lang="en-GB" sz="1400" dirty="0" smtClean="0">
                <a:solidFill>
                  <a:schemeClr val="accent1">
                    <a:lumMod val="75000"/>
                  </a:schemeClr>
                </a:solidFill>
                <a:latin typeface="Arial" panose="020B0604020202020204" pitchFamily="34" charset="0"/>
                <a:cs typeface="Arial" panose="020B0604020202020204" pitchFamily="34" charset="0"/>
              </a:rPr>
              <a:t>and are well placed therefore to hit our targets </a:t>
            </a:r>
            <a:r>
              <a:rPr lang="en-GB" sz="1400" dirty="0">
                <a:solidFill>
                  <a:schemeClr val="accent1">
                    <a:lumMod val="75000"/>
                  </a:schemeClr>
                </a:solidFill>
                <a:latin typeface="Arial" panose="020B0604020202020204" pitchFamily="34" charset="0"/>
                <a:cs typeface="Arial" panose="020B0604020202020204" pitchFamily="34" charset="0"/>
              </a:rPr>
              <a:t>for AMP7.  We will continue to work with support agencies and Southern Water to increase take up rate.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We recover the discount of circa £25 per customer from all other customers.  [10,000 customers at £25 increases all other customers bills by 86 pence per year]</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5113247"/>
            <a:ext cx="8900377" cy="1506214"/>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now have over </a:t>
            </a:r>
            <a:r>
              <a:rPr lang="en-GB" sz="1600" dirty="0" smtClean="0">
                <a:solidFill>
                  <a:schemeClr val="accent5">
                    <a:lumMod val="50000"/>
                  </a:schemeClr>
                </a:solidFill>
                <a:latin typeface="Arial" panose="020B0604020202020204" pitchFamily="34" charset="0"/>
                <a:cs typeface="Arial" panose="020B0604020202020204" pitchFamily="34" charset="0"/>
              </a:rPr>
              <a:t>9,300 </a:t>
            </a:r>
            <a:r>
              <a:rPr lang="en-GB" sz="1600" dirty="0">
                <a:solidFill>
                  <a:schemeClr val="accent5">
                    <a:lumMod val="50000"/>
                  </a:schemeClr>
                </a:solidFill>
                <a:latin typeface="Arial" panose="020B0604020202020204" pitchFamily="34" charset="0"/>
                <a:cs typeface="Arial" panose="020B0604020202020204" pitchFamily="34" charset="0"/>
              </a:rPr>
              <a:t>customers on our social tariff relative to the Ofwat target of 8,000 for 2020/21.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seen an increased in 2020/21 due in part to Covid-19 and we expect a further increase as furlough ceases.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Therefore we do not need to pay an underperformance payment for 2020/21.</a:t>
            </a:r>
          </a:p>
        </p:txBody>
      </p:sp>
      <p:graphicFrame>
        <p:nvGraphicFramePr>
          <p:cNvPr id="2" name="Table 1"/>
          <p:cNvGraphicFramePr>
            <a:graphicFrameLocks noGrp="1"/>
          </p:cNvGraphicFramePr>
          <p:nvPr>
            <p:extLst>
              <p:ext uri="{D42A27DB-BD31-4B8C-83A1-F6EECF244321}">
                <p14:modId xmlns:p14="http://schemas.microsoft.com/office/powerpoint/2010/main" val="584072666"/>
              </p:ext>
            </p:extLst>
          </p:nvPr>
        </p:nvGraphicFramePr>
        <p:xfrm>
          <a:off x="1995441" y="2643294"/>
          <a:ext cx="6868003" cy="919303"/>
        </p:xfrm>
        <a:graphic>
          <a:graphicData uri="http://schemas.openxmlformats.org/drawingml/2006/table">
            <a:tbl>
              <a:tblPr>
                <a:tableStyleId>{5C22544A-7EE6-4342-B048-85BDC9FD1C3A}</a:tableStyleId>
              </a:tblPr>
              <a:tblGrid>
                <a:gridCol w="1226286">
                  <a:extLst>
                    <a:ext uri="{9D8B030D-6E8A-4147-A177-3AD203B41FA5}">
                      <a16:colId xmlns="" xmlns:a16="http://schemas.microsoft.com/office/drawing/2014/main" val="20000"/>
                    </a:ext>
                  </a:extLst>
                </a:gridCol>
                <a:gridCol w="953643">
                  <a:extLst>
                    <a:ext uri="{9D8B030D-6E8A-4147-A177-3AD203B41FA5}">
                      <a16:colId xmlns="" xmlns:a16="http://schemas.microsoft.com/office/drawing/2014/main" val="20001"/>
                    </a:ext>
                  </a:extLst>
                </a:gridCol>
                <a:gridCol w="1010863">
                  <a:extLst>
                    <a:ext uri="{9D8B030D-6E8A-4147-A177-3AD203B41FA5}">
                      <a16:colId xmlns="" xmlns:a16="http://schemas.microsoft.com/office/drawing/2014/main" val="20003"/>
                    </a:ext>
                  </a:extLst>
                </a:gridCol>
                <a:gridCol w="1001326">
                  <a:extLst>
                    <a:ext uri="{9D8B030D-6E8A-4147-A177-3AD203B41FA5}">
                      <a16:colId xmlns="" xmlns:a16="http://schemas.microsoft.com/office/drawing/2014/main" val="20004"/>
                    </a:ext>
                  </a:extLst>
                </a:gridCol>
                <a:gridCol w="972717">
                  <a:extLst>
                    <a:ext uri="{9D8B030D-6E8A-4147-A177-3AD203B41FA5}">
                      <a16:colId xmlns="" xmlns:a16="http://schemas.microsoft.com/office/drawing/2014/main" val="20005"/>
                    </a:ext>
                  </a:extLst>
                </a:gridCol>
                <a:gridCol w="791524">
                  <a:extLst>
                    <a:ext uri="{9D8B030D-6E8A-4147-A177-3AD203B41FA5}">
                      <a16:colId xmlns="" xmlns:a16="http://schemas.microsoft.com/office/drawing/2014/main" val="20006"/>
                    </a:ext>
                  </a:extLst>
                </a:gridCol>
                <a:gridCol w="911644">
                  <a:extLst>
                    <a:ext uri="{9D8B030D-6E8A-4147-A177-3AD203B41FA5}">
                      <a16:colId xmlns="" xmlns:a16="http://schemas.microsoft.com/office/drawing/2014/main" val="20007"/>
                    </a:ext>
                  </a:extLst>
                </a:gridCol>
              </a:tblGrid>
              <a:tr h="289912">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20634">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Ofwat Target</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customers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8,000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8,500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9,000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9,500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10,000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08757">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Performance</a:t>
                      </a:r>
                    </a:p>
                  </a:txBody>
                  <a:tcPr marL="9525" marR="9525" marT="9525" marB="0" anchor="ctr"/>
                </a:tc>
                <a:tc>
                  <a:txBody>
                    <a:bodyPr/>
                    <a:lstStyle/>
                    <a:p>
                      <a:pPr algn="ct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customers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a:t>
                      </a:r>
                      <a:r>
                        <a:rPr lang="en-GB" sz="1100" u="none" strike="noStrike" dirty="0" smtClean="0">
                          <a:solidFill>
                            <a:schemeClr val="accent5">
                              <a:lumMod val="50000"/>
                            </a:schemeClr>
                          </a:solidFill>
                          <a:effectLst/>
                          <a:latin typeface="Arial" panose="020B0604020202020204" pitchFamily="34" charset="0"/>
                          <a:cs typeface="Arial" panose="020B0604020202020204" pitchFamily="34" charset="0"/>
                        </a:rPr>
                        <a:t>9,327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23</a:t>
            </a:fld>
            <a:endParaRPr lang="en-GB"/>
          </a:p>
        </p:txBody>
      </p:sp>
    </p:spTree>
    <p:extLst>
      <p:ext uri="{BB962C8B-B14F-4D97-AF65-F5344CB8AC3E}">
        <p14:creationId xmlns:p14="http://schemas.microsoft.com/office/powerpoint/2010/main" val="3704128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32876"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WINEP (Timing)	Bespoke ODI</a:t>
            </a:r>
          </a:p>
        </p:txBody>
      </p:sp>
      <p:sp>
        <p:nvSpPr>
          <p:cNvPr id="16" name="Rounded Rectangle 15"/>
          <p:cNvSpPr/>
          <p:nvPr/>
        </p:nvSpPr>
        <p:spPr>
          <a:xfrm>
            <a:off x="1799771" y="949077"/>
            <a:ext cx="8622628" cy="4164170"/>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is to complete our 18 WINEP commitments as agreed with the EA on time.</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is £23k per project per year late.</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Company will secure confirmation from the EA that performance has been correctly reported</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agreed WINEP programme has 11 schemes related to catchment management, 2 on the installation of eel screens on the River Itchen, 1 on bio-security (how we minimise the potential to introduce invasive species on to our sites), 1 on natural capital and 3 on water resource abstraction (2 on the Itchen and 1 at Soberton).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There is also a WINEP delivery ODI – which is non-financial, (see later).</a:t>
            </a: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5237923"/>
            <a:ext cx="8900377" cy="1302594"/>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programme is ambitious and requires us working with farmers on catchment management and with Southern Water on the River Itchen project.</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delivered our Eels screens in accordance with this requirement and have made good progress on all other elements of the WINEP</a:t>
            </a:r>
          </a:p>
        </p:txBody>
      </p:sp>
      <p:graphicFrame>
        <p:nvGraphicFramePr>
          <p:cNvPr id="3" name="Table 2"/>
          <p:cNvGraphicFramePr>
            <a:graphicFrameLocks noGrp="1"/>
          </p:cNvGraphicFramePr>
          <p:nvPr>
            <p:extLst>
              <p:ext uri="{D42A27DB-BD31-4B8C-83A1-F6EECF244321}">
                <p14:modId xmlns:p14="http://schemas.microsoft.com/office/powerpoint/2010/main" val="933578375"/>
              </p:ext>
            </p:extLst>
          </p:nvPr>
        </p:nvGraphicFramePr>
        <p:xfrm>
          <a:off x="1964184" y="2347067"/>
          <a:ext cx="7071198" cy="1179904"/>
        </p:xfrm>
        <a:graphic>
          <a:graphicData uri="http://schemas.openxmlformats.org/drawingml/2006/table">
            <a:tbl>
              <a:tblPr>
                <a:tableStyleId>{5C22544A-7EE6-4342-B048-85BDC9FD1C3A}</a:tableStyleId>
              </a:tblPr>
              <a:tblGrid>
                <a:gridCol w="2094700">
                  <a:extLst>
                    <a:ext uri="{9D8B030D-6E8A-4147-A177-3AD203B41FA5}">
                      <a16:colId xmlns="" xmlns:a16="http://schemas.microsoft.com/office/drawing/2014/main" val="20000"/>
                    </a:ext>
                  </a:extLst>
                </a:gridCol>
                <a:gridCol w="1929663">
                  <a:extLst>
                    <a:ext uri="{9D8B030D-6E8A-4147-A177-3AD203B41FA5}">
                      <a16:colId xmlns="" xmlns:a16="http://schemas.microsoft.com/office/drawing/2014/main" val="20001"/>
                    </a:ext>
                  </a:extLst>
                </a:gridCol>
                <a:gridCol w="609367">
                  <a:extLst>
                    <a:ext uri="{9D8B030D-6E8A-4147-A177-3AD203B41FA5}">
                      <a16:colId xmlns="" xmlns:a16="http://schemas.microsoft.com/office/drawing/2014/main" val="20002"/>
                    </a:ext>
                  </a:extLst>
                </a:gridCol>
                <a:gridCol w="609367">
                  <a:extLst>
                    <a:ext uri="{9D8B030D-6E8A-4147-A177-3AD203B41FA5}">
                      <a16:colId xmlns="" xmlns:a16="http://schemas.microsoft.com/office/drawing/2014/main" val="20003"/>
                    </a:ext>
                  </a:extLst>
                </a:gridCol>
                <a:gridCol w="609367">
                  <a:extLst>
                    <a:ext uri="{9D8B030D-6E8A-4147-A177-3AD203B41FA5}">
                      <a16:colId xmlns="" xmlns:a16="http://schemas.microsoft.com/office/drawing/2014/main" val="20004"/>
                    </a:ext>
                  </a:extLst>
                </a:gridCol>
                <a:gridCol w="609367">
                  <a:extLst>
                    <a:ext uri="{9D8B030D-6E8A-4147-A177-3AD203B41FA5}">
                      <a16:colId xmlns="" xmlns:a16="http://schemas.microsoft.com/office/drawing/2014/main" val="20005"/>
                    </a:ext>
                  </a:extLst>
                </a:gridCol>
                <a:gridCol w="609367">
                  <a:extLst>
                    <a:ext uri="{9D8B030D-6E8A-4147-A177-3AD203B41FA5}">
                      <a16:colId xmlns="" xmlns:a16="http://schemas.microsoft.com/office/drawing/2014/main" val="20006"/>
                    </a:ext>
                  </a:extLst>
                </a:gridCol>
              </a:tblGrid>
              <a:tr h="265504">
                <a:tc>
                  <a:txBody>
                    <a:bodyPr/>
                    <a:lstStyle/>
                    <a:p>
                      <a:pPr algn="r"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endParaRPr lang="en-GB" sz="1100" b="0" i="1"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extLst>
                  <a:ext uri="{0D108BD9-81ED-4DB2-BD59-A6C34878D82A}">
                    <a16:rowId xmlns="" xmlns:a16="http://schemas.microsoft.com/office/drawing/2014/main" val="10000"/>
                  </a:ext>
                </a:extLst>
              </a:tr>
              <a:tr h="29688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EA / Ofwat</a:t>
                      </a:r>
                      <a:r>
                        <a:rPr lang="en-GB" sz="1100" u="none" strike="noStrike" baseline="0" dirty="0">
                          <a:solidFill>
                            <a:schemeClr val="accent5">
                              <a:lumMod val="50000"/>
                            </a:schemeClr>
                          </a:solidFill>
                          <a:effectLst/>
                          <a:latin typeface="Arial" panose="020B0604020202020204" pitchFamily="34" charset="0"/>
                          <a:cs typeface="Arial" panose="020B0604020202020204" pitchFamily="34" charset="0"/>
                        </a:rPr>
                        <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schemes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5</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11</a:t>
                      </a:r>
                    </a:p>
                  </a:txBody>
                  <a:tcPr marL="9525" marR="9525" marT="9525" marB="0" anchor="ctr"/>
                </a:tc>
                <a:extLst>
                  <a:ext uri="{0D108BD9-81ED-4DB2-BD59-A6C34878D82A}">
                    <a16:rowId xmlns="" xmlns:a16="http://schemas.microsoft.com/office/drawing/2014/main" val="10001"/>
                  </a:ext>
                </a:extLst>
              </a:tr>
              <a:tr h="28500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EA / Ofwat</a:t>
                      </a:r>
                      <a:r>
                        <a:rPr lang="en-GB" sz="1100" u="none" strike="noStrike" baseline="0" dirty="0">
                          <a:solidFill>
                            <a:schemeClr val="accent5">
                              <a:lumMod val="50000"/>
                            </a:schemeClr>
                          </a:solidFill>
                          <a:effectLst/>
                          <a:latin typeface="Arial" panose="020B0604020202020204" pitchFamily="34" charset="0"/>
                          <a:cs typeface="Arial" panose="020B0604020202020204" pitchFamily="34" charset="0"/>
                        </a:rPr>
                        <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cumulative</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2</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7</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7</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7</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32509">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Performance</a:t>
                      </a: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cumulative</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24</a:t>
            </a:fld>
            <a:endParaRPr lang="en-GB"/>
          </a:p>
        </p:txBody>
      </p:sp>
    </p:spTree>
    <p:extLst>
      <p:ext uri="{BB962C8B-B14F-4D97-AF65-F5344CB8AC3E}">
        <p14:creationId xmlns:p14="http://schemas.microsoft.com/office/powerpoint/2010/main" val="867450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45096"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Priority Services Register	Common ODI</a:t>
            </a:r>
          </a:p>
        </p:txBody>
      </p:sp>
      <p:sp>
        <p:nvSpPr>
          <p:cNvPr id="16" name="Rounded Rectangle 15"/>
          <p:cNvSpPr/>
          <p:nvPr/>
        </p:nvSpPr>
        <p:spPr>
          <a:xfrm>
            <a:off x="1745265" y="949076"/>
            <a:ext cx="8622628" cy="3243950"/>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the Priority Services Register is 9% by the end of 2024/25.</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Reputational.</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ODI is the number of number of customers on our PSR register every year as a percentage of the household base.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Further there are expectations that we contact all customers on the PSR on a two year rolling basis to ensure they should remain on the PSR</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71596" y="4355071"/>
            <a:ext cx="8900377" cy="2083846"/>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increased the number of customers we have on our PSR significantly in the year by writing to more than 32,000 customers over the age of 70 who were on the government shield list for Covid-19.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therefore already achieved our end of AMP7 target of 9%, given we serve circa 300,000 households.  </a:t>
            </a:r>
          </a:p>
        </p:txBody>
      </p:sp>
      <p:graphicFrame>
        <p:nvGraphicFramePr>
          <p:cNvPr id="3" name="Table 2"/>
          <p:cNvGraphicFramePr>
            <a:graphicFrameLocks noGrp="1"/>
          </p:cNvGraphicFramePr>
          <p:nvPr>
            <p:extLst>
              <p:ext uri="{D42A27DB-BD31-4B8C-83A1-F6EECF244321}">
                <p14:modId xmlns:p14="http://schemas.microsoft.com/office/powerpoint/2010/main" val="3322976494"/>
              </p:ext>
            </p:extLst>
          </p:nvPr>
        </p:nvGraphicFramePr>
        <p:xfrm>
          <a:off x="1943336" y="3091265"/>
          <a:ext cx="6785027" cy="863217"/>
        </p:xfrm>
        <a:graphic>
          <a:graphicData uri="http://schemas.openxmlformats.org/drawingml/2006/table">
            <a:tbl>
              <a:tblPr>
                <a:tableStyleId>{5C22544A-7EE6-4342-B048-85BDC9FD1C3A}</a:tableStyleId>
              </a:tblPr>
              <a:tblGrid>
                <a:gridCol w="2764549">
                  <a:extLst>
                    <a:ext uri="{9D8B030D-6E8A-4147-A177-3AD203B41FA5}">
                      <a16:colId xmlns="" xmlns:a16="http://schemas.microsoft.com/office/drawing/2014/main" val="20000"/>
                    </a:ext>
                  </a:extLst>
                </a:gridCol>
                <a:gridCol w="814953">
                  <a:extLst>
                    <a:ext uri="{9D8B030D-6E8A-4147-A177-3AD203B41FA5}">
                      <a16:colId xmlns="" xmlns:a16="http://schemas.microsoft.com/office/drawing/2014/main" val="20001"/>
                    </a:ext>
                  </a:extLst>
                </a:gridCol>
                <a:gridCol w="641105">
                  <a:extLst>
                    <a:ext uri="{9D8B030D-6E8A-4147-A177-3AD203B41FA5}">
                      <a16:colId xmlns="" xmlns:a16="http://schemas.microsoft.com/office/drawing/2014/main" val="20003"/>
                    </a:ext>
                  </a:extLst>
                </a:gridCol>
                <a:gridCol w="641105">
                  <a:extLst>
                    <a:ext uri="{9D8B030D-6E8A-4147-A177-3AD203B41FA5}">
                      <a16:colId xmlns="" xmlns:a16="http://schemas.microsoft.com/office/drawing/2014/main" val="20004"/>
                    </a:ext>
                  </a:extLst>
                </a:gridCol>
                <a:gridCol w="641105">
                  <a:extLst>
                    <a:ext uri="{9D8B030D-6E8A-4147-A177-3AD203B41FA5}">
                      <a16:colId xmlns="" xmlns:a16="http://schemas.microsoft.com/office/drawing/2014/main" val="20005"/>
                    </a:ext>
                  </a:extLst>
                </a:gridCol>
                <a:gridCol w="641105">
                  <a:extLst>
                    <a:ext uri="{9D8B030D-6E8A-4147-A177-3AD203B41FA5}">
                      <a16:colId xmlns="" xmlns:a16="http://schemas.microsoft.com/office/drawing/2014/main" val="20006"/>
                    </a:ext>
                  </a:extLst>
                </a:gridCol>
                <a:gridCol w="641105">
                  <a:extLst>
                    <a:ext uri="{9D8B030D-6E8A-4147-A177-3AD203B41FA5}">
                      <a16:colId xmlns="" xmlns:a16="http://schemas.microsoft.com/office/drawing/2014/main" val="20007"/>
                    </a:ext>
                  </a:extLst>
                </a:gridCol>
              </a:tblGrid>
              <a:tr h="287739">
                <a:tc>
                  <a:txBody>
                    <a:bodyPr/>
                    <a:lstStyle/>
                    <a:p>
                      <a:pPr algn="l" fontAlgn="b"/>
                      <a:endParaRPr lang="en-GB"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l" fontAlgn="b"/>
                      <a:endParaRPr lang="en-GB"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200" u="none" strike="noStrike" dirty="0">
                          <a:solidFill>
                            <a:schemeClr val="bg1"/>
                          </a:solidFill>
                          <a:effectLst/>
                          <a:latin typeface="Arial" panose="020B0604020202020204" pitchFamily="34" charset="0"/>
                          <a:cs typeface="Arial" panose="020B0604020202020204" pitchFamily="34" charset="0"/>
                        </a:rPr>
                        <a:t>2020-21</a:t>
                      </a:r>
                      <a:endParaRPr lang="en-GB"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200" u="none" strike="noStrike" dirty="0">
                          <a:solidFill>
                            <a:schemeClr val="bg1"/>
                          </a:solidFill>
                          <a:effectLst/>
                          <a:latin typeface="Arial" panose="020B0604020202020204" pitchFamily="34" charset="0"/>
                          <a:cs typeface="Arial" panose="020B0604020202020204" pitchFamily="34" charset="0"/>
                        </a:rPr>
                        <a:t>2021-22</a:t>
                      </a:r>
                      <a:endParaRPr lang="en-GB"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200" u="none" strike="noStrike" dirty="0">
                          <a:solidFill>
                            <a:schemeClr val="bg1"/>
                          </a:solidFill>
                          <a:effectLst/>
                          <a:latin typeface="Arial" panose="020B0604020202020204" pitchFamily="34" charset="0"/>
                          <a:cs typeface="Arial" panose="020B0604020202020204" pitchFamily="34" charset="0"/>
                        </a:rPr>
                        <a:t>2022-23</a:t>
                      </a:r>
                      <a:endParaRPr lang="en-GB"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200" u="none" strike="noStrike" dirty="0">
                          <a:solidFill>
                            <a:schemeClr val="bg1"/>
                          </a:solidFill>
                          <a:effectLst/>
                          <a:latin typeface="Arial" panose="020B0604020202020204" pitchFamily="34" charset="0"/>
                          <a:cs typeface="Arial" panose="020B0604020202020204" pitchFamily="34" charset="0"/>
                        </a:rPr>
                        <a:t>2023-24</a:t>
                      </a:r>
                      <a:endParaRPr lang="en-GB"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200" u="none" strike="noStrike" dirty="0">
                          <a:solidFill>
                            <a:schemeClr val="bg1"/>
                          </a:solidFill>
                          <a:effectLst/>
                          <a:latin typeface="Arial" panose="020B0604020202020204" pitchFamily="34" charset="0"/>
                          <a:cs typeface="Arial" panose="020B0604020202020204" pitchFamily="34" charset="0"/>
                        </a:rPr>
                        <a:t>2024-25</a:t>
                      </a:r>
                      <a:endParaRPr lang="en-GB"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extLst>
                  <a:ext uri="{0D108BD9-81ED-4DB2-BD59-A6C34878D82A}">
                    <a16:rowId xmlns="" xmlns:a16="http://schemas.microsoft.com/office/drawing/2014/main" val="10000"/>
                  </a:ext>
                </a:extLst>
              </a:tr>
              <a:tr h="287739">
                <a:tc>
                  <a:txBody>
                    <a:bodyPr/>
                    <a:lstStyle/>
                    <a:p>
                      <a:pPr algn="l" fontAlgn="b"/>
                      <a:r>
                        <a:rPr lang="en-GB" sz="12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2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200" u="none" strike="noStrike" dirty="0">
                          <a:solidFill>
                            <a:schemeClr val="accent5">
                              <a:lumMod val="50000"/>
                            </a:schemeClr>
                          </a:solidFill>
                          <a:effectLst/>
                          <a:latin typeface="Arial" panose="020B0604020202020204" pitchFamily="34" charset="0"/>
                          <a:cs typeface="Arial" panose="020B0604020202020204" pitchFamily="34" charset="0"/>
                        </a:rPr>
                        <a:t>%</a:t>
                      </a:r>
                      <a:endParaRPr lang="en-GB" sz="12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GB" sz="1200" u="none" strike="noStrike" dirty="0">
                          <a:solidFill>
                            <a:schemeClr val="accent5">
                              <a:lumMod val="50000"/>
                            </a:schemeClr>
                          </a:solidFill>
                          <a:effectLst/>
                          <a:latin typeface="Arial" panose="020B0604020202020204" pitchFamily="34" charset="0"/>
                          <a:cs typeface="Arial" panose="020B0604020202020204" pitchFamily="34" charset="0"/>
                        </a:rPr>
                        <a:t>         2.0</a:t>
                      </a:r>
                      <a:endParaRPr lang="en-GB" sz="12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200" b="0" i="0" u="none" strike="noStrike" dirty="0">
                          <a:solidFill>
                            <a:schemeClr val="accent5">
                              <a:lumMod val="50000"/>
                            </a:schemeClr>
                          </a:solidFill>
                          <a:effectLst/>
                          <a:latin typeface="Arial" panose="020B0604020202020204" pitchFamily="34" charset="0"/>
                          <a:cs typeface="Arial" panose="020B0604020202020204" pitchFamily="34" charset="0"/>
                        </a:rPr>
                        <a:t>3.7</a:t>
                      </a:r>
                    </a:p>
                  </a:txBody>
                  <a:tcPr marL="9525" marR="9525" marT="9525" marB="0" anchor="ctr"/>
                </a:tc>
                <a:tc>
                  <a:txBody>
                    <a:bodyPr/>
                    <a:lstStyle/>
                    <a:p>
                      <a:pPr algn="r" fontAlgn="b"/>
                      <a:r>
                        <a:rPr lang="en-GB" sz="1200" b="0" i="0" u="none" strike="noStrike" dirty="0">
                          <a:solidFill>
                            <a:schemeClr val="accent5">
                              <a:lumMod val="50000"/>
                            </a:schemeClr>
                          </a:solidFill>
                          <a:effectLst/>
                          <a:latin typeface="Arial" panose="020B0604020202020204" pitchFamily="34" charset="0"/>
                          <a:cs typeface="Arial" panose="020B0604020202020204" pitchFamily="34" charset="0"/>
                        </a:rPr>
                        <a:t>5.5</a:t>
                      </a:r>
                    </a:p>
                  </a:txBody>
                  <a:tcPr marL="9525" marR="9525" marT="9525" marB="0" anchor="ctr"/>
                </a:tc>
                <a:tc>
                  <a:txBody>
                    <a:bodyPr/>
                    <a:lstStyle/>
                    <a:p>
                      <a:pPr algn="r" fontAlgn="b"/>
                      <a:r>
                        <a:rPr lang="en-GB" sz="1200" b="0" i="0" u="none" strike="noStrike" dirty="0">
                          <a:solidFill>
                            <a:schemeClr val="accent5">
                              <a:lumMod val="50000"/>
                            </a:schemeClr>
                          </a:solidFill>
                          <a:effectLst/>
                          <a:latin typeface="Arial" panose="020B0604020202020204" pitchFamily="34" charset="0"/>
                          <a:cs typeface="Arial" panose="020B0604020202020204" pitchFamily="34" charset="0"/>
                        </a:rPr>
                        <a:t>7.3</a:t>
                      </a:r>
                    </a:p>
                  </a:txBody>
                  <a:tcPr marL="9525" marR="9525" marT="9525" marB="0" anchor="ctr"/>
                </a:tc>
                <a:tc>
                  <a:txBody>
                    <a:bodyPr/>
                    <a:lstStyle/>
                    <a:p>
                      <a:pPr algn="r" fontAlgn="b"/>
                      <a:r>
                        <a:rPr lang="en-GB" sz="1200" b="0" i="0" u="none" strike="noStrike" dirty="0">
                          <a:solidFill>
                            <a:schemeClr val="accent5">
                              <a:lumMod val="50000"/>
                            </a:schemeClr>
                          </a:solidFill>
                          <a:effectLst/>
                          <a:latin typeface="Arial" panose="020B0604020202020204" pitchFamily="34" charset="0"/>
                          <a:cs typeface="Arial" panose="020B0604020202020204" pitchFamily="34" charset="0"/>
                        </a:rPr>
                        <a:t>9.0</a:t>
                      </a:r>
                    </a:p>
                  </a:txBody>
                  <a:tcPr marL="9525" marR="9525" marT="9525" marB="0" anchor="ctr"/>
                </a:tc>
                <a:extLst>
                  <a:ext uri="{0D108BD9-81ED-4DB2-BD59-A6C34878D82A}">
                    <a16:rowId xmlns="" xmlns:a16="http://schemas.microsoft.com/office/drawing/2014/main" val="10002"/>
                  </a:ext>
                </a:extLst>
              </a:tr>
              <a:tr h="287739">
                <a:tc>
                  <a:txBody>
                    <a:bodyPr/>
                    <a:lstStyle/>
                    <a:p>
                      <a:pPr algn="l" fontAlgn="b"/>
                      <a:r>
                        <a:rPr lang="en-GB" sz="1200" b="0" i="0" u="none" strike="noStrike" dirty="0">
                          <a:solidFill>
                            <a:schemeClr val="accent5">
                              <a:lumMod val="50000"/>
                            </a:schemeClr>
                          </a:solidFill>
                          <a:effectLst/>
                          <a:latin typeface="Arial" panose="020B0604020202020204" pitchFamily="34" charset="0"/>
                          <a:cs typeface="Arial" panose="020B0604020202020204" pitchFamily="34" charset="0"/>
                        </a:rPr>
                        <a:t>Company</a:t>
                      </a:r>
                      <a:r>
                        <a:rPr lang="en-GB" sz="1200" b="0" i="0" u="none" strike="noStrike" baseline="0" dirty="0">
                          <a:solidFill>
                            <a:schemeClr val="accent5">
                              <a:lumMod val="50000"/>
                            </a:schemeClr>
                          </a:solidFill>
                          <a:effectLst/>
                          <a:latin typeface="Arial" panose="020B0604020202020204" pitchFamily="34" charset="0"/>
                          <a:cs typeface="Arial" panose="020B0604020202020204" pitchFamily="34" charset="0"/>
                        </a:rPr>
                        <a:t> performance</a:t>
                      </a:r>
                      <a:endParaRPr lang="en-GB" sz="12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200" b="0" i="0"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200" b="0" i="0" u="none" strike="noStrike" dirty="0">
                          <a:solidFill>
                            <a:schemeClr val="accent5">
                              <a:lumMod val="50000"/>
                            </a:schemeClr>
                          </a:solidFill>
                          <a:effectLst/>
                          <a:latin typeface="Arial" panose="020B0604020202020204" pitchFamily="34" charset="0"/>
                          <a:cs typeface="Arial" panose="020B0604020202020204" pitchFamily="34" charset="0"/>
                        </a:rPr>
                        <a:t>10.6</a:t>
                      </a:r>
                    </a:p>
                  </a:txBody>
                  <a:tcPr marL="9525" marR="9525" marT="9525" marB="0" anchor="ctr"/>
                </a:tc>
                <a:tc>
                  <a:txBody>
                    <a:bodyPr/>
                    <a:lstStyle/>
                    <a:p>
                      <a:pPr algn="r" fontAlgn="b"/>
                      <a:endParaRPr lang="en-GB" sz="12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2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2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2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25</a:t>
            </a:fld>
            <a:endParaRPr lang="en-GB"/>
          </a:p>
        </p:txBody>
      </p:sp>
    </p:spTree>
    <p:extLst>
      <p:ext uri="{BB962C8B-B14F-4D97-AF65-F5344CB8AC3E}">
        <p14:creationId xmlns:p14="http://schemas.microsoft.com/office/powerpoint/2010/main" val="200294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46123"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Risk of Severe Drought 	Common ODI</a:t>
            </a:r>
          </a:p>
        </p:txBody>
      </p:sp>
      <p:sp>
        <p:nvSpPr>
          <p:cNvPr id="16" name="Rounded Rectangle 15"/>
          <p:cNvSpPr/>
          <p:nvPr/>
        </p:nvSpPr>
        <p:spPr>
          <a:xfrm>
            <a:off x="1745265" y="949076"/>
            <a:ext cx="8622628" cy="3005086"/>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Risk of Severe Drought is 84% reducing to 32% by 2024/25.</a:t>
            </a:r>
          </a:p>
          <a:p>
            <a:endParaRPr lang="en-GB" sz="7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is a reputational ODI.</a:t>
            </a:r>
          </a:p>
          <a:p>
            <a:endParaRPr lang="en-GB" sz="7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ODI relates to the number of customers at risk of severe restrictions in a 1 in 200 year drought event.  It is </a:t>
            </a:r>
            <a:r>
              <a:rPr lang="en-GB" sz="1400" dirty="0" smtClean="0">
                <a:solidFill>
                  <a:schemeClr val="accent1">
                    <a:lumMod val="75000"/>
                  </a:schemeClr>
                </a:solidFill>
                <a:latin typeface="Arial" panose="020B0604020202020204" pitchFamily="34" charset="0"/>
                <a:cs typeface="Arial" panose="020B0604020202020204" pitchFamily="34" charset="0"/>
              </a:rPr>
              <a:t>an Ofwat </a:t>
            </a:r>
            <a:r>
              <a:rPr lang="en-GB" sz="1400" dirty="0">
                <a:solidFill>
                  <a:schemeClr val="accent1">
                    <a:lumMod val="75000"/>
                  </a:schemeClr>
                </a:solidFill>
                <a:latin typeface="Arial" panose="020B0604020202020204" pitchFamily="34" charset="0"/>
                <a:cs typeface="Arial" panose="020B0604020202020204" pitchFamily="34" charset="0"/>
              </a:rPr>
              <a:t>metric to quantify how companies are delivering against their WRMPs.</a:t>
            </a:r>
          </a:p>
          <a:p>
            <a:endParaRPr lang="en-GB" sz="8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Our metric is driven by the commitment to give greater bulk supplies to Southern Water in AMP7 and AMP8 in particular.</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47300" y="4224130"/>
            <a:ext cx="8900377" cy="1739348"/>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Whilst a number of supply actions we planned to undertake in 2002/21 have not been delivered such as refurbishment of a number of boreholes, our significant outperformance on leakage means we are almost exactly where we thought we would be at the end of 2020/21.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passed this ODI.</a:t>
            </a:r>
            <a:endParaRPr lang="en-GB" sz="1600" dirty="0">
              <a:solidFill>
                <a:schemeClr val="tx1"/>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27249348"/>
              </p:ext>
            </p:extLst>
          </p:nvPr>
        </p:nvGraphicFramePr>
        <p:xfrm>
          <a:off x="2088411" y="2707574"/>
          <a:ext cx="6451600" cy="1141314"/>
        </p:xfrm>
        <a:graphic>
          <a:graphicData uri="http://schemas.openxmlformats.org/drawingml/2006/table">
            <a:tbl>
              <a:tblPr>
                <a:tableStyleId>{5C22544A-7EE6-4342-B048-85BDC9FD1C3A}</a:tableStyleId>
              </a:tblPr>
              <a:tblGrid>
                <a:gridCol w="2628695">
                  <a:extLst>
                    <a:ext uri="{9D8B030D-6E8A-4147-A177-3AD203B41FA5}">
                      <a16:colId xmlns="" xmlns:a16="http://schemas.microsoft.com/office/drawing/2014/main" val="20000"/>
                    </a:ext>
                  </a:extLst>
                </a:gridCol>
                <a:gridCol w="774905">
                  <a:extLst>
                    <a:ext uri="{9D8B030D-6E8A-4147-A177-3AD203B41FA5}">
                      <a16:colId xmlns="" xmlns:a16="http://schemas.microsoft.com/office/drawing/2014/main" val="20001"/>
                    </a:ext>
                  </a:extLst>
                </a:gridCol>
                <a:gridCol w="609600">
                  <a:extLst>
                    <a:ext uri="{9D8B030D-6E8A-4147-A177-3AD203B41FA5}">
                      <a16:colId xmlns="" xmlns:a16="http://schemas.microsoft.com/office/drawing/2014/main" val="20003"/>
                    </a:ext>
                  </a:extLst>
                </a:gridCol>
                <a:gridCol w="609600">
                  <a:extLst>
                    <a:ext uri="{9D8B030D-6E8A-4147-A177-3AD203B41FA5}">
                      <a16:colId xmlns="" xmlns:a16="http://schemas.microsoft.com/office/drawing/2014/main" val="20004"/>
                    </a:ext>
                  </a:extLst>
                </a:gridCol>
                <a:gridCol w="609600">
                  <a:extLst>
                    <a:ext uri="{9D8B030D-6E8A-4147-A177-3AD203B41FA5}">
                      <a16:colId xmlns="" xmlns:a16="http://schemas.microsoft.com/office/drawing/2014/main" val="20005"/>
                    </a:ext>
                  </a:extLst>
                </a:gridCol>
                <a:gridCol w="609600">
                  <a:extLst>
                    <a:ext uri="{9D8B030D-6E8A-4147-A177-3AD203B41FA5}">
                      <a16:colId xmlns="" xmlns:a16="http://schemas.microsoft.com/office/drawing/2014/main" val="20006"/>
                    </a:ext>
                  </a:extLst>
                </a:gridCol>
                <a:gridCol w="609600">
                  <a:extLst>
                    <a:ext uri="{9D8B030D-6E8A-4147-A177-3AD203B41FA5}">
                      <a16:colId xmlns="" xmlns:a16="http://schemas.microsoft.com/office/drawing/2014/main" val="20007"/>
                    </a:ext>
                  </a:extLst>
                </a:gridCol>
              </a:tblGrid>
              <a:tr h="380438">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1"/>
                    </a:solidFill>
                  </a:tcPr>
                </a:tc>
                <a:extLst>
                  <a:ext uri="{0D108BD9-81ED-4DB2-BD59-A6C34878D82A}">
                    <a16:rowId xmlns="" xmlns:a16="http://schemas.microsoft.com/office/drawing/2014/main" val="10000"/>
                  </a:ext>
                </a:extLst>
              </a:tr>
              <a:tr h="380438">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1"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84</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84</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76</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68</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32</a:t>
                      </a:r>
                    </a:p>
                  </a:txBody>
                  <a:tcPr marL="9525" marR="9525" marT="9525" marB="0" anchor="ctr"/>
                </a:tc>
                <a:extLst>
                  <a:ext uri="{0D108BD9-81ED-4DB2-BD59-A6C34878D82A}">
                    <a16:rowId xmlns="" xmlns:a16="http://schemas.microsoft.com/office/drawing/2014/main" val="10002"/>
                  </a:ext>
                </a:extLst>
              </a:tr>
              <a:tr h="380438">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a:t>
                      </a:r>
                      <a:r>
                        <a:rPr lang="en-GB" sz="1100" b="0" i="0" u="none" strike="noStrike" baseline="0" dirty="0">
                          <a:solidFill>
                            <a:schemeClr val="accent5">
                              <a:lumMod val="50000"/>
                            </a:schemeClr>
                          </a:solidFill>
                          <a:effectLst/>
                          <a:latin typeface="Arial" panose="020B0604020202020204" pitchFamily="34" charset="0"/>
                          <a:cs typeface="Arial" panose="020B0604020202020204" pitchFamily="34" charset="0"/>
                        </a:rPr>
                        <a:t> 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84</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26</a:t>
            </a:fld>
            <a:endParaRPr lang="en-GB"/>
          </a:p>
        </p:txBody>
      </p:sp>
    </p:spTree>
    <p:extLst>
      <p:ext uri="{BB962C8B-B14F-4D97-AF65-F5344CB8AC3E}">
        <p14:creationId xmlns:p14="http://schemas.microsoft.com/office/powerpoint/2010/main" val="1481593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47143"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Resilience Scheme	Bespoke ODI</a:t>
            </a:r>
          </a:p>
        </p:txBody>
      </p:sp>
      <p:sp>
        <p:nvSpPr>
          <p:cNvPr id="16" name="Rounded Rectangle 15"/>
          <p:cNvSpPr/>
          <p:nvPr/>
        </p:nvSpPr>
        <p:spPr>
          <a:xfrm>
            <a:off x="1745265" y="1197809"/>
            <a:ext cx="8622628" cy="2608072"/>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We propose to undertake three specific projects in AMP7 to enhance resilience of supplies to customers.</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These are:</a:t>
            </a:r>
          </a:p>
          <a:p>
            <a:r>
              <a:rPr lang="en-GB" sz="1400" dirty="0">
                <a:solidFill>
                  <a:schemeClr val="accent1">
                    <a:lumMod val="75000"/>
                  </a:schemeClr>
                </a:solidFill>
                <a:latin typeface="Arial" panose="020B0604020202020204" pitchFamily="34" charset="0"/>
                <a:cs typeface="Arial" panose="020B0604020202020204" pitchFamily="34" charset="0"/>
              </a:rPr>
              <a:t>	</a:t>
            </a:r>
          </a:p>
          <a:p>
            <a:pPr marL="285750" indent="-285750">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Installation of </a:t>
            </a:r>
            <a:r>
              <a:rPr lang="en-GB" sz="1400" dirty="0" smtClean="0">
                <a:solidFill>
                  <a:schemeClr val="accent1">
                    <a:lumMod val="75000"/>
                  </a:schemeClr>
                </a:solidFill>
                <a:latin typeface="Arial" panose="020B0604020202020204" pitchFamily="34" charset="0"/>
                <a:cs typeface="Arial" panose="020B0604020202020204" pitchFamily="34" charset="0"/>
              </a:rPr>
              <a:t>Volatile Organic Compound (VOC) monitors </a:t>
            </a:r>
            <a:r>
              <a:rPr lang="en-GB" sz="1400" dirty="0">
                <a:solidFill>
                  <a:schemeClr val="accent1">
                    <a:lumMod val="75000"/>
                  </a:schemeClr>
                </a:solidFill>
                <a:latin typeface="Arial" panose="020B0604020202020204" pitchFamily="34" charset="0"/>
                <a:cs typeface="Arial" panose="020B0604020202020204" pitchFamily="34" charset="0"/>
              </a:rPr>
              <a:t>at all works to prevent oil pollution affecting the works</a:t>
            </a:r>
          </a:p>
          <a:p>
            <a:pPr marL="285750" indent="-285750">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Hoads Hill to Gosport main to mitigate against a single point of failure at the A27 underpass</a:t>
            </a:r>
          </a:p>
          <a:p>
            <a:pPr marL="285750" indent="-285750">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Leigh Park Booster to mitigate the loss of the Nelson to Lovedean main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Each scheme will be reported as 33.3% delivery on completion</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60896" y="4060863"/>
            <a:ext cx="8900377" cy="1173626"/>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These capital programmes were not planned for 2020/21</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They will be delivered later in AMP7</a:t>
            </a:r>
          </a:p>
        </p:txBody>
      </p:sp>
      <p:sp>
        <p:nvSpPr>
          <p:cNvPr id="2" name="Slide Number Placeholder 1"/>
          <p:cNvSpPr>
            <a:spLocks noGrp="1"/>
          </p:cNvSpPr>
          <p:nvPr>
            <p:ph type="sldNum" sz="quarter" idx="12"/>
          </p:nvPr>
        </p:nvSpPr>
        <p:spPr/>
        <p:txBody>
          <a:bodyPr/>
          <a:lstStyle/>
          <a:p>
            <a:fld id="{B8B1462C-3393-4805-A7B9-26C309D1B403}" type="slidenum">
              <a:rPr lang="en-GB" smtClean="0"/>
              <a:t>27</a:t>
            </a:fld>
            <a:endParaRPr lang="en-GB"/>
          </a:p>
        </p:txBody>
      </p:sp>
    </p:spTree>
    <p:extLst>
      <p:ext uri="{BB962C8B-B14F-4D97-AF65-F5344CB8AC3E}">
        <p14:creationId xmlns:p14="http://schemas.microsoft.com/office/powerpoint/2010/main" val="1970833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51240"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Avoidance of Water Supply Restrictions 	Bespoke ODI</a:t>
            </a:r>
          </a:p>
        </p:txBody>
      </p:sp>
      <p:sp>
        <p:nvSpPr>
          <p:cNvPr id="16" name="Rounded Rectangle 15"/>
          <p:cNvSpPr/>
          <p:nvPr/>
        </p:nvSpPr>
        <p:spPr>
          <a:xfrm>
            <a:off x="1745265" y="949076"/>
            <a:ext cx="8622628" cy="2036495"/>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This ODI relates to the number of times we need to invoke our Drought Plan and introduce restrictions on customer use.</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is a reputational ODI</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566367" y="3146236"/>
            <a:ext cx="8900377" cy="1546324"/>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Ground water levels are normal relative to the long term trend.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Despite high demands and greater bulk supplies to Southern </a:t>
            </a:r>
            <a:r>
              <a:rPr lang="en-GB" sz="1600" dirty="0" smtClean="0">
                <a:solidFill>
                  <a:schemeClr val="accent5">
                    <a:lumMod val="50000"/>
                  </a:schemeClr>
                </a:solidFill>
                <a:latin typeface="Arial" panose="020B0604020202020204" pitchFamily="34" charset="0"/>
                <a:cs typeface="Arial" panose="020B0604020202020204" pitchFamily="34" charset="0"/>
              </a:rPr>
              <a:t>Water in 2020/21, </a:t>
            </a:r>
            <a:r>
              <a:rPr lang="en-GB" sz="1600" dirty="0">
                <a:solidFill>
                  <a:schemeClr val="accent5">
                    <a:lumMod val="50000"/>
                  </a:schemeClr>
                </a:solidFill>
                <a:latin typeface="Arial" panose="020B0604020202020204" pitchFamily="34" charset="0"/>
                <a:cs typeface="Arial" panose="020B0604020202020204" pitchFamily="34" charset="0"/>
              </a:rPr>
              <a:t>we did not need to introduce restrictions to customer use this year.</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therefore pass this ODI.</a:t>
            </a:r>
            <a:endParaRPr lang="en-GB" sz="1600" dirty="0">
              <a:solidFill>
                <a:schemeClr val="tx1"/>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45867816"/>
              </p:ext>
            </p:extLst>
          </p:nvPr>
        </p:nvGraphicFramePr>
        <p:xfrm>
          <a:off x="1886805" y="1976934"/>
          <a:ext cx="6451600" cy="873144"/>
        </p:xfrm>
        <a:graphic>
          <a:graphicData uri="http://schemas.openxmlformats.org/drawingml/2006/table">
            <a:tbl>
              <a:tblPr>
                <a:tableStyleId>{5C22544A-7EE6-4342-B048-85BDC9FD1C3A}</a:tableStyleId>
              </a:tblPr>
              <a:tblGrid>
                <a:gridCol w="2628695">
                  <a:extLst>
                    <a:ext uri="{9D8B030D-6E8A-4147-A177-3AD203B41FA5}">
                      <a16:colId xmlns="" xmlns:a16="http://schemas.microsoft.com/office/drawing/2014/main" val="20000"/>
                    </a:ext>
                  </a:extLst>
                </a:gridCol>
                <a:gridCol w="774905">
                  <a:extLst>
                    <a:ext uri="{9D8B030D-6E8A-4147-A177-3AD203B41FA5}">
                      <a16:colId xmlns="" xmlns:a16="http://schemas.microsoft.com/office/drawing/2014/main" val="20001"/>
                    </a:ext>
                  </a:extLst>
                </a:gridCol>
                <a:gridCol w="609600">
                  <a:extLst>
                    <a:ext uri="{9D8B030D-6E8A-4147-A177-3AD203B41FA5}">
                      <a16:colId xmlns="" xmlns:a16="http://schemas.microsoft.com/office/drawing/2014/main" val="20002"/>
                    </a:ext>
                  </a:extLst>
                </a:gridCol>
                <a:gridCol w="609600">
                  <a:extLst>
                    <a:ext uri="{9D8B030D-6E8A-4147-A177-3AD203B41FA5}">
                      <a16:colId xmlns="" xmlns:a16="http://schemas.microsoft.com/office/drawing/2014/main" val="20003"/>
                    </a:ext>
                  </a:extLst>
                </a:gridCol>
                <a:gridCol w="609600">
                  <a:extLst>
                    <a:ext uri="{9D8B030D-6E8A-4147-A177-3AD203B41FA5}">
                      <a16:colId xmlns="" xmlns:a16="http://schemas.microsoft.com/office/drawing/2014/main" val="20004"/>
                    </a:ext>
                  </a:extLst>
                </a:gridCol>
                <a:gridCol w="609600">
                  <a:extLst>
                    <a:ext uri="{9D8B030D-6E8A-4147-A177-3AD203B41FA5}">
                      <a16:colId xmlns="" xmlns:a16="http://schemas.microsoft.com/office/drawing/2014/main" val="20005"/>
                    </a:ext>
                  </a:extLst>
                </a:gridCol>
                <a:gridCol w="609600">
                  <a:extLst>
                    <a:ext uri="{9D8B030D-6E8A-4147-A177-3AD203B41FA5}">
                      <a16:colId xmlns="" xmlns:a16="http://schemas.microsoft.com/office/drawing/2014/main" val="20006"/>
                    </a:ext>
                  </a:extLst>
                </a:gridCol>
              </a:tblGrid>
              <a:tr h="291048">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291048">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1"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extLst>
                  <a:ext uri="{0D108BD9-81ED-4DB2-BD59-A6C34878D82A}">
                    <a16:rowId xmlns="" xmlns:a16="http://schemas.microsoft.com/office/drawing/2014/main" val="10001"/>
                  </a:ext>
                </a:extLst>
              </a:tr>
              <a:tr h="291048">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a:t>
                      </a:r>
                      <a:r>
                        <a:rPr lang="en-GB" sz="1100" b="0" i="0" u="none" strike="noStrike" baseline="0" dirty="0">
                          <a:solidFill>
                            <a:schemeClr val="accent5">
                              <a:lumMod val="50000"/>
                            </a:schemeClr>
                          </a:solidFill>
                          <a:effectLst/>
                          <a:latin typeface="Arial" panose="020B0604020202020204" pitchFamily="34" charset="0"/>
                          <a:cs typeface="Arial" panose="020B0604020202020204" pitchFamily="34" charset="0"/>
                        </a:rPr>
                        <a:t> 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28</a:t>
            </a:fld>
            <a:endParaRPr lang="en-GB"/>
          </a:p>
        </p:txBody>
      </p:sp>
    </p:spTree>
    <p:extLst>
      <p:ext uri="{BB962C8B-B14F-4D97-AF65-F5344CB8AC3E}">
        <p14:creationId xmlns:p14="http://schemas.microsoft.com/office/powerpoint/2010/main" val="3560286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52264"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Carbon 	Bespoke ODI</a:t>
            </a:r>
          </a:p>
        </p:txBody>
      </p:sp>
      <p:sp>
        <p:nvSpPr>
          <p:cNvPr id="16" name="Rounded Rectangle 15"/>
          <p:cNvSpPr/>
          <p:nvPr/>
        </p:nvSpPr>
        <p:spPr>
          <a:xfrm>
            <a:off x="1745265" y="949077"/>
            <a:ext cx="8622628" cy="1611672"/>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This ODI relates to net annual operational green house gas emissions per million litres of water put into the supply from a 2019/20 base line. This is a reputational ODI</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2712119"/>
            <a:ext cx="8900377" cy="4019187"/>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accent5">
                    <a:lumMod val="50000"/>
                  </a:schemeClr>
                </a:solidFill>
                <a:latin typeface="Arial" panose="020B0604020202020204" pitchFamily="34" charset="0"/>
                <a:cs typeface="Arial" panose="020B0604020202020204" pitchFamily="34" charset="0"/>
              </a:rPr>
              <a:t>We have seen a 25% reduction in this measure in the year, so we have significantly outperformed our 1% reduction target this year despite the increase of grid electricity by 3% required to supply almost 6% more water this year to customers in 2020/21.</a:t>
            </a:r>
          </a:p>
          <a:p>
            <a:r>
              <a:rPr lang="en-GB" sz="1000" dirty="0">
                <a:solidFill>
                  <a:schemeClr val="accent5">
                    <a:lumMod val="50000"/>
                  </a:schemeClr>
                </a:solidFill>
                <a:latin typeface="Arial" panose="020B0604020202020204" pitchFamily="34" charset="0"/>
                <a:cs typeface="Arial" panose="020B0604020202020204" pitchFamily="34" charset="0"/>
              </a:rPr>
              <a:t> </a:t>
            </a:r>
          </a:p>
          <a:p>
            <a:r>
              <a:rPr lang="en-GB" sz="1600" dirty="0">
                <a:solidFill>
                  <a:schemeClr val="accent5">
                    <a:lumMod val="50000"/>
                  </a:schemeClr>
                </a:solidFill>
                <a:latin typeface="Arial" panose="020B0604020202020204" pitchFamily="34" charset="0"/>
                <a:cs typeface="Arial" panose="020B0604020202020204" pitchFamily="34" charset="0"/>
              </a:rPr>
              <a:t>The most significant contributions arise from the following:-</a:t>
            </a:r>
          </a:p>
          <a:p>
            <a:pPr marL="285750" indent="-285750">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Moving all of our unmetered supplies to renewable energy</a:t>
            </a:r>
          </a:p>
          <a:p>
            <a:pPr marL="285750" lvl="0" indent="-285750">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Switching our </a:t>
            </a:r>
            <a:r>
              <a:rPr lang="en-GB" sz="1600" dirty="0" err="1">
                <a:solidFill>
                  <a:schemeClr val="accent5">
                    <a:lumMod val="50000"/>
                  </a:schemeClr>
                </a:solidFill>
                <a:latin typeface="Arial" panose="020B0604020202020204" pitchFamily="34" charset="0"/>
                <a:cs typeface="Arial" panose="020B0604020202020204" pitchFamily="34" charset="0"/>
              </a:rPr>
              <a:t>Porchester</a:t>
            </a:r>
            <a:r>
              <a:rPr lang="en-GB" sz="1600" dirty="0">
                <a:solidFill>
                  <a:schemeClr val="accent5">
                    <a:lumMod val="50000"/>
                  </a:schemeClr>
                </a:solidFill>
                <a:latin typeface="Arial" panose="020B0604020202020204" pitchFamily="34" charset="0"/>
                <a:cs typeface="Arial" panose="020B0604020202020204" pitchFamily="34" charset="0"/>
              </a:rPr>
              <a:t> booster to renewable energy</a:t>
            </a:r>
          </a:p>
          <a:p>
            <a:pPr marL="285750" lvl="0" indent="-285750">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Increasing the use of PV both to supply ourselves and export to the grid</a:t>
            </a:r>
          </a:p>
          <a:p>
            <a:endParaRPr lang="en-GB" sz="1000" dirty="0">
              <a:solidFill>
                <a:schemeClr val="accent5">
                  <a:lumMod val="50000"/>
                </a:schemeClr>
              </a:solidFill>
              <a:latin typeface="Arial" panose="020B0604020202020204" pitchFamily="34" charset="0"/>
              <a:cs typeface="Arial" panose="020B0604020202020204" pitchFamily="34" charset="0"/>
            </a:endParaRPr>
          </a:p>
          <a:p>
            <a:r>
              <a:rPr lang="en-GB" sz="1600" dirty="0">
                <a:solidFill>
                  <a:schemeClr val="accent5">
                    <a:lumMod val="50000"/>
                  </a:schemeClr>
                </a:solidFill>
                <a:latin typeface="Arial" panose="020B0604020202020204" pitchFamily="34" charset="0"/>
                <a:cs typeface="Arial" panose="020B0604020202020204" pitchFamily="34" charset="0"/>
              </a:rPr>
              <a:t>Other items include:-</a:t>
            </a:r>
          </a:p>
          <a:p>
            <a:pPr marL="285750" lvl="0" indent="-285750">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Reduction in business travel due to Covid-19 restrictions</a:t>
            </a:r>
          </a:p>
          <a:p>
            <a:pPr marL="285750" lvl="0" indent="-285750">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Reduction in outsources activities due to Covid-19 restrictions</a:t>
            </a:r>
          </a:p>
          <a:p>
            <a:pPr marL="285750" lvl="0" indent="-285750">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Reduction in burning of fossil fuel</a:t>
            </a:r>
          </a:p>
          <a:p>
            <a:r>
              <a:rPr lang="en-GB" sz="1000" dirty="0">
                <a:solidFill>
                  <a:schemeClr val="accent5">
                    <a:lumMod val="50000"/>
                  </a:schemeClr>
                </a:solidFill>
                <a:latin typeface="Arial" panose="020B0604020202020204" pitchFamily="34" charset="0"/>
                <a:cs typeface="Arial" panose="020B0604020202020204" pitchFamily="34" charset="0"/>
              </a:rPr>
              <a:t> </a:t>
            </a:r>
          </a:p>
          <a:p>
            <a:r>
              <a:rPr lang="en-GB" sz="1600" dirty="0">
                <a:solidFill>
                  <a:schemeClr val="accent5">
                    <a:lumMod val="50000"/>
                  </a:schemeClr>
                </a:solidFill>
                <a:latin typeface="Arial" panose="020B0604020202020204" pitchFamily="34" charset="0"/>
                <a:cs typeface="Arial" panose="020B0604020202020204" pitchFamily="34" charset="0"/>
              </a:rPr>
              <a:t>Although we have </a:t>
            </a:r>
            <a:r>
              <a:rPr lang="en-GB" sz="1600" dirty="0" smtClean="0">
                <a:solidFill>
                  <a:schemeClr val="accent5">
                    <a:lumMod val="50000"/>
                  </a:schemeClr>
                </a:solidFill>
                <a:latin typeface="Arial" panose="020B0604020202020204" pitchFamily="34" charset="0"/>
                <a:cs typeface="Arial" panose="020B0604020202020204" pitchFamily="34" charset="0"/>
              </a:rPr>
              <a:t>achieved our </a:t>
            </a:r>
            <a:r>
              <a:rPr lang="en-GB" sz="1600" dirty="0">
                <a:solidFill>
                  <a:schemeClr val="accent5">
                    <a:lumMod val="50000"/>
                  </a:schemeClr>
                </a:solidFill>
                <a:latin typeface="Arial" panose="020B0604020202020204" pitchFamily="34" charset="0"/>
                <a:cs typeface="Arial" panose="020B0604020202020204" pitchFamily="34" charset="0"/>
              </a:rPr>
              <a:t>ODI target, this performance will still need to be monitored for any operational fluctuation of usage as well as any change in Distribution Input.</a:t>
            </a:r>
            <a:endParaRPr lang="en-GB" sz="1600" dirty="0">
              <a:solidFill>
                <a:schemeClr val="tx1"/>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394067735"/>
              </p:ext>
            </p:extLst>
          </p:nvPr>
        </p:nvGraphicFramePr>
        <p:xfrm>
          <a:off x="1920714" y="1503196"/>
          <a:ext cx="6451600" cy="931245"/>
        </p:xfrm>
        <a:graphic>
          <a:graphicData uri="http://schemas.openxmlformats.org/drawingml/2006/table">
            <a:tbl>
              <a:tblPr>
                <a:tableStyleId>{5C22544A-7EE6-4342-B048-85BDC9FD1C3A}</a:tableStyleId>
              </a:tblPr>
              <a:tblGrid>
                <a:gridCol w="2628695">
                  <a:extLst>
                    <a:ext uri="{9D8B030D-6E8A-4147-A177-3AD203B41FA5}">
                      <a16:colId xmlns="" xmlns:a16="http://schemas.microsoft.com/office/drawing/2014/main" val="20000"/>
                    </a:ext>
                  </a:extLst>
                </a:gridCol>
                <a:gridCol w="774905">
                  <a:extLst>
                    <a:ext uri="{9D8B030D-6E8A-4147-A177-3AD203B41FA5}">
                      <a16:colId xmlns="" xmlns:a16="http://schemas.microsoft.com/office/drawing/2014/main" val="20001"/>
                    </a:ext>
                  </a:extLst>
                </a:gridCol>
                <a:gridCol w="609600">
                  <a:extLst>
                    <a:ext uri="{9D8B030D-6E8A-4147-A177-3AD203B41FA5}">
                      <a16:colId xmlns="" xmlns:a16="http://schemas.microsoft.com/office/drawing/2014/main" val="20002"/>
                    </a:ext>
                  </a:extLst>
                </a:gridCol>
                <a:gridCol w="609600">
                  <a:extLst>
                    <a:ext uri="{9D8B030D-6E8A-4147-A177-3AD203B41FA5}">
                      <a16:colId xmlns="" xmlns:a16="http://schemas.microsoft.com/office/drawing/2014/main" val="20003"/>
                    </a:ext>
                  </a:extLst>
                </a:gridCol>
                <a:gridCol w="609600">
                  <a:extLst>
                    <a:ext uri="{9D8B030D-6E8A-4147-A177-3AD203B41FA5}">
                      <a16:colId xmlns="" xmlns:a16="http://schemas.microsoft.com/office/drawing/2014/main" val="20004"/>
                    </a:ext>
                  </a:extLst>
                </a:gridCol>
                <a:gridCol w="609600">
                  <a:extLst>
                    <a:ext uri="{9D8B030D-6E8A-4147-A177-3AD203B41FA5}">
                      <a16:colId xmlns="" xmlns:a16="http://schemas.microsoft.com/office/drawing/2014/main" val="20005"/>
                    </a:ext>
                  </a:extLst>
                </a:gridCol>
                <a:gridCol w="609600">
                  <a:extLst>
                    <a:ext uri="{9D8B030D-6E8A-4147-A177-3AD203B41FA5}">
                      <a16:colId xmlns="" xmlns:a16="http://schemas.microsoft.com/office/drawing/2014/main" val="20006"/>
                    </a:ext>
                  </a:extLst>
                </a:gridCol>
              </a:tblGrid>
              <a:tr h="310415">
                <a:tc>
                  <a:txBody>
                    <a:bodyPr/>
                    <a:lstStyle/>
                    <a:p>
                      <a:pPr algn="l" fontAlgn="b"/>
                      <a:r>
                        <a:rPr lang="en-GB" sz="1100" b="0" i="0" u="none" strike="noStrike" dirty="0">
                          <a:solidFill>
                            <a:schemeClr val="bg1"/>
                          </a:solidFill>
                          <a:effectLst/>
                          <a:latin typeface="Arial" panose="020B0604020202020204" pitchFamily="34" charset="0"/>
                          <a:cs typeface="Arial" panose="020B0604020202020204" pitchFamily="34" charset="0"/>
                        </a:rPr>
                        <a:t>kgCO2e / Ml pa</a:t>
                      </a:r>
                    </a:p>
                  </a:txBody>
                  <a:tcPr marL="9525" marR="9525" marT="9525" marB="0">
                    <a:solidFill>
                      <a:schemeClr val="accent1"/>
                    </a:solidFill>
                  </a:tcPr>
                </a:tc>
                <a:tc>
                  <a:txBody>
                    <a:bodyPr/>
                    <a:lstStyle/>
                    <a:p>
                      <a:pPr algn="l"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10415">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1"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-3</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-4</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-5</a:t>
                      </a:r>
                    </a:p>
                  </a:txBody>
                  <a:tcPr marL="9525" marR="9525" marT="9525" marB="0" anchor="ctr"/>
                </a:tc>
                <a:extLst>
                  <a:ext uri="{0D108BD9-81ED-4DB2-BD59-A6C34878D82A}">
                    <a16:rowId xmlns="" xmlns:a16="http://schemas.microsoft.com/office/drawing/2014/main" val="10001"/>
                  </a:ext>
                </a:extLst>
              </a:tr>
              <a:tr h="310415">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a:t>
                      </a:r>
                      <a:r>
                        <a:rPr lang="en-GB" sz="1100" b="0" i="0" u="none" strike="noStrike" baseline="0" dirty="0">
                          <a:solidFill>
                            <a:schemeClr val="accent5">
                              <a:lumMod val="50000"/>
                            </a:schemeClr>
                          </a:solidFill>
                          <a:effectLst/>
                          <a:latin typeface="Arial" panose="020B0604020202020204" pitchFamily="34" charset="0"/>
                          <a:cs typeface="Arial" panose="020B0604020202020204" pitchFamily="34" charset="0"/>
                        </a:rPr>
                        <a:t> 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-25</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29</a:t>
            </a:fld>
            <a:endParaRPr lang="en-GB"/>
          </a:p>
        </p:txBody>
      </p:sp>
    </p:spTree>
    <p:extLst>
      <p:ext uri="{BB962C8B-B14F-4D97-AF65-F5344CB8AC3E}">
        <p14:creationId xmlns:p14="http://schemas.microsoft.com/office/powerpoint/2010/main" val="321125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7308"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Background</a:t>
            </a:r>
          </a:p>
        </p:txBody>
      </p:sp>
      <p:sp>
        <p:nvSpPr>
          <p:cNvPr id="16" name="Rounded Rectangle 15"/>
          <p:cNvSpPr/>
          <p:nvPr/>
        </p:nvSpPr>
        <p:spPr>
          <a:xfrm>
            <a:off x="1799771" y="949076"/>
            <a:ext cx="8622628" cy="4058353"/>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The Final Determination for PR19 proposed </a:t>
            </a:r>
            <a:r>
              <a:rPr lang="en-GB" sz="1400" b="1" dirty="0">
                <a:solidFill>
                  <a:schemeClr val="accent1">
                    <a:lumMod val="75000"/>
                  </a:schemeClr>
                </a:solidFill>
                <a:latin typeface="Arial" panose="020B0604020202020204" pitchFamily="34" charset="0"/>
                <a:cs typeface="Arial" panose="020B0604020202020204" pitchFamily="34" charset="0"/>
              </a:rPr>
              <a:t>26 ODIs</a:t>
            </a:r>
            <a:r>
              <a:rPr lang="en-GB" sz="1400" dirty="0">
                <a:solidFill>
                  <a:schemeClr val="accent1">
                    <a:lumMod val="75000"/>
                  </a:schemeClr>
                </a:solidFill>
                <a:latin typeface="Arial" panose="020B0604020202020204" pitchFamily="34" charset="0"/>
                <a:cs typeface="Arial" panose="020B0604020202020204" pitchFamily="34" charset="0"/>
              </a:rPr>
              <a:t>, including 1 for Havant Thicket.</a:t>
            </a:r>
          </a:p>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Ofwat proposed </a:t>
            </a:r>
            <a:r>
              <a:rPr lang="en-GB" sz="1400" b="1" dirty="0">
                <a:solidFill>
                  <a:schemeClr val="accent1">
                    <a:lumMod val="75000"/>
                  </a:schemeClr>
                </a:solidFill>
                <a:latin typeface="Arial" panose="020B0604020202020204" pitchFamily="34" charset="0"/>
                <a:cs typeface="Arial" panose="020B0604020202020204" pitchFamily="34" charset="0"/>
              </a:rPr>
              <a:t>10 Common ODIs</a:t>
            </a:r>
            <a:r>
              <a:rPr lang="en-GB" sz="1400" dirty="0">
                <a:solidFill>
                  <a:schemeClr val="accent1">
                    <a:lumMod val="75000"/>
                  </a:schemeClr>
                </a:solidFill>
                <a:latin typeface="Arial" panose="020B0604020202020204" pitchFamily="34" charset="0"/>
                <a:cs typeface="Arial" panose="020B0604020202020204" pitchFamily="34" charset="0"/>
              </a:rPr>
              <a:t> – which apply equally to all companies</a:t>
            </a:r>
          </a:p>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We proposed, and Ofwat confirmed, </a:t>
            </a:r>
            <a:r>
              <a:rPr lang="en-GB" sz="1400" b="1" dirty="0">
                <a:solidFill>
                  <a:schemeClr val="accent1">
                    <a:lumMod val="75000"/>
                  </a:schemeClr>
                </a:solidFill>
                <a:latin typeface="Arial" panose="020B0604020202020204" pitchFamily="34" charset="0"/>
                <a:cs typeface="Arial" panose="020B0604020202020204" pitchFamily="34" charset="0"/>
              </a:rPr>
              <a:t>15 Bespoke ODIs</a:t>
            </a:r>
            <a:r>
              <a:rPr lang="en-GB" sz="1400" dirty="0">
                <a:solidFill>
                  <a:schemeClr val="accent1">
                    <a:lumMod val="75000"/>
                  </a:schemeClr>
                </a:solidFill>
                <a:latin typeface="Arial" panose="020B0604020202020204" pitchFamily="34" charset="0"/>
                <a:cs typeface="Arial" panose="020B0604020202020204" pitchFamily="34" charset="0"/>
              </a:rPr>
              <a:t> and Ofwat proposed 1 for </a:t>
            </a:r>
            <a:r>
              <a:rPr lang="en-GB" sz="1400" b="1" dirty="0">
                <a:solidFill>
                  <a:schemeClr val="accent1">
                    <a:lumMod val="75000"/>
                  </a:schemeClr>
                </a:solidFill>
                <a:latin typeface="Arial" panose="020B0604020202020204" pitchFamily="34" charset="0"/>
                <a:cs typeface="Arial" panose="020B0604020202020204" pitchFamily="34" charset="0"/>
              </a:rPr>
              <a:t>Havant Thicket.</a:t>
            </a:r>
          </a:p>
          <a:p>
            <a:pPr marL="259232" indent="-259232">
              <a:spcAft>
                <a:spcPts val="400"/>
              </a:spcAft>
              <a:buFont typeface="Arial" panose="020B0604020202020204" pitchFamily="34" charset="0"/>
              <a:buChar char="•"/>
            </a:pPr>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Further, of the 26 ODIs - 18 are financial and 8 are reputational (non-financial).  Financial ODIs may be penalty only or reward and penalty. All ODIs are listed below</a:t>
            </a:r>
            <a:r>
              <a:rPr lang="en-GB" sz="1633" dirty="0">
                <a:solidFill>
                  <a:schemeClr val="accent1">
                    <a:lumMod val="75000"/>
                  </a:schemeClr>
                </a:solidFill>
                <a:latin typeface="Arial" panose="020B0604020202020204" pitchFamily="34" charset="0"/>
                <a:cs typeface="Arial" panose="020B0604020202020204" pitchFamily="34" charset="0"/>
              </a:rPr>
              <a:t>:-</a:t>
            </a: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706935" y="5164914"/>
            <a:ext cx="8900377" cy="1375033"/>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ODI package is significantly greater than the PR14 determination, with common ODIs being applied to all companies.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financial impacts / adjustments are all within period for AMP7, (2020-25)</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In AMP6, (2015-20) all our adjustments were applied at the end of the period</a:t>
            </a:r>
            <a:r>
              <a:rPr lang="en-GB" sz="1600" dirty="0">
                <a:solidFill>
                  <a:schemeClr val="tx1"/>
                </a:solidFill>
                <a:latin typeface="Arial" panose="020B0604020202020204" pitchFamily="34" charset="0"/>
                <a:cs typeface="Arial" panose="020B0604020202020204" pitchFamily="34" charset="0"/>
              </a:rPr>
              <a:t>.</a:t>
            </a:r>
          </a:p>
        </p:txBody>
      </p:sp>
      <p:graphicFrame>
        <p:nvGraphicFramePr>
          <p:cNvPr id="2" name="Table 1"/>
          <p:cNvGraphicFramePr>
            <a:graphicFrameLocks noGrp="1"/>
          </p:cNvGraphicFramePr>
          <p:nvPr>
            <p:extLst>
              <p:ext uri="{D42A27DB-BD31-4B8C-83A1-F6EECF244321}">
                <p14:modId xmlns:p14="http://schemas.microsoft.com/office/powerpoint/2010/main" val="1656417398"/>
              </p:ext>
            </p:extLst>
          </p:nvPr>
        </p:nvGraphicFramePr>
        <p:xfrm>
          <a:off x="2047085" y="2996958"/>
          <a:ext cx="8128000" cy="1833880"/>
        </p:xfrm>
        <a:graphic>
          <a:graphicData uri="http://schemas.openxmlformats.org/drawingml/2006/table">
            <a:tbl>
              <a:tblPr firstRow="1" bandRow="1">
                <a:tableStyleId>{5C22544A-7EE6-4342-B048-85BDC9FD1C3A}</a:tableStyleId>
              </a:tblPr>
              <a:tblGrid>
                <a:gridCol w="1256288">
                  <a:extLst>
                    <a:ext uri="{9D8B030D-6E8A-4147-A177-3AD203B41FA5}">
                      <a16:colId xmlns="" xmlns:a16="http://schemas.microsoft.com/office/drawing/2014/main" val="20000"/>
                    </a:ext>
                  </a:extLst>
                </a:gridCol>
                <a:gridCol w="2042984">
                  <a:extLst>
                    <a:ext uri="{9D8B030D-6E8A-4147-A177-3AD203B41FA5}">
                      <a16:colId xmlns="" xmlns:a16="http://schemas.microsoft.com/office/drawing/2014/main" val="20001"/>
                    </a:ext>
                  </a:extLst>
                </a:gridCol>
                <a:gridCol w="2796728">
                  <a:extLst>
                    <a:ext uri="{9D8B030D-6E8A-4147-A177-3AD203B41FA5}">
                      <a16:colId xmlns="" xmlns:a16="http://schemas.microsoft.com/office/drawing/2014/main" val="20002"/>
                    </a:ext>
                  </a:extLst>
                </a:gridCol>
                <a:gridCol w="2032000">
                  <a:extLst>
                    <a:ext uri="{9D8B030D-6E8A-4147-A177-3AD203B41FA5}">
                      <a16:colId xmlns="" xmlns:a16="http://schemas.microsoft.com/office/drawing/2014/main" val="20003"/>
                    </a:ext>
                  </a:extLst>
                </a:gridCol>
              </a:tblGrid>
              <a:tr h="370840">
                <a:tc>
                  <a:txBody>
                    <a:bodyPr/>
                    <a:lstStyle/>
                    <a:p>
                      <a:endParaRPr lang="en-GB" sz="1400" dirty="0">
                        <a:latin typeface="Arial" panose="020B0604020202020204" pitchFamily="34" charset="0"/>
                        <a:cs typeface="Arial" panose="020B0604020202020204" pitchFamily="34" charset="0"/>
                      </a:endParaRPr>
                    </a:p>
                  </a:txBody>
                  <a:tcPr/>
                </a:tc>
                <a:tc>
                  <a:txBody>
                    <a:bodyPr/>
                    <a:lstStyle/>
                    <a:p>
                      <a:r>
                        <a:rPr lang="en-GB" sz="1400" dirty="0">
                          <a:latin typeface="Arial" panose="020B0604020202020204" pitchFamily="34" charset="0"/>
                          <a:cs typeface="Arial" panose="020B0604020202020204" pitchFamily="34" charset="0"/>
                        </a:rPr>
                        <a:t>Rewards &amp; Penalties</a:t>
                      </a:r>
                    </a:p>
                  </a:txBody>
                  <a:tcPr/>
                </a:tc>
                <a:tc>
                  <a:txBody>
                    <a:bodyPr/>
                    <a:lstStyle/>
                    <a:p>
                      <a:r>
                        <a:rPr lang="en-GB" sz="1400" dirty="0">
                          <a:latin typeface="Arial" panose="020B0604020202020204" pitchFamily="34" charset="0"/>
                          <a:cs typeface="Arial" panose="020B0604020202020204" pitchFamily="34" charset="0"/>
                        </a:rPr>
                        <a:t>Penalty Only</a:t>
                      </a:r>
                    </a:p>
                  </a:txBody>
                  <a:tcPr/>
                </a:tc>
                <a:tc>
                  <a:txBody>
                    <a:bodyPr/>
                    <a:lstStyle/>
                    <a:p>
                      <a:r>
                        <a:rPr lang="en-GB" sz="1400" dirty="0">
                          <a:latin typeface="Arial" panose="020B0604020202020204" pitchFamily="34" charset="0"/>
                          <a:cs typeface="Arial" panose="020B0604020202020204" pitchFamily="34" charset="0"/>
                        </a:rPr>
                        <a:t>Reputational</a:t>
                      </a:r>
                    </a:p>
                  </a:txBody>
                  <a:tcPr/>
                </a:tc>
                <a:extLst>
                  <a:ext uri="{0D108BD9-81ED-4DB2-BD59-A6C34878D82A}">
                    <a16:rowId xmlns="" xmlns:a16="http://schemas.microsoft.com/office/drawing/2014/main" val="10000"/>
                  </a:ext>
                </a:extLst>
              </a:tr>
              <a:tr h="370840">
                <a:tc>
                  <a:txBody>
                    <a:bodyPr/>
                    <a:lstStyle/>
                    <a:p>
                      <a:r>
                        <a:rPr lang="en-GB" sz="1400" dirty="0">
                          <a:solidFill>
                            <a:schemeClr val="accent5">
                              <a:lumMod val="50000"/>
                            </a:schemeClr>
                          </a:solidFill>
                          <a:latin typeface="Arial" panose="020B0604020202020204" pitchFamily="34" charset="0"/>
                          <a:cs typeface="Arial" panose="020B0604020202020204" pitchFamily="34" charset="0"/>
                        </a:rPr>
                        <a:t>Common ODIs</a:t>
                      </a:r>
                    </a:p>
                  </a:txBody>
                  <a:tcPr/>
                </a:tc>
                <a:tc>
                  <a:txBody>
                    <a:bodyPr/>
                    <a:lstStyle/>
                    <a:p>
                      <a:r>
                        <a:rPr lang="en-GB" sz="1400" dirty="0">
                          <a:solidFill>
                            <a:schemeClr val="accent5">
                              <a:lumMod val="50000"/>
                            </a:schemeClr>
                          </a:solidFill>
                          <a:latin typeface="Arial" panose="020B0604020202020204" pitchFamily="34" charset="0"/>
                          <a:cs typeface="Arial" panose="020B0604020202020204" pitchFamily="34" charset="0"/>
                        </a:rPr>
                        <a:t>Interruptions, Leakage, PCC, C-Mex,</a:t>
                      </a:r>
                      <a:r>
                        <a:rPr lang="en-GB" sz="1400" baseline="0" dirty="0">
                          <a:solidFill>
                            <a:schemeClr val="accent5">
                              <a:lumMod val="50000"/>
                            </a:schemeClr>
                          </a:solidFill>
                          <a:latin typeface="Arial" panose="020B0604020202020204" pitchFamily="34" charset="0"/>
                          <a:cs typeface="Arial" panose="020B0604020202020204" pitchFamily="34" charset="0"/>
                        </a:rPr>
                        <a:t> D-Mex</a:t>
                      </a:r>
                      <a:endParaRPr lang="en-GB" sz="1400" dirty="0">
                        <a:solidFill>
                          <a:schemeClr val="accent5">
                            <a:lumMod val="50000"/>
                          </a:schemeClr>
                        </a:solidFill>
                        <a:latin typeface="Arial" panose="020B0604020202020204" pitchFamily="34" charset="0"/>
                        <a:cs typeface="Arial" panose="020B0604020202020204" pitchFamily="34" charset="0"/>
                      </a:endParaRPr>
                    </a:p>
                  </a:txBody>
                  <a:tcPr/>
                </a:tc>
                <a:tc>
                  <a:txBody>
                    <a:bodyPr/>
                    <a:lstStyle/>
                    <a:p>
                      <a:r>
                        <a:rPr lang="en-GB" sz="1400" dirty="0">
                          <a:solidFill>
                            <a:schemeClr val="accent5">
                              <a:lumMod val="50000"/>
                            </a:schemeClr>
                          </a:solidFill>
                          <a:latin typeface="Arial" panose="020B0604020202020204" pitchFamily="34" charset="0"/>
                          <a:cs typeface="Arial" panose="020B0604020202020204" pitchFamily="34" charset="0"/>
                        </a:rPr>
                        <a:t>CRI, mains repairs, unplanned outage </a:t>
                      </a:r>
                    </a:p>
                  </a:txBody>
                  <a:tcPr/>
                </a:tc>
                <a:tc>
                  <a:txBody>
                    <a:bodyPr/>
                    <a:lstStyle/>
                    <a:p>
                      <a:r>
                        <a:rPr lang="en-GB" sz="1400" dirty="0">
                          <a:solidFill>
                            <a:schemeClr val="accent5">
                              <a:lumMod val="50000"/>
                            </a:schemeClr>
                          </a:solidFill>
                          <a:latin typeface="Arial" panose="020B0604020202020204" pitchFamily="34" charset="0"/>
                          <a:cs typeface="Arial" panose="020B0604020202020204" pitchFamily="34" charset="0"/>
                        </a:rPr>
                        <a:t>Severe drought, PSR</a:t>
                      </a:r>
                    </a:p>
                  </a:txBody>
                  <a:tcPr/>
                </a:tc>
                <a:extLst>
                  <a:ext uri="{0D108BD9-81ED-4DB2-BD59-A6C34878D82A}">
                    <a16:rowId xmlns="" xmlns:a16="http://schemas.microsoft.com/office/drawing/2014/main" val="10001"/>
                  </a:ext>
                </a:extLst>
              </a:tr>
              <a:tr h="370840">
                <a:tc>
                  <a:txBody>
                    <a:bodyPr/>
                    <a:lstStyle/>
                    <a:p>
                      <a:r>
                        <a:rPr lang="en-GB" sz="1400" dirty="0">
                          <a:solidFill>
                            <a:schemeClr val="accent5">
                              <a:lumMod val="50000"/>
                            </a:schemeClr>
                          </a:solidFill>
                          <a:latin typeface="Arial" panose="020B0604020202020204" pitchFamily="34" charset="0"/>
                          <a:cs typeface="Arial" panose="020B0604020202020204" pitchFamily="34" charset="0"/>
                        </a:rPr>
                        <a:t>Bespoke ODIs</a:t>
                      </a:r>
                    </a:p>
                  </a:txBody>
                  <a:tcPr/>
                </a:tc>
                <a:tc>
                  <a:txBody>
                    <a:bodyPr/>
                    <a:lstStyle/>
                    <a:p>
                      <a:r>
                        <a:rPr lang="en-GB" sz="1400" dirty="0">
                          <a:solidFill>
                            <a:schemeClr val="accent5">
                              <a:lumMod val="50000"/>
                            </a:schemeClr>
                          </a:solidFill>
                          <a:latin typeface="Arial" panose="020B0604020202020204" pitchFamily="34" charset="0"/>
                          <a:cs typeface="Arial" panose="020B0604020202020204" pitchFamily="34" charset="0"/>
                        </a:rPr>
                        <a:t>Catchment management, AIM, Grant scheme, Voids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accent5">
                              <a:lumMod val="50000"/>
                            </a:schemeClr>
                          </a:solidFill>
                          <a:latin typeface="Arial" panose="020B0604020202020204" pitchFamily="34" charset="0"/>
                          <a:cs typeface="Arial" panose="020B0604020202020204" pitchFamily="34" charset="0"/>
                        </a:rPr>
                        <a:t>Water quality contacts, Biodiversity, Low Pressure, Affordability, WINEP (timing), Havant Thicket</a:t>
                      </a:r>
                    </a:p>
                  </a:txBody>
                  <a:tcPr/>
                </a:tc>
                <a:tc>
                  <a:txBody>
                    <a:bodyPr/>
                    <a:lstStyle/>
                    <a:p>
                      <a:r>
                        <a:rPr lang="en-GB" sz="1400" dirty="0">
                          <a:solidFill>
                            <a:schemeClr val="accent5">
                              <a:lumMod val="50000"/>
                            </a:schemeClr>
                          </a:solidFill>
                          <a:latin typeface="Arial" panose="020B0604020202020204" pitchFamily="34" charset="0"/>
                          <a:cs typeface="Arial" panose="020B0604020202020204" pitchFamily="34" charset="0"/>
                        </a:rPr>
                        <a:t>Resilience, TUBs, Carbon, Vulnerability, RoSPA, WINEP (delivery)</a:t>
                      </a:r>
                    </a:p>
                  </a:txBody>
                  <a:tcPr/>
                </a:tc>
                <a:extLst>
                  <a:ext uri="{0D108BD9-81ED-4DB2-BD59-A6C34878D82A}">
                    <a16:rowId xmlns=""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3</a:t>
            </a:fld>
            <a:endParaRPr lang="en-GB"/>
          </a:p>
        </p:txBody>
      </p:sp>
    </p:spTree>
    <p:extLst>
      <p:ext uri="{BB962C8B-B14F-4D97-AF65-F5344CB8AC3E}">
        <p14:creationId xmlns:p14="http://schemas.microsoft.com/office/powerpoint/2010/main" val="863521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53285"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Addressing vulnerability	Bespoke ODI</a:t>
            </a:r>
          </a:p>
        </p:txBody>
      </p:sp>
      <p:sp>
        <p:nvSpPr>
          <p:cNvPr id="16" name="Rounded Rectangle 15"/>
          <p:cNvSpPr/>
          <p:nvPr/>
        </p:nvSpPr>
        <p:spPr>
          <a:xfrm>
            <a:off x="1745265" y="949076"/>
            <a:ext cx="8622628" cy="2036495"/>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This ODI relates to an independent survey of agencies who support customers when they may be struggling to pay their bills or in need of additional support.</a:t>
            </a:r>
          </a:p>
          <a:p>
            <a:endParaRPr lang="en-GB" sz="9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is a reputational ODI</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27422" y="3289852"/>
            <a:ext cx="8900377" cy="1591069"/>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6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survey results </a:t>
            </a:r>
            <a:r>
              <a:rPr lang="en-GB" sz="1600" dirty="0" smtClean="0">
                <a:solidFill>
                  <a:schemeClr val="accent5">
                    <a:lumMod val="50000"/>
                  </a:schemeClr>
                </a:solidFill>
                <a:latin typeface="Arial" panose="020B0604020202020204" pitchFamily="34" charset="0"/>
                <a:cs typeface="Arial" panose="020B0604020202020204" pitchFamily="34" charset="0"/>
              </a:rPr>
              <a:t>concluded that 84</a:t>
            </a:r>
            <a:r>
              <a:rPr lang="en-GB" sz="1600" dirty="0">
                <a:solidFill>
                  <a:schemeClr val="accent5">
                    <a:lumMod val="50000"/>
                  </a:schemeClr>
                </a:solidFill>
                <a:latin typeface="Arial" panose="020B0604020202020204" pitchFamily="34" charset="0"/>
                <a:cs typeface="Arial" panose="020B0604020202020204" pitchFamily="34" charset="0"/>
              </a:rPr>
              <a:t>% of all organisations were satisfied or very satisfied with the support we provide customers who find themselves vulnerable in one way or another. </a:t>
            </a:r>
          </a:p>
          <a:p>
            <a:pPr marL="285750" indent="-285750">
              <a:spcAft>
                <a:spcPts val="6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just missed our challenging target of 85%. </a:t>
            </a:r>
          </a:p>
          <a:p>
            <a:pPr marL="285750" indent="-285750">
              <a:spcAft>
                <a:spcPts val="6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therefore failed this ODI.</a:t>
            </a:r>
            <a:endParaRPr lang="en-GB" sz="1600" dirty="0">
              <a:solidFill>
                <a:schemeClr val="tx1"/>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000319367"/>
              </p:ext>
            </p:extLst>
          </p:nvPr>
        </p:nvGraphicFramePr>
        <p:xfrm>
          <a:off x="1910555" y="1893805"/>
          <a:ext cx="6451600" cy="932520"/>
        </p:xfrm>
        <a:graphic>
          <a:graphicData uri="http://schemas.openxmlformats.org/drawingml/2006/table">
            <a:tbl>
              <a:tblPr>
                <a:tableStyleId>{5C22544A-7EE6-4342-B048-85BDC9FD1C3A}</a:tableStyleId>
              </a:tblPr>
              <a:tblGrid>
                <a:gridCol w="2628695">
                  <a:extLst>
                    <a:ext uri="{9D8B030D-6E8A-4147-A177-3AD203B41FA5}">
                      <a16:colId xmlns="" xmlns:a16="http://schemas.microsoft.com/office/drawing/2014/main" val="20000"/>
                    </a:ext>
                  </a:extLst>
                </a:gridCol>
                <a:gridCol w="774905">
                  <a:extLst>
                    <a:ext uri="{9D8B030D-6E8A-4147-A177-3AD203B41FA5}">
                      <a16:colId xmlns="" xmlns:a16="http://schemas.microsoft.com/office/drawing/2014/main" val="20001"/>
                    </a:ext>
                  </a:extLst>
                </a:gridCol>
                <a:gridCol w="609600">
                  <a:extLst>
                    <a:ext uri="{9D8B030D-6E8A-4147-A177-3AD203B41FA5}">
                      <a16:colId xmlns="" xmlns:a16="http://schemas.microsoft.com/office/drawing/2014/main" val="20002"/>
                    </a:ext>
                  </a:extLst>
                </a:gridCol>
                <a:gridCol w="609600">
                  <a:extLst>
                    <a:ext uri="{9D8B030D-6E8A-4147-A177-3AD203B41FA5}">
                      <a16:colId xmlns="" xmlns:a16="http://schemas.microsoft.com/office/drawing/2014/main" val="20003"/>
                    </a:ext>
                  </a:extLst>
                </a:gridCol>
                <a:gridCol w="609600">
                  <a:extLst>
                    <a:ext uri="{9D8B030D-6E8A-4147-A177-3AD203B41FA5}">
                      <a16:colId xmlns="" xmlns:a16="http://schemas.microsoft.com/office/drawing/2014/main" val="20004"/>
                    </a:ext>
                  </a:extLst>
                </a:gridCol>
                <a:gridCol w="609600">
                  <a:extLst>
                    <a:ext uri="{9D8B030D-6E8A-4147-A177-3AD203B41FA5}">
                      <a16:colId xmlns="" xmlns:a16="http://schemas.microsoft.com/office/drawing/2014/main" val="20005"/>
                    </a:ext>
                  </a:extLst>
                </a:gridCol>
                <a:gridCol w="609600">
                  <a:extLst>
                    <a:ext uri="{9D8B030D-6E8A-4147-A177-3AD203B41FA5}">
                      <a16:colId xmlns="" xmlns:a16="http://schemas.microsoft.com/office/drawing/2014/main" val="20006"/>
                    </a:ext>
                  </a:extLst>
                </a:gridCol>
              </a:tblGrid>
              <a:tr h="310840">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10840">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85</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85</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85</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85</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85</a:t>
                      </a:r>
                    </a:p>
                  </a:txBody>
                  <a:tcPr marL="9525" marR="9525" marT="9525" marB="0" anchor="ctr"/>
                </a:tc>
                <a:extLst>
                  <a:ext uri="{0D108BD9-81ED-4DB2-BD59-A6C34878D82A}">
                    <a16:rowId xmlns="" xmlns:a16="http://schemas.microsoft.com/office/drawing/2014/main" val="10001"/>
                  </a:ext>
                </a:extLst>
              </a:tr>
              <a:tr h="310840">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a:t>
                      </a:r>
                      <a:r>
                        <a:rPr lang="en-GB" sz="1100" b="0" i="0" u="none" strike="noStrike" baseline="0" dirty="0">
                          <a:solidFill>
                            <a:schemeClr val="accent5">
                              <a:lumMod val="50000"/>
                            </a:schemeClr>
                          </a:solidFill>
                          <a:effectLst/>
                          <a:latin typeface="Arial" panose="020B0604020202020204" pitchFamily="34" charset="0"/>
                          <a:cs typeface="Arial" panose="020B0604020202020204" pitchFamily="34" charset="0"/>
                        </a:rPr>
                        <a:t> 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84</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30</a:t>
            </a:fld>
            <a:endParaRPr lang="en-GB"/>
          </a:p>
        </p:txBody>
      </p:sp>
    </p:spTree>
    <p:extLst>
      <p:ext uri="{BB962C8B-B14F-4D97-AF65-F5344CB8AC3E}">
        <p14:creationId xmlns:p14="http://schemas.microsoft.com/office/powerpoint/2010/main" val="4053872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54311"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a:t>
            </a:r>
            <a:r>
              <a:rPr lang="en-US" sz="1432" b="1" dirty="0" err="1">
                <a:latin typeface="Arial" panose="020B0604020202020204" pitchFamily="34" charset="0"/>
                <a:cs typeface="Arial" panose="020B0604020202020204" pitchFamily="34" charset="0"/>
              </a:rPr>
              <a:t>RoSPA</a:t>
            </a:r>
            <a:r>
              <a:rPr lang="en-US" sz="1432" b="1" dirty="0">
                <a:latin typeface="Arial" panose="020B0604020202020204" pitchFamily="34" charset="0"/>
                <a:cs typeface="Arial" panose="020B0604020202020204" pitchFamily="34" charset="0"/>
              </a:rPr>
              <a:t>	Bespoke ODI</a:t>
            </a:r>
          </a:p>
        </p:txBody>
      </p:sp>
      <p:sp>
        <p:nvSpPr>
          <p:cNvPr id="16" name="Rounded Rectangle 15"/>
          <p:cNvSpPr/>
          <p:nvPr/>
        </p:nvSpPr>
        <p:spPr>
          <a:xfrm>
            <a:off x="1745265" y="949076"/>
            <a:ext cx="8622628" cy="3854278"/>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This ODI relates to the achievement of an annual Health &amp; Safety assessment undertaken by RoSPA.</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RoSPA assessment requires the Company to demonstrate:-</a:t>
            </a: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Excellent occupation health and safety management systems</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A rigorous approach to occupational health</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High levels of compliance with control measures for principal risks</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Low rates of error, harm or loss</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No fatal or major injuries due to employer negligence</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No significant enforcement issues</a:t>
            </a:r>
          </a:p>
          <a:p>
            <a:endParaRPr lang="en-GB" sz="5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is a reputational ODI</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06390" y="4952428"/>
            <a:ext cx="8900377" cy="1170075"/>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submitted our application to RoSPA in January </a:t>
            </a:r>
            <a:r>
              <a:rPr lang="en-GB" sz="1600" dirty="0" smtClean="0">
                <a:solidFill>
                  <a:schemeClr val="accent5">
                    <a:lumMod val="50000"/>
                  </a:schemeClr>
                </a:solidFill>
                <a:latin typeface="Arial" panose="020B0604020202020204" pitchFamily="34" charset="0"/>
                <a:cs typeface="Arial" panose="020B0604020202020204" pitchFamily="34" charset="0"/>
              </a:rPr>
              <a:t>2021 for </a:t>
            </a:r>
            <a:r>
              <a:rPr lang="en-GB" sz="1600" dirty="0">
                <a:solidFill>
                  <a:schemeClr val="accent5">
                    <a:lumMod val="50000"/>
                  </a:schemeClr>
                </a:solidFill>
                <a:latin typeface="Arial" panose="020B0604020202020204" pitchFamily="34" charset="0"/>
                <a:cs typeface="Arial" panose="020B0604020202020204" pitchFamily="34" charset="0"/>
              </a:rPr>
              <a:t>calendar year 2020.</a:t>
            </a:r>
          </a:p>
          <a:p>
            <a:pPr marL="285750" indent="-285750">
              <a:spcAft>
                <a:spcPts val="400"/>
              </a:spcAft>
              <a:buFont typeface="Arial" panose="020B0604020202020204" pitchFamily="34" charset="0"/>
              <a:buChar char="•"/>
            </a:pPr>
            <a:r>
              <a:rPr lang="en-GB" sz="1600" dirty="0" smtClean="0">
                <a:solidFill>
                  <a:schemeClr val="accent5">
                    <a:lumMod val="50000"/>
                  </a:schemeClr>
                </a:solidFill>
                <a:latin typeface="Arial" panose="020B0604020202020204" pitchFamily="34" charset="0"/>
                <a:cs typeface="Arial" panose="020B0604020202020204" pitchFamily="34" charset="0"/>
              </a:rPr>
              <a:t>In June 2021 RoSPA informed us that we would be awarded the Order of Distinction, for the second year in a row, which reflects high performance over the previous for 15 years.</a:t>
            </a:r>
          </a:p>
          <a:p>
            <a:pPr marL="285750" indent="-285750">
              <a:spcAft>
                <a:spcPts val="400"/>
              </a:spcAft>
              <a:buFont typeface="Arial" panose="020B0604020202020204" pitchFamily="34" charset="0"/>
              <a:buChar char="•"/>
            </a:pPr>
            <a:r>
              <a:rPr lang="en-GB" sz="1600" dirty="0" smtClean="0">
                <a:solidFill>
                  <a:schemeClr val="accent5">
                    <a:lumMod val="50000"/>
                  </a:schemeClr>
                </a:solidFill>
                <a:latin typeface="Arial" panose="020B0604020202020204" pitchFamily="34" charset="0"/>
                <a:cs typeface="Arial" panose="020B0604020202020204" pitchFamily="34" charset="0"/>
              </a:rPr>
              <a:t>This award exceeds the commitment we made in this ODI</a:t>
            </a:r>
            <a:endParaRPr lang="en-GB" sz="1600" dirty="0">
              <a:solidFill>
                <a:schemeClr val="accent5">
                  <a:lumMod val="50000"/>
                </a:schemeClr>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252361563"/>
              </p:ext>
            </p:extLst>
          </p:nvPr>
        </p:nvGraphicFramePr>
        <p:xfrm>
          <a:off x="2211420" y="3569021"/>
          <a:ext cx="6451600" cy="1038603"/>
        </p:xfrm>
        <a:graphic>
          <a:graphicData uri="http://schemas.openxmlformats.org/drawingml/2006/table">
            <a:tbl>
              <a:tblPr>
                <a:tableStyleId>{5C22544A-7EE6-4342-B048-85BDC9FD1C3A}</a:tableStyleId>
              </a:tblPr>
              <a:tblGrid>
                <a:gridCol w="2628695">
                  <a:extLst>
                    <a:ext uri="{9D8B030D-6E8A-4147-A177-3AD203B41FA5}">
                      <a16:colId xmlns="" xmlns:a16="http://schemas.microsoft.com/office/drawing/2014/main" val="20000"/>
                    </a:ext>
                  </a:extLst>
                </a:gridCol>
                <a:gridCol w="774905">
                  <a:extLst>
                    <a:ext uri="{9D8B030D-6E8A-4147-A177-3AD203B41FA5}">
                      <a16:colId xmlns="" xmlns:a16="http://schemas.microsoft.com/office/drawing/2014/main" val="20001"/>
                    </a:ext>
                  </a:extLst>
                </a:gridCol>
                <a:gridCol w="609600">
                  <a:extLst>
                    <a:ext uri="{9D8B030D-6E8A-4147-A177-3AD203B41FA5}">
                      <a16:colId xmlns="" xmlns:a16="http://schemas.microsoft.com/office/drawing/2014/main" val="20002"/>
                    </a:ext>
                  </a:extLst>
                </a:gridCol>
                <a:gridCol w="609600">
                  <a:extLst>
                    <a:ext uri="{9D8B030D-6E8A-4147-A177-3AD203B41FA5}">
                      <a16:colId xmlns="" xmlns:a16="http://schemas.microsoft.com/office/drawing/2014/main" val="20003"/>
                    </a:ext>
                  </a:extLst>
                </a:gridCol>
                <a:gridCol w="609600">
                  <a:extLst>
                    <a:ext uri="{9D8B030D-6E8A-4147-A177-3AD203B41FA5}">
                      <a16:colId xmlns="" xmlns:a16="http://schemas.microsoft.com/office/drawing/2014/main" val="20004"/>
                    </a:ext>
                  </a:extLst>
                </a:gridCol>
                <a:gridCol w="609600">
                  <a:extLst>
                    <a:ext uri="{9D8B030D-6E8A-4147-A177-3AD203B41FA5}">
                      <a16:colId xmlns="" xmlns:a16="http://schemas.microsoft.com/office/drawing/2014/main" val="20005"/>
                    </a:ext>
                  </a:extLst>
                </a:gridCol>
                <a:gridCol w="609600">
                  <a:extLst>
                    <a:ext uri="{9D8B030D-6E8A-4147-A177-3AD203B41FA5}">
                      <a16:colId xmlns="" xmlns:a16="http://schemas.microsoft.com/office/drawing/2014/main" val="20006"/>
                    </a:ext>
                  </a:extLst>
                </a:gridCol>
              </a:tblGrid>
              <a:tr h="346201">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l" fontAlgn="b"/>
                      <a:endParaRPr lang="en-GB" sz="10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000" u="none" strike="noStrike" dirty="0">
                          <a:solidFill>
                            <a:schemeClr val="bg1"/>
                          </a:solidFill>
                          <a:effectLst/>
                          <a:latin typeface="Arial" panose="020B0604020202020204" pitchFamily="34" charset="0"/>
                          <a:cs typeface="Arial" panose="020B0604020202020204" pitchFamily="34" charset="0"/>
                        </a:rPr>
                        <a:t>2020-21</a:t>
                      </a:r>
                      <a:endParaRPr lang="en-GB" sz="10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000" u="none" strike="noStrike" dirty="0">
                          <a:solidFill>
                            <a:schemeClr val="bg1"/>
                          </a:solidFill>
                          <a:effectLst/>
                          <a:latin typeface="Arial" panose="020B0604020202020204" pitchFamily="34" charset="0"/>
                          <a:cs typeface="Arial" panose="020B0604020202020204" pitchFamily="34" charset="0"/>
                        </a:rPr>
                        <a:t>2021-22</a:t>
                      </a:r>
                      <a:endParaRPr lang="en-GB" sz="10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000" u="none" strike="noStrike" dirty="0">
                          <a:solidFill>
                            <a:schemeClr val="bg1"/>
                          </a:solidFill>
                          <a:effectLst/>
                          <a:latin typeface="Arial" panose="020B0604020202020204" pitchFamily="34" charset="0"/>
                          <a:cs typeface="Arial" panose="020B0604020202020204" pitchFamily="34" charset="0"/>
                        </a:rPr>
                        <a:t>2022-23</a:t>
                      </a:r>
                      <a:endParaRPr lang="en-GB" sz="10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000" u="none" strike="noStrike" dirty="0">
                          <a:solidFill>
                            <a:schemeClr val="bg1"/>
                          </a:solidFill>
                          <a:effectLst/>
                          <a:latin typeface="Arial" panose="020B0604020202020204" pitchFamily="34" charset="0"/>
                          <a:cs typeface="Arial" panose="020B0604020202020204" pitchFamily="34" charset="0"/>
                        </a:rPr>
                        <a:t>2023-24</a:t>
                      </a:r>
                      <a:endParaRPr lang="en-GB" sz="10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ctr" fontAlgn="b"/>
                      <a:r>
                        <a:rPr lang="en-GB" sz="1000" u="none" strike="noStrike" dirty="0">
                          <a:solidFill>
                            <a:schemeClr val="bg1"/>
                          </a:solidFill>
                          <a:effectLst/>
                          <a:latin typeface="Arial" panose="020B0604020202020204" pitchFamily="34" charset="0"/>
                          <a:cs typeface="Arial" panose="020B0604020202020204" pitchFamily="34" charset="0"/>
                        </a:rPr>
                        <a:t>2024-25</a:t>
                      </a:r>
                      <a:endParaRPr lang="en-GB" sz="10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346201">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000" b="0" i="0"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000" b="0" i="0" u="none" strike="noStrike" dirty="0">
                          <a:solidFill>
                            <a:schemeClr val="accent5">
                              <a:lumMod val="50000"/>
                            </a:schemeClr>
                          </a:solidFill>
                          <a:effectLst/>
                          <a:latin typeface="Arial" panose="020B0604020202020204" pitchFamily="34" charset="0"/>
                          <a:cs typeface="Arial" panose="020B0604020202020204" pitchFamily="34" charset="0"/>
                        </a:rPr>
                        <a:t>gold</a:t>
                      </a:r>
                    </a:p>
                  </a:txBody>
                  <a:tcPr marL="9525" marR="9525" marT="9525" marB="0" anchor="ctr"/>
                </a:tc>
                <a:tc>
                  <a:txBody>
                    <a:bodyPr/>
                    <a:lstStyle/>
                    <a:p>
                      <a:pPr algn="r" fontAlgn="b"/>
                      <a:r>
                        <a:rPr lang="en-GB" sz="1000" b="0" i="0" u="none" strike="noStrike" dirty="0">
                          <a:solidFill>
                            <a:schemeClr val="accent5">
                              <a:lumMod val="50000"/>
                            </a:schemeClr>
                          </a:solidFill>
                          <a:effectLst/>
                          <a:latin typeface="Arial" panose="020B0604020202020204" pitchFamily="34" charset="0"/>
                          <a:cs typeface="Arial" panose="020B0604020202020204" pitchFamily="34" charset="0"/>
                        </a:rPr>
                        <a:t>gold</a:t>
                      </a:r>
                    </a:p>
                  </a:txBody>
                  <a:tcPr marL="9525" marR="9525" marT="9525" marB="0" anchor="ctr"/>
                </a:tc>
                <a:tc>
                  <a:txBody>
                    <a:bodyPr/>
                    <a:lstStyle/>
                    <a:p>
                      <a:pPr algn="r" fontAlgn="b"/>
                      <a:r>
                        <a:rPr lang="en-GB" sz="1000" b="0" i="0" u="none" strike="noStrike" dirty="0">
                          <a:solidFill>
                            <a:schemeClr val="accent5">
                              <a:lumMod val="50000"/>
                            </a:schemeClr>
                          </a:solidFill>
                          <a:effectLst/>
                          <a:latin typeface="Arial" panose="020B0604020202020204" pitchFamily="34" charset="0"/>
                          <a:cs typeface="Arial" panose="020B0604020202020204" pitchFamily="34" charset="0"/>
                        </a:rPr>
                        <a:t>gold</a:t>
                      </a:r>
                    </a:p>
                  </a:txBody>
                  <a:tcPr marL="9525" marR="9525" marT="9525" marB="0" anchor="ctr"/>
                </a:tc>
                <a:tc>
                  <a:txBody>
                    <a:bodyPr/>
                    <a:lstStyle/>
                    <a:p>
                      <a:pPr algn="r" fontAlgn="b"/>
                      <a:r>
                        <a:rPr lang="en-GB" sz="1000" b="0" i="0" u="none" strike="noStrike" dirty="0">
                          <a:solidFill>
                            <a:schemeClr val="accent5">
                              <a:lumMod val="50000"/>
                            </a:schemeClr>
                          </a:solidFill>
                          <a:effectLst/>
                          <a:latin typeface="Arial" panose="020B0604020202020204" pitchFamily="34" charset="0"/>
                          <a:cs typeface="Arial" panose="020B0604020202020204" pitchFamily="34" charset="0"/>
                        </a:rPr>
                        <a:t>gold</a:t>
                      </a:r>
                    </a:p>
                  </a:txBody>
                  <a:tcPr marL="9525" marR="9525" marT="9525" marB="0" anchor="ctr"/>
                </a:tc>
                <a:tc>
                  <a:txBody>
                    <a:bodyPr/>
                    <a:lstStyle/>
                    <a:p>
                      <a:pPr algn="r" fontAlgn="b"/>
                      <a:r>
                        <a:rPr lang="en-GB" sz="1000" b="0" i="0" u="none" strike="noStrike" dirty="0">
                          <a:solidFill>
                            <a:schemeClr val="accent5">
                              <a:lumMod val="50000"/>
                            </a:schemeClr>
                          </a:solidFill>
                          <a:effectLst/>
                          <a:latin typeface="Arial" panose="020B0604020202020204" pitchFamily="34" charset="0"/>
                          <a:cs typeface="Arial" panose="020B0604020202020204" pitchFamily="34" charset="0"/>
                        </a:rPr>
                        <a:t>gold</a:t>
                      </a:r>
                    </a:p>
                  </a:txBody>
                  <a:tcPr marL="9525" marR="9525" marT="9525" marB="0" anchor="ctr"/>
                </a:tc>
                <a:extLst>
                  <a:ext uri="{0D108BD9-81ED-4DB2-BD59-A6C34878D82A}">
                    <a16:rowId xmlns="" xmlns:a16="http://schemas.microsoft.com/office/drawing/2014/main" val="10001"/>
                  </a:ext>
                </a:extLst>
              </a:tr>
              <a:tr h="346201">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a:t>
                      </a:r>
                      <a:r>
                        <a:rPr lang="en-GB" sz="1100" b="0" i="0" u="none" strike="noStrike" baseline="0" dirty="0">
                          <a:solidFill>
                            <a:schemeClr val="accent5">
                              <a:lumMod val="50000"/>
                            </a:schemeClr>
                          </a:solidFill>
                          <a:effectLst/>
                          <a:latin typeface="Arial" panose="020B0604020202020204" pitchFamily="34" charset="0"/>
                          <a:cs typeface="Arial" panose="020B0604020202020204" pitchFamily="34" charset="0"/>
                        </a:rPr>
                        <a:t> performance</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000" b="0" i="0" u="none" strike="noStrike" dirty="0">
                          <a:solidFill>
                            <a:schemeClr val="accent5">
                              <a:lumMod val="50000"/>
                            </a:schemeClr>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GB" sz="1000" b="0" i="0" u="none" strike="noStrike" dirty="0" smtClean="0">
                          <a:solidFill>
                            <a:schemeClr val="accent5">
                              <a:lumMod val="50000"/>
                            </a:schemeClr>
                          </a:solidFill>
                          <a:effectLst/>
                          <a:latin typeface="Arial" panose="020B0604020202020204" pitchFamily="34" charset="0"/>
                          <a:cs typeface="Arial" panose="020B0604020202020204" pitchFamily="34" charset="0"/>
                        </a:rPr>
                        <a:t>Order of Distinction</a:t>
                      </a:r>
                      <a:endParaRPr lang="en-GB" sz="10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0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0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0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GB" sz="10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31</a:t>
            </a:fld>
            <a:endParaRPr lang="en-GB"/>
          </a:p>
        </p:txBody>
      </p:sp>
    </p:spTree>
    <p:extLst>
      <p:ext uri="{BB962C8B-B14F-4D97-AF65-F5344CB8AC3E}">
        <p14:creationId xmlns:p14="http://schemas.microsoft.com/office/powerpoint/2010/main" val="5169543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55334"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WINEP (Delivery)	Bespoke ODI</a:t>
            </a:r>
          </a:p>
        </p:txBody>
      </p:sp>
      <p:sp>
        <p:nvSpPr>
          <p:cNvPr id="16" name="Rounded Rectangle 15"/>
          <p:cNvSpPr/>
          <p:nvPr/>
        </p:nvSpPr>
        <p:spPr>
          <a:xfrm>
            <a:off x="1799771" y="949076"/>
            <a:ext cx="8622628" cy="3434081"/>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is to complete our 18 WINEP commitments as agreed with the EA.</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This is a reputational ODI (linked to the WINEP timing ODI).</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Company will secure confirmation from the EA that performance has been correctly reported</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a:t>
            </a:r>
            <a:r>
              <a:rPr lang="en-GB" sz="1400" b="1" dirty="0">
                <a:solidFill>
                  <a:schemeClr val="accent1">
                    <a:lumMod val="75000"/>
                  </a:schemeClr>
                </a:solidFill>
                <a:latin typeface="Arial" panose="020B0604020202020204" pitchFamily="34" charset="0"/>
                <a:cs typeface="Arial" panose="020B0604020202020204" pitchFamily="34" charset="0"/>
              </a:rPr>
              <a:t>agreed WINEP programme </a:t>
            </a:r>
            <a:r>
              <a:rPr lang="en-GB" sz="1400" dirty="0">
                <a:solidFill>
                  <a:schemeClr val="accent1">
                    <a:lumMod val="75000"/>
                  </a:schemeClr>
                </a:solidFill>
                <a:latin typeface="Arial" panose="020B0604020202020204" pitchFamily="34" charset="0"/>
                <a:cs typeface="Arial" panose="020B0604020202020204" pitchFamily="34" charset="0"/>
              </a:rPr>
              <a:t>has 11 schemes related to catchment management, 2 on the installation of eel screens on the River Itchen, 1 on bio-security (how we minimise the potential to introduce invasive species on to our sites), 1 on natural capital and 3 on water resource abstraction (2 on the Itchen and 1 at Soberton). </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422913"/>
            <a:ext cx="8900377" cy="2117604"/>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18 schemes in our agreed WINEP programme for AMP7.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installation of eel screens at our River Itchen site has been completed and signed off by the Environment Agency.</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Progress on all schemes is positive, including those being undertaken jointly with Southern Water and South East Water.</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programme is ambitious and requires us working with farmers on catchment management and with Southern Water on the River Itchen project.</a:t>
            </a:r>
          </a:p>
        </p:txBody>
      </p:sp>
      <p:graphicFrame>
        <p:nvGraphicFramePr>
          <p:cNvPr id="11" name="Table 10">
            <a:extLst>
              <a:ext uri="{FF2B5EF4-FFF2-40B4-BE49-F238E27FC236}">
                <a16:creationId xmlns="" xmlns:a16="http://schemas.microsoft.com/office/drawing/2014/main" id="{6DB67692-174F-0542-8CBE-E4B3ECFE69CE}"/>
              </a:ext>
            </a:extLst>
          </p:cNvPr>
          <p:cNvGraphicFramePr>
            <a:graphicFrameLocks noGrp="1"/>
          </p:cNvGraphicFramePr>
          <p:nvPr>
            <p:extLst>
              <p:ext uri="{D42A27DB-BD31-4B8C-83A1-F6EECF244321}">
                <p14:modId xmlns:p14="http://schemas.microsoft.com/office/powerpoint/2010/main" val="1685048621"/>
              </p:ext>
            </p:extLst>
          </p:nvPr>
        </p:nvGraphicFramePr>
        <p:xfrm>
          <a:off x="1976059" y="2157061"/>
          <a:ext cx="7071198" cy="1179904"/>
        </p:xfrm>
        <a:graphic>
          <a:graphicData uri="http://schemas.openxmlformats.org/drawingml/2006/table">
            <a:tbl>
              <a:tblPr>
                <a:tableStyleId>{5C22544A-7EE6-4342-B048-85BDC9FD1C3A}</a:tableStyleId>
              </a:tblPr>
              <a:tblGrid>
                <a:gridCol w="2094700">
                  <a:extLst>
                    <a:ext uri="{9D8B030D-6E8A-4147-A177-3AD203B41FA5}">
                      <a16:colId xmlns="" xmlns:a16="http://schemas.microsoft.com/office/drawing/2014/main" val="20000"/>
                    </a:ext>
                  </a:extLst>
                </a:gridCol>
                <a:gridCol w="1929663">
                  <a:extLst>
                    <a:ext uri="{9D8B030D-6E8A-4147-A177-3AD203B41FA5}">
                      <a16:colId xmlns="" xmlns:a16="http://schemas.microsoft.com/office/drawing/2014/main" val="20001"/>
                    </a:ext>
                  </a:extLst>
                </a:gridCol>
                <a:gridCol w="609367">
                  <a:extLst>
                    <a:ext uri="{9D8B030D-6E8A-4147-A177-3AD203B41FA5}">
                      <a16:colId xmlns="" xmlns:a16="http://schemas.microsoft.com/office/drawing/2014/main" val="20002"/>
                    </a:ext>
                  </a:extLst>
                </a:gridCol>
                <a:gridCol w="609367">
                  <a:extLst>
                    <a:ext uri="{9D8B030D-6E8A-4147-A177-3AD203B41FA5}">
                      <a16:colId xmlns="" xmlns:a16="http://schemas.microsoft.com/office/drawing/2014/main" val="20003"/>
                    </a:ext>
                  </a:extLst>
                </a:gridCol>
                <a:gridCol w="609367">
                  <a:extLst>
                    <a:ext uri="{9D8B030D-6E8A-4147-A177-3AD203B41FA5}">
                      <a16:colId xmlns="" xmlns:a16="http://schemas.microsoft.com/office/drawing/2014/main" val="20004"/>
                    </a:ext>
                  </a:extLst>
                </a:gridCol>
                <a:gridCol w="609367">
                  <a:extLst>
                    <a:ext uri="{9D8B030D-6E8A-4147-A177-3AD203B41FA5}">
                      <a16:colId xmlns="" xmlns:a16="http://schemas.microsoft.com/office/drawing/2014/main" val="20005"/>
                    </a:ext>
                  </a:extLst>
                </a:gridCol>
                <a:gridCol w="609367">
                  <a:extLst>
                    <a:ext uri="{9D8B030D-6E8A-4147-A177-3AD203B41FA5}">
                      <a16:colId xmlns="" xmlns:a16="http://schemas.microsoft.com/office/drawing/2014/main" val="20006"/>
                    </a:ext>
                  </a:extLst>
                </a:gridCol>
              </a:tblGrid>
              <a:tr h="265504">
                <a:tc>
                  <a:txBody>
                    <a:bodyPr/>
                    <a:lstStyle/>
                    <a:p>
                      <a:pPr algn="r" fontAlgn="b"/>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endParaRPr lang="en-GB" sz="1100" b="0" i="1"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29688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EA / Ofwat</a:t>
                      </a:r>
                      <a:r>
                        <a:rPr lang="en-GB" sz="1100" u="none" strike="noStrike" baseline="0" dirty="0">
                          <a:solidFill>
                            <a:schemeClr val="accent5">
                              <a:lumMod val="50000"/>
                            </a:schemeClr>
                          </a:solidFill>
                          <a:effectLst/>
                          <a:latin typeface="Arial" panose="020B0604020202020204" pitchFamily="34" charset="0"/>
                          <a:cs typeface="Arial" panose="020B0604020202020204" pitchFamily="34" charset="0"/>
                        </a:rPr>
                        <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of schemes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5</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11</a:t>
                      </a:r>
                    </a:p>
                  </a:txBody>
                  <a:tcPr marL="9525" marR="9525" marT="9525" marB="0" anchor="ctr"/>
                </a:tc>
                <a:extLst>
                  <a:ext uri="{0D108BD9-81ED-4DB2-BD59-A6C34878D82A}">
                    <a16:rowId xmlns="" xmlns:a16="http://schemas.microsoft.com/office/drawing/2014/main" val="10001"/>
                  </a:ext>
                </a:extLst>
              </a:tr>
              <a:tr h="28500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EA / Ofwat</a:t>
                      </a:r>
                      <a:r>
                        <a:rPr lang="en-GB" sz="1100" u="none" strike="noStrike" baseline="0" dirty="0">
                          <a:solidFill>
                            <a:schemeClr val="accent5">
                              <a:lumMod val="50000"/>
                            </a:schemeClr>
                          </a:solidFill>
                          <a:effectLst/>
                          <a:latin typeface="Arial" panose="020B0604020202020204" pitchFamily="34" charset="0"/>
                          <a:cs typeface="Arial" panose="020B0604020202020204" pitchFamily="34" charset="0"/>
                        </a:rPr>
                        <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cumulative</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2</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7</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7</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7</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18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332509">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Performance</a:t>
                      </a:r>
                    </a:p>
                  </a:txBody>
                  <a:tcPr marL="9525" marR="9525" marT="9525" marB="0" anchor="ctr"/>
                </a:tc>
                <a:tc>
                  <a:txBody>
                    <a:bodyPr/>
                    <a:lstStyle/>
                    <a:p>
                      <a:pPr algn="ct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cumulative</a:t>
                      </a:r>
                    </a:p>
                  </a:txBody>
                  <a:tcPr marL="9525" marR="9525" marT="9525" marB="0" anchor="ctr"/>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2</a:t>
                      </a:r>
                    </a:p>
                  </a:txBody>
                  <a:tcPr marL="9525" marR="9525" marT="9525" marB="0" anchor="ctr"/>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32</a:t>
            </a:fld>
            <a:endParaRPr lang="en-GB"/>
          </a:p>
        </p:txBody>
      </p:sp>
    </p:spTree>
    <p:extLst>
      <p:ext uri="{BB962C8B-B14F-4D97-AF65-F5344CB8AC3E}">
        <p14:creationId xmlns:p14="http://schemas.microsoft.com/office/powerpoint/2010/main" val="29346637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33898"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Havant Thicket	Bespoke ODI</a:t>
            </a:r>
          </a:p>
        </p:txBody>
      </p:sp>
      <p:sp>
        <p:nvSpPr>
          <p:cNvPr id="16" name="Rounded Rectangle 15"/>
          <p:cNvSpPr/>
          <p:nvPr/>
        </p:nvSpPr>
        <p:spPr>
          <a:xfrm>
            <a:off x="1799771" y="949077"/>
            <a:ext cx="8622628" cy="3622924"/>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is to ensure dry commissioning by 30 September 2026 and wet commissioning by 30 June 2029.</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a:t>
            </a:r>
          </a:p>
          <a:p>
            <a:endParaRPr lang="en-GB" sz="5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Dry commissioning penalty is £79k per month late, for each full month calendar late</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Wet commissioning penalty is £316k per month late, for each full month calendar late</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A deadband of three months during which underperformance payments do not accrue.</a:t>
            </a:r>
          </a:p>
          <a:p>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Company can apply for months to be excluded if it has compelling evidence that the target dates of the commitment cannot be met due to reasons beyond the companies control.  This include:-</a:t>
            </a:r>
          </a:p>
          <a:p>
            <a:endParaRPr lang="en-GB" sz="1000" dirty="0">
              <a:solidFill>
                <a:schemeClr val="accent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Planning conditions or refusal of consent</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Delays in parties entering the BSA</a:t>
            </a:r>
          </a:p>
          <a:p>
            <a:pPr marL="285750" indent="-285750">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Environmental protection requirements and restricted access to land.</a:t>
            </a:r>
          </a:p>
          <a:p>
            <a:pPr marL="285750" indent="-285750">
              <a:buFont typeface="Arial" panose="020B0604020202020204" pitchFamily="34" charset="0"/>
              <a:buChar char="•"/>
            </a:pPr>
            <a:endParaRPr lang="en-GB" sz="10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Company have provided </a:t>
            </a:r>
            <a:r>
              <a:rPr lang="en-GB" sz="1400" dirty="0" smtClean="0">
                <a:solidFill>
                  <a:schemeClr val="accent1">
                    <a:lumMod val="75000"/>
                  </a:schemeClr>
                </a:solidFill>
                <a:latin typeface="Arial" panose="020B0604020202020204" pitchFamily="34" charset="0"/>
                <a:cs typeface="Arial" panose="020B0604020202020204" pitchFamily="34" charset="0"/>
              </a:rPr>
              <a:t>more detail with </a:t>
            </a:r>
            <a:r>
              <a:rPr lang="en-GB" sz="1400" dirty="0">
                <a:solidFill>
                  <a:schemeClr val="accent1">
                    <a:lumMod val="75000"/>
                  </a:schemeClr>
                </a:solidFill>
                <a:latin typeface="Arial" panose="020B0604020202020204" pitchFamily="34" charset="0"/>
                <a:cs typeface="Arial" panose="020B0604020202020204" pitchFamily="34" charset="0"/>
              </a:rPr>
              <a:t>its Annual Performance Report (APR).</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87057" y="4635500"/>
            <a:ext cx="8900377" cy="2133599"/>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400"/>
              </a:spcAft>
            </a:pPr>
            <a:r>
              <a:rPr lang="en-GB" sz="1600" dirty="0">
                <a:solidFill>
                  <a:schemeClr val="accent5">
                    <a:lumMod val="50000"/>
                  </a:schemeClr>
                </a:solidFill>
                <a:latin typeface="Arial" panose="020B0604020202020204" pitchFamily="34" charset="0"/>
                <a:cs typeface="Arial" panose="020B0604020202020204" pitchFamily="34" charset="0"/>
              </a:rPr>
              <a:t>Significant milestones delivered in the year are as follows:-</a:t>
            </a:r>
          </a:p>
          <a:p>
            <a:pPr marL="285750" lvl="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Signature of the Bulk Supply Agreement (BSA) between Portsmouth Water (PW) and Southern Water (SWS) on 29 January 2021; </a:t>
            </a:r>
          </a:p>
          <a:p>
            <a:pPr marL="285750" lvl="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Submission of the planning application to the Local Planning Authorities on 29 October </a:t>
            </a:r>
            <a:r>
              <a:rPr lang="en-GB" sz="1600" dirty="0" smtClean="0">
                <a:solidFill>
                  <a:schemeClr val="accent5">
                    <a:lumMod val="50000"/>
                  </a:schemeClr>
                </a:solidFill>
                <a:latin typeface="Arial" panose="020B0604020202020204" pitchFamily="34" charset="0"/>
                <a:cs typeface="Arial" panose="020B0604020202020204" pitchFamily="34" charset="0"/>
              </a:rPr>
              <a:t>2020; </a:t>
            </a:r>
            <a:r>
              <a:rPr lang="en-GB" sz="1600" dirty="0">
                <a:solidFill>
                  <a:schemeClr val="accent5">
                    <a:lumMod val="50000"/>
                  </a:schemeClr>
                </a:solidFill>
                <a:latin typeface="Arial" panose="020B0604020202020204" pitchFamily="34" charset="0"/>
                <a:cs typeface="Arial" panose="020B0604020202020204" pitchFamily="34" charset="0"/>
              </a:rPr>
              <a:t>and </a:t>
            </a:r>
          </a:p>
          <a:p>
            <a:pPr marL="285750" lvl="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Launch of the procurement of PWs main works contracts and the associated positive response from the market.</a:t>
            </a:r>
          </a:p>
        </p:txBody>
      </p:sp>
      <p:sp>
        <p:nvSpPr>
          <p:cNvPr id="2" name="Slide Number Placeholder 1"/>
          <p:cNvSpPr>
            <a:spLocks noGrp="1"/>
          </p:cNvSpPr>
          <p:nvPr>
            <p:ph type="sldNum" sz="quarter" idx="12"/>
          </p:nvPr>
        </p:nvSpPr>
        <p:spPr/>
        <p:txBody>
          <a:bodyPr/>
          <a:lstStyle/>
          <a:p>
            <a:fld id="{B8B1462C-3393-4805-A7B9-26C309D1B403}" type="slidenum">
              <a:rPr lang="en-GB" smtClean="0"/>
              <a:t>33</a:t>
            </a:fld>
            <a:endParaRPr lang="en-GB"/>
          </a:p>
        </p:txBody>
      </p:sp>
    </p:spTree>
    <p:extLst>
      <p:ext uri="{BB962C8B-B14F-4D97-AF65-F5344CB8AC3E}">
        <p14:creationId xmlns:p14="http://schemas.microsoft.com/office/powerpoint/2010/main" val="1716222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39986"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1533"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Customer Challenge Group </a:t>
            </a:r>
          </a:p>
        </p:txBody>
      </p:sp>
      <p:sp>
        <p:nvSpPr>
          <p:cNvPr id="16" name="Rounded Rectangle 15"/>
          <p:cNvSpPr/>
          <p:nvPr/>
        </p:nvSpPr>
        <p:spPr>
          <a:xfrm>
            <a:off x="1799771" y="949075"/>
            <a:ext cx="8622628" cy="3991225"/>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accent5">
                    <a:lumMod val="50000"/>
                  </a:schemeClr>
                </a:solidFill>
                <a:latin typeface="Arial" panose="020B0604020202020204" pitchFamily="34" charset="0"/>
                <a:cs typeface="Arial" panose="020B0604020202020204" pitchFamily="34" charset="0"/>
              </a:rPr>
              <a:t>Customer Challenge Group Report on ODI performance 2020/21</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The Customer Challenge Group (CCG) provides independent challenge and assurance on the quality of the Company's customer engagement and the degree to which customer views shape business planning and activities. It also has a monitoring role to review the performance against the Outcomes (Outcome Delivery Incentives) agreed for the current regulatory period.</a:t>
            </a:r>
          </a:p>
          <a:p>
            <a:r>
              <a:rPr lang="en-GB" sz="1400" dirty="0">
                <a:solidFill>
                  <a:schemeClr val="accent5">
                    <a:lumMod val="50000"/>
                  </a:schemeClr>
                </a:solidFill>
                <a:latin typeface="Arial" panose="020B0604020202020204" pitchFamily="34" charset="0"/>
                <a:cs typeface="Arial" panose="020B0604020202020204" pitchFamily="34" charset="0"/>
              </a:rPr>
              <a:t> </a:t>
            </a:r>
          </a:p>
          <a:p>
            <a:r>
              <a:rPr lang="en-GB" sz="1400" dirty="0">
                <a:solidFill>
                  <a:schemeClr val="accent5">
                    <a:lumMod val="50000"/>
                  </a:schemeClr>
                </a:solidFill>
                <a:latin typeface="Arial" panose="020B0604020202020204" pitchFamily="34" charset="0"/>
                <a:cs typeface="Arial" panose="020B0604020202020204" pitchFamily="34" charset="0"/>
              </a:rPr>
              <a:t>The CCG met formally twice in the year 2020/21 to review company performance.  I thank the members for their ongoing commitment to this group especially in light of the additional challenges brought about by restrictions in place to manage the Covid-19 pandemic.  </a:t>
            </a:r>
          </a:p>
          <a:p>
            <a:r>
              <a:rPr lang="en-GB" sz="1400" dirty="0">
                <a:solidFill>
                  <a:schemeClr val="accent5">
                    <a:lumMod val="50000"/>
                  </a:schemeClr>
                </a:solidFill>
                <a:latin typeface="Arial" panose="020B0604020202020204" pitchFamily="34" charset="0"/>
                <a:cs typeface="Arial" panose="020B0604020202020204" pitchFamily="34" charset="0"/>
              </a:rPr>
              <a:t> </a:t>
            </a:r>
          </a:p>
          <a:p>
            <a:r>
              <a:rPr lang="en-US" sz="1400" b="1" dirty="0">
                <a:solidFill>
                  <a:schemeClr val="accent5">
                    <a:lumMod val="50000"/>
                  </a:schemeClr>
                </a:solidFill>
                <a:latin typeface="Arial" panose="020B0604020202020204" pitchFamily="34" charset="0"/>
                <a:cs typeface="Arial" panose="020B0604020202020204" pitchFamily="34" charset="0"/>
              </a:rPr>
              <a:t>ODI Performance 2020/21</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dirty="0">
                <a:solidFill>
                  <a:schemeClr val="accent5">
                    <a:lumMod val="50000"/>
                  </a:schemeClr>
                </a:solidFill>
                <a:latin typeface="Arial" panose="020B0604020202020204" pitchFamily="34" charset="0"/>
                <a:cs typeface="Arial" panose="020B0604020202020204" pitchFamily="34" charset="0"/>
              </a:rPr>
              <a:t>The Company reports that it has met 21 the 26 Outcome Delivery Incentive (ODI) measures, detailed later in this report.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In particular the CCG are very pleased to note the continued improvements in a number of the ODIs in 2020/21, specifically, leakage, interruptions to supply, C-Mex and D-Mex.  These are commented on in detail below.</a:t>
            </a:r>
          </a:p>
          <a:p>
            <a:endParaRPr lang="en-GB" sz="1633" dirty="0">
              <a:solidFill>
                <a:schemeClr val="tx1"/>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tx1"/>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2" name="Slide Number Placeholder 1"/>
          <p:cNvSpPr>
            <a:spLocks noGrp="1"/>
          </p:cNvSpPr>
          <p:nvPr>
            <p:ph type="sldNum" sz="quarter" idx="12"/>
          </p:nvPr>
        </p:nvSpPr>
        <p:spPr/>
        <p:txBody>
          <a:bodyPr/>
          <a:lstStyle/>
          <a:p>
            <a:fld id="{B8B1462C-3393-4805-A7B9-26C309D1B403}" type="slidenum">
              <a:rPr lang="en-GB" smtClean="0"/>
              <a:t>34</a:t>
            </a:fld>
            <a:endParaRPr lang="en-GB"/>
          </a:p>
        </p:txBody>
      </p:sp>
    </p:spTree>
    <p:extLst>
      <p:ext uri="{BB962C8B-B14F-4D97-AF65-F5344CB8AC3E}">
        <p14:creationId xmlns:p14="http://schemas.microsoft.com/office/powerpoint/2010/main" val="1255174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41009"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1533"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Customer Challenge Group </a:t>
            </a:r>
          </a:p>
        </p:txBody>
      </p:sp>
      <p:sp>
        <p:nvSpPr>
          <p:cNvPr id="16" name="Rounded Rectangle 15"/>
          <p:cNvSpPr/>
          <p:nvPr/>
        </p:nvSpPr>
        <p:spPr>
          <a:xfrm>
            <a:off x="1799771" y="949075"/>
            <a:ext cx="8622628" cy="5531238"/>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b="1" dirty="0">
                <a:solidFill>
                  <a:schemeClr val="accent5">
                    <a:lumMod val="50000"/>
                  </a:schemeClr>
                </a:solidFill>
                <a:latin typeface="Arial" panose="020B0604020202020204" pitchFamily="34" charset="0"/>
                <a:cs typeface="Arial" panose="020B0604020202020204" pitchFamily="34" charset="0"/>
              </a:rPr>
              <a:t>Leakage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The Company has started its programme to reduce leakage by 15% by 2024/25 very positively, especially given the impact of the weather on the network in January 2021.   Given the profile this issue has with customers, we challenged and encouraged the Company to look at how other water companies around the world are using new technology to address this issue.  The CCG are pleased that the Company has responded positively to this challenge and have outperformed the annual target set by Ofwat for 2020/21.  There has been a marked step change in the Company’s understanding of this issue.  </a:t>
            </a:r>
          </a:p>
          <a:p>
            <a:r>
              <a:rPr lang="en-GB" sz="1400" dirty="0">
                <a:solidFill>
                  <a:schemeClr val="accent5">
                    <a:lumMod val="50000"/>
                  </a:schemeClr>
                </a:solidFill>
                <a:latin typeface="Arial" panose="020B0604020202020204" pitchFamily="34" charset="0"/>
                <a:cs typeface="Arial" panose="020B0604020202020204" pitchFamily="34" charset="0"/>
              </a:rPr>
              <a:t> </a:t>
            </a:r>
          </a:p>
          <a:p>
            <a:pPr lvl="0"/>
            <a:r>
              <a:rPr lang="en-US" sz="1400" b="1" dirty="0">
                <a:solidFill>
                  <a:schemeClr val="accent5">
                    <a:lumMod val="50000"/>
                  </a:schemeClr>
                </a:solidFill>
                <a:latin typeface="Arial" panose="020B0604020202020204" pitchFamily="34" charset="0"/>
                <a:cs typeface="Arial" panose="020B0604020202020204" pitchFamily="34" charset="0"/>
              </a:rPr>
              <a:t>Interruptions to Supply</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dirty="0">
                <a:solidFill>
                  <a:schemeClr val="accent5">
                    <a:lumMod val="50000"/>
                  </a:schemeClr>
                </a:solidFill>
                <a:latin typeface="Arial" panose="020B0604020202020204" pitchFamily="34" charset="0"/>
                <a:cs typeface="Arial" panose="020B0604020202020204" pitchFamily="34" charset="0"/>
              </a:rPr>
              <a:t>In 2020/21 the Company has continued its strong performance for this ODI.  There are times when customers’ supplies need to be interrupted to allow essential repairs and maintenance to the network. In managing this activity, the Company has focused on minimising the impact on customers.  The Company are consistently one of the best performers in the industry on this ODI and well placed to achieve the targets set for this five year regulatory period.</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b="1"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pPr lvl="0"/>
            <a:r>
              <a:rPr lang="en-GB" sz="1400" b="1" dirty="0">
                <a:solidFill>
                  <a:schemeClr val="accent5">
                    <a:lumMod val="50000"/>
                  </a:schemeClr>
                </a:solidFill>
                <a:latin typeface="Arial" panose="020B0604020202020204" pitchFamily="34" charset="0"/>
                <a:cs typeface="Arial" panose="020B0604020202020204" pitchFamily="34" charset="0"/>
              </a:rPr>
              <a:t>C-Mex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The Company was ranked first in the Ofwat survey of its customer base.  This is a very good achievement, building on its historic good performance and when many of the staff needed to work from home to meet the restrictions imposed to address the Covid-19 pandemic. </a:t>
            </a:r>
          </a:p>
          <a:p>
            <a:r>
              <a:rPr lang="en-GB" sz="1400" b="1"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pPr lvl="0"/>
            <a:r>
              <a:rPr lang="en-US" sz="1400" b="1" dirty="0">
                <a:solidFill>
                  <a:schemeClr val="accent5">
                    <a:lumMod val="50000"/>
                  </a:schemeClr>
                </a:solidFill>
                <a:latin typeface="Arial" panose="020B0604020202020204" pitchFamily="34" charset="0"/>
                <a:cs typeface="Arial" panose="020B0604020202020204" pitchFamily="34" charset="0"/>
              </a:rPr>
              <a:t>D-Mex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dirty="0">
                <a:solidFill>
                  <a:schemeClr val="accent5">
                    <a:lumMod val="50000"/>
                  </a:schemeClr>
                </a:solidFill>
                <a:latin typeface="Arial" panose="020B0604020202020204" pitchFamily="34" charset="0"/>
                <a:cs typeface="Arial" panose="020B0604020202020204" pitchFamily="34" charset="0"/>
              </a:rPr>
              <a:t>The Company was </a:t>
            </a:r>
            <a:r>
              <a:rPr lang="en-GB" sz="1400" dirty="0">
                <a:solidFill>
                  <a:schemeClr val="accent5">
                    <a:lumMod val="50000"/>
                  </a:schemeClr>
                </a:solidFill>
                <a:latin typeface="Arial" panose="020B0604020202020204" pitchFamily="34" charset="0"/>
                <a:cs typeface="Arial" panose="020B0604020202020204" pitchFamily="34" charset="0"/>
              </a:rPr>
              <a:t>ranked first in the Ofwat survey of its developer customer base and third overall for D-Mex in the industry when combined with the level of service metrics.  This again is a good achievement given the impact of Covid19 on both the company and its developer customers. </a:t>
            </a:r>
          </a:p>
          <a:p>
            <a:endParaRPr lang="en-GB" sz="1400" dirty="0">
              <a:solidFill>
                <a:schemeClr val="accent5">
                  <a:lumMod val="50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400" dirty="0">
              <a:solidFill>
                <a:schemeClr val="accent5">
                  <a:lumMod val="50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2" name="Slide Number Placeholder 1"/>
          <p:cNvSpPr>
            <a:spLocks noGrp="1"/>
          </p:cNvSpPr>
          <p:nvPr>
            <p:ph type="sldNum" sz="quarter" idx="12"/>
          </p:nvPr>
        </p:nvSpPr>
        <p:spPr/>
        <p:txBody>
          <a:bodyPr/>
          <a:lstStyle/>
          <a:p>
            <a:fld id="{B8B1462C-3393-4805-A7B9-26C309D1B403}" type="slidenum">
              <a:rPr lang="en-GB" smtClean="0"/>
              <a:t>35</a:t>
            </a:fld>
            <a:endParaRPr lang="en-GB"/>
          </a:p>
        </p:txBody>
      </p:sp>
    </p:spTree>
    <p:extLst>
      <p:ext uri="{BB962C8B-B14F-4D97-AF65-F5344CB8AC3E}">
        <p14:creationId xmlns:p14="http://schemas.microsoft.com/office/powerpoint/2010/main" val="5434919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42032"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1533"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Customer Challenge Group </a:t>
            </a:r>
          </a:p>
        </p:txBody>
      </p:sp>
      <p:sp>
        <p:nvSpPr>
          <p:cNvPr id="16" name="Rounded Rectangle 15"/>
          <p:cNvSpPr/>
          <p:nvPr/>
        </p:nvSpPr>
        <p:spPr>
          <a:xfrm>
            <a:off x="1799771" y="864704"/>
            <a:ext cx="8622628" cy="5856771"/>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dirty="0">
                <a:solidFill>
                  <a:schemeClr val="accent5">
                    <a:lumMod val="50000"/>
                  </a:schemeClr>
                </a:solidFill>
                <a:latin typeface="Arial" panose="020B0604020202020204" pitchFamily="34" charset="0"/>
                <a:cs typeface="Arial" panose="020B0604020202020204" pitchFamily="34" charset="0"/>
              </a:rPr>
              <a:t>Whist it is </a:t>
            </a:r>
            <a:r>
              <a:rPr lang="en-GB" sz="1400" dirty="0">
                <a:solidFill>
                  <a:schemeClr val="accent5">
                    <a:lumMod val="50000"/>
                  </a:schemeClr>
                </a:solidFill>
                <a:latin typeface="Arial" panose="020B0604020202020204" pitchFamily="34" charset="0"/>
                <a:cs typeface="Arial" panose="020B0604020202020204" pitchFamily="34" charset="0"/>
              </a:rPr>
              <a:t>disappointing to note any failure, the Company has discussed performance of all of its ODIs throughout the year, and we consider that we have a good understanding for the reasons and mitigations the Company has put in place to improve. The 5 ODIs it has missed are discussed in detail below:- </a:t>
            </a:r>
          </a:p>
          <a:p>
            <a:endParaRPr lang="en-GB" sz="1000" dirty="0">
              <a:solidFill>
                <a:schemeClr val="accent5">
                  <a:lumMod val="50000"/>
                </a:schemeClr>
              </a:solidFill>
              <a:latin typeface="Arial" panose="020B0604020202020204" pitchFamily="34" charset="0"/>
              <a:cs typeface="Arial" panose="020B0604020202020204" pitchFamily="34" charset="0"/>
            </a:endParaRPr>
          </a:p>
          <a:p>
            <a:pPr lvl="0"/>
            <a:r>
              <a:rPr lang="en-GB" sz="1400" b="1" dirty="0">
                <a:solidFill>
                  <a:schemeClr val="accent5">
                    <a:lumMod val="50000"/>
                  </a:schemeClr>
                </a:solidFill>
                <a:latin typeface="Arial" panose="020B0604020202020204" pitchFamily="34" charset="0"/>
                <a:cs typeface="Arial" panose="020B0604020202020204" pitchFamily="34" charset="0"/>
              </a:rPr>
              <a:t>Mains Repairs</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The Company failed its mains repair ODI and has explained that experienced a significant increase in the number of repairs required to its network in January 2021.  The Company state that this was the direct result of a long cold weather pattern and not an inherent issue with its network. The replacement of underground Network assets at one percent per annum is above the industry average. Coupled with the use of new more resilient pipes the company expects the Mains repair ODI performance to return to its natural rate and achieve its target in the remainder of the price review period</a:t>
            </a:r>
          </a:p>
          <a:p>
            <a:endParaRPr lang="en-GB" sz="1000" dirty="0">
              <a:solidFill>
                <a:schemeClr val="accent5">
                  <a:lumMod val="50000"/>
                </a:schemeClr>
              </a:solidFill>
              <a:latin typeface="Arial" panose="020B0604020202020204" pitchFamily="34" charset="0"/>
              <a:cs typeface="Arial" panose="020B0604020202020204" pitchFamily="34" charset="0"/>
            </a:endParaRPr>
          </a:p>
          <a:p>
            <a:pPr lvl="0"/>
            <a:r>
              <a:rPr lang="en-GB" sz="1400" b="1" dirty="0">
                <a:solidFill>
                  <a:schemeClr val="accent5">
                    <a:lumMod val="50000"/>
                  </a:schemeClr>
                </a:solidFill>
                <a:latin typeface="Arial" panose="020B0604020202020204" pitchFamily="34" charset="0"/>
                <a:cs typeface="Arial" panose="020B0604020202020204" pitchFamily="34" charset="0"/>
              </a:rPr>
              <a:t>Per Capita Consumption</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There is clear evidence to suggest that the volume of water delivered to households has seen a step change in 2020/21 as a result of restrictions in place to manage the Covid-19 pandemic.  The CCG accept this position but re-iterate its challenge to the company that to look at the benefits of wider scale metering </a:t>
            </a:r>
          </a:p>
          <a:p>
            <a:endParaRPr lang="en-GB" sz="10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The targets set in the Company plans for the next five years in particular are ambitious and the Company must develop an innovative engagement programme with its customers if it is to succeed, particularly in a region where metering is not currently compulsory. </a:t>
            </a:r>
          </a:p>
          <a:p>
            <a:endParaRPr lang="en-GB" sz="10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The CCG notes and welcomes the current re-assessment of the water status classification for the Company being undertaken by Defra.  This consultation states that the Company should be classified as water stressed given its location in the South East of England, which in turn will allow the compulsory metering of all properties. The CCG welcome this review and would also like to see a more structured approach to demand side management and use of best in class practice to ensure that there is a clear path to achieving the PR19 goals.</a:t>
            </a:r>
          </a:p>
          <a:p>
            <a:endParaRPr lang="en-GB" sz="1400" dirty="0">
              <a:solidFill>
                <a:schemeClr val="accent5">
                  <a:lumMod val="50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2" name="Slide Number Placeholder 1"/>
          <p:cNvSpPr>
            <a:spLocks noGrp="1"/>
          </p:cNvSpPr>
          <p:nvPr>
            <p:ph type="sldNum" sz="quarter" idx="12"/>
          </p:nvPr>
        </p:nvSpPr>
        <p:spPr/>
        <p:txBody>
          <a:bodyPr/>
          <a:lstStyle/>
          <a:p>
            <a:fld id="{B8B1462C-3393-4805-A7B9-26C309D1B403}" type="slidenum">
              <a:rPr lang="en-GB" smtClean="0"/>
              <a:t>36</a:t>
            </a:fld>
            <a:endParaRPr lang="en-GB"/>
          </a:p>
        </p:txBody>
      </p:sp>
    </p:spTree>
    <p:extLst>
      <p:ext uri="{BB962C8B-B14F-4D97-AF65-F5344CB8AC3E}">
        <p14:creationId xmlns:p14="http://schemas.microsoft.com/office/powerpoint/2010/main" val="867038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43056"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1533"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Customer Challenge Group </a:t>
            </a:r>
          </a:p>
        </p:txBody>
      </p:sp>
      <p:sp>
        <p:nvSpPr>
          <p:cNvPr id="16" name="Rounded Rectangle 15"/>
          <p:cNvSpPr/>
          <p:nvPr/>
        </p:nvSpPr>
        <p:spPr>
          <a:xfrm>
            <a:off x="1799771" y="949075"/>
            <a:ext cx="8622628" cy="4998644"/>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en-US" sz="1400" b="1" dirty="0">
                <a:solidFill>
                  <a:schemeClr val="accent5">
                    <a:lumMod val="50000"/>
                  </a:schemeClr>
                </a:solidFill>
                <a:latin typeface="Arial" panose="020B0604020202020204" pitchFamily="34" charset="0"/>
                <a:cs typeface="Arial" panose="020B0604020202020204" pitchFamily="34" charset="0"/>
              </a:rPr>
              <a:t>Voids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dirty="0">
                <a:solidFill>
                  <a:schemeClr val="accent5">
                    <a:lumMod val="50000"/>
                  </a:schemeClr>
                </a:solidFill>
                <a:latin typeface="Arial" panose="020B0604020202020204" pitchFamily="34" charset="0"/>
                <a:cs typeface="Arial" panose="020B0604020202020204" pitchFamily="34" charset="0"/>
              </a:rPr>
              <a:t>The Company has not hit its void target of 2% this year.  It has stated that this is in part due to the need to change its operations in light of the restrictions in place to address the Covid-19 pandemic. It ceased both meter reading and visits to properties for the period April – June 2020 and has made good progress on the metric subsequently. With the Covid-19 restrictions now rapidly easing the CCG is keen to see an updated programme of activity aligned with delivering this objective.</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pPr lvl="0"/>
            <a:r>
              <a:rPr lang="en-GB" sz="1400" b="1" dirty="0">
                <a:solidFill>
                  <a:schemeClr val="accent5">
                    <a:lumMod val="50000"/>
                  </a:schemeClr>
                </a:solidFill>
                <a:latin typeface="Arial" panose="020B0604020202020204" pitchFamily="34" charset="0"/>
                <a:cs typeface="Arial" panose="020B0604020202020204" pitchFamily="34" charset="0"/>
              </a:rPr>
              <a:t>Biodiversity</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Following significant progress on developing and enhancing the biodiversity on its sites, the CCG are disappointed that the Company cannot demonstrate that it has (at least) maintained this performance measure in 2020/21.  The CCG understands that operationally this was a challenging year and that other issues took priority.  We are pleased that the Company has employed an additional two members of staff to undertake this activity and look forward to reviewing the “path to green“ for the Biodiversity Target.</a:t>
            </a:r>
          </a:p>
          <a:p>
            <a:r>
              <a:rPr lang="en-GB" sz="1400" dirty="0">
                <a:solidFill>
                  <a:schemeClr val="accent5">
                    <a:lumMod val="50000"/>
                  </a:schemeClr>
                </a:solidFill>
                <a:latin typeface="Arial" panose="020B0604020202020204" pitchFamily="34" charset="0"/>
                <a:cs typeface="Arial" panose="020B0604020202020204" pitchFamily="34" charset="0"/>
              </a:rPr>
              <a:t>   </a:t>
            </a:r>
          </a:p>
          <a:p>
            <a:pPr lvl="0"/>
            <a:r>
              <a:rPr lang="en-GB" sz="1400" b="1" dirty="0">
                <a:solidFill>
                  <a:schemeClr val="accent5">
                    <a:lumMod val="50000"/>
                  </a:schemeClr>
                </a:solidFill>
                <a:latin typeface="Arial" panose="020B0604020202020204" pitchFamily="34" charset="0"/>
                <a:cs typeface="Arial" panose="020B0604020202020204" pitchFamily="34" charset="0"/>
              </a:rPr>
              <a:t>Vulnerability survey</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smtClean="0">
                <a:solidFill>
                  <a:schemeClr val="accent5">
                    <a:lumMod val="50000"/>
                  </a:schemeClr>
                </a:solidFill>
                <a:latin typeface="Arial" panose="020B0604020202020204" pitchFamily="34" charset="0"/>
                <a:cs typeface="Arial" panose="020B0604020202020204" pitchFamily="34" charset="0"/>
              </a:rPr>
              <a:t>The </a:t>
            </a:r>
            <a:r>
              <a:rPr lang="en-GB" sz="1400" dirty="0">
                <a:solidFill>
                  <a:schemeClr val="accent5">
                    <a:lumMod val="50000"/>
                  </a:schemeClr>
                </a:solidFill>
                <a:latin typeface="Arial" panose="020B0604020202020204" pitchFamily="34" charset="0"/>
                <a:cs typeface="Arial" panose="020B0604020202020204" pitchFamily="34" charset="0"/>
              </a:rPr>
              <a:t>Company narrowly missed its satisfaction rating with organisations who support customers who find themselves in difficult or vulnerable circumstances.  We believe this is still an acceptable result, given the challenges in serving these customers and organisations during this year and look forward to receiving updated plans of the renewed efforts to achieve a more successful outcome in the next period.</a:t>
            </a:r>
          </a:p>
          <a:p>
            <a:endParaRPr lang="en-GB" sz="1400" dirty="0">
              <a:solidFill>
                <a:schemeClr val="accent5">
                  <a:lumMod val="50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2" name="Slide Number Placeholder 1"/>
          <p:cNvSpPr>
            <a:spLocks noGrp="1"/>
          </p:cNvSpPr>
          <p:nvPr>
            <p:ph type="sldNum" sz="quarter" idx="12"/>
          </p:nvPr>
        </p:nvSpPr>
        <p:spPr/>
        <p:txBody>
          <a:bodyPr/>
          <a:lstStyle/>
          <a:p>
            <a:fld id="{B8B1462C-3393-4805-A7B9-26C309D1B403}" type="slidenum">
              <a:rPr lang="en-GB" smtClean="0"/>
              <a:t>37</a:t>
            </a:fld>
            <a:endParaRPr lang="en-GB"/>
          </a:p>
        </p:txBody>
      </p:sp>
    </p:spTree>
    <p:extLst>
      <p:ext uri="{BB962C8B-B14F-4D97-AF65-F5344CB8AC3E}">
        <p14:creationId xmlns:p14="http://schemas.microsoft.com/office/powerpoint/2010/main" val="777312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44079"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1533"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Customer Challenge Group </a:t>
            </a:r>
          </a:p>
        </p:txBody>
      </p:sp>
      <p:sp>
        <p:nvSpPr>
          <p:cNvPr id="16" name="Rounded Rectangle 15"/>
          <p:cNvSpPr/>
          <p:nvPr/>
        </p:nvSpPr>
        <p:spPr>
          <a:xfrm>
            <a:off x="1799771" y="949075"/>
            <a:ext cx="8622628" cy="4998644"/>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accent5">
                    <a:lumMod val="50000"/>
                  </a:schemeClr>
                </a:solidFill>
                <a:latin typeface="Arial" panose="020B0604020202020204" pitchFamily="34" charset="0"/>
                <a:cs typeface="Arial" panose="020B0604020202020204" pitchFamily="34" charset="0"/>
              </a:rPr>
              <a:t>Havant Thicket</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dirty="0">
                <a:solidFill>
                  <a:schemeClr val="accent5">
                    <a:lumMod val="50000"/>
                  </a:schemeClr>
                </a:solidFill>
                <a:latin typeface="Arial" panose="020B0604020202020204" pitchFamily="34" charset="0"/>
                <a:cs typeface="Arial" panose="020B0604020202020204" pitchFamily="34" charset="0"/>
              </a:rPr>
              <a:t>The Company has made significant progress on the development of Havant Thicket over the last year.  The CCG is very pleased that the Company is developing the first reservoir in the South East of England since the mid-1980s.  </a:t>
            </a:r>
          </a:p>
          <a:p>
            <a:r>
              <a:rPr lang="en-GB" sz="1400" dirty="0">
                <a:solidFill>
                  <a:schemeClr val="accent5">
                    <a:lumMod val="50000"/>
                  </a:schemeClr>
                </a:solidFill>
                <a:latin typeface="Arial" panose="020B0604020202020204" pitchFamily="34" charset="0"/>
                <a:cs typeface="Arial" panose="020B0604020202020204" pitchFamily="34" charset="0"/>
              </a:rPr>
              <a:t> </a:t>
            </a:r>
          </a:p>
          <a:p>
            <a:r>
              <a:rPr lang="en-GB" sz="1400" dirty="0">
                <a:solidFill>
                  <a:schemeClr val="accent5">
                    <a:lumMod val="50000"/>
                  </a:schemeClr>
                </a:solidFill>
                <a:latin typeface="Arial" panose="020B0604020202020204" pitchFamily="34" charset="0"/>
                <a:cs typeface="Arial" panose="020B0604020202020204" pitchFamily="34" charset="0"/>
              </a:rPr>
              <a:t>The scheme will not only enable Portsmouth Water to provide more water to Southern Water to reduce its abstraction from sensitive chalk rivers in Hampshire, it will also give local Portsmouth Water residents access to new green infrastructure for recreation and education.   </a:t>
            </a:r>
          </a:p>
          <a:p>
            <a:r>
              <a:rPr lang="en-GB" sz="1400" dirty="0">
                <a:solidFill>
                  <a:schemeClr val="accent5">
                    <a:lumMod val="50000"/>
                  </a:schemeClr>
                </a:solidFill>
                <a:latin typeface="Arial" panose="020B0604020202020204" pitchFamily="34" charset="0"/>
                <a:cs typeface="Arial" panose="020B0604020202020204" pitchFamily="34" charset="0"/>
              </a:rPr>
              <a:t> </a:t>
            </a:r>
          </a:p>
          <a:p>
            <a:r>
              <a:rPr lang="en-GB" sz="1400" dirty="0">
                <a:solidFill>
                  <a:schemeClr val="accent5">
                    <a:lumMod val="50000"/>
                  </a:schemeClr>
                </a:solidFill>
                <a:latin typeface="Arial" panose="020B0604020202020204" pitchFamily="34" charset="0"/>
                <a:cs typeface="Arial" panose="020B0604020202020204" pitchFamily="34" charset="0"/>
              </a:rPr>
              <a:t>The Company has taken this opportunity to engage with local customers and residents bringing wider benefits to the region both in its construction period and when in operation in the late 2020s. </a:t>
            </a:r>
          </a:p>
          <a:p>
            <a:r>
              <a:rPr lang="en-US" sz="1400" b="1"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b="1"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b="1" dirty="0">
                <a:solidFill>
                  <a:schemeClr val="accent5">
                    <a:lumMod val="50000"/>
                  </a:schemeClr>
                </a:solidFill>
                <a:latin typeface="Arial" panose="020B0604020202020204" pitchFamily="34" charset="0"/>
                <a:cs typeface="Arial" panose="020B0604020202020204" pitchFamily="34" charset="0"/>
              </a:rPr>
              <a:t>Terms of Reference</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dirty="0">
                <a:solidFill>
                  <a:schemeClr val="accent5">
                    <a:lumMod val="50000"/>
                  </a:schemeClr>
                </a:solidFill>
                <a:latin typeface="Arial" panose="020B0604020202020204" pitchFamily="34" charset="0"/>
                <a:cs typeface="Arial" panose="020B0604020202020204" pitchFamily="34" charset="0"/>
              </a:rPr>
              <a:t>The Terms of Reference of the group are currently under consideration given Ofwat have just published its PR24 methodology.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b="1"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b="1"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b="1" dirty="0">
                <a:solidFill>
                  <a:schemeClr val="accent5">
                    <a:lumMod val="50000"/>
                  </a:schemeClr>
                </a:solidFill>
                <a:latin typeface="Arial" panose="020B0604020202020204" pitchFamily="34" charset="0"/>
                <a:cs typeface="Arial" panose="020B0604020202020204" pitchFamily="34" charset="0"/>
              </a:rPr>
              <a:t> </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b="1" dirty="0">
                <a:solidFill>
                  <a:schemeClr val="accent5">
                    <a:lumMod val="50000"/>
                  </a:schemeClr>
                </a:solidFill>
                <a:latin typeface="Arial" panose="020B0604020202020204" pitchFamily="34" charset="0"/>
                <a:cs typeface="Arial" panose="020B0604020202020204" pitchFamily="34" charset="0"/>
              </a:rPr>
              <a:t>Lakh Jemmett</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US" sz="1400" b="1" dirty="0">
                <a:solidFill>
                  <a:schemeClr val="accent5">
                    <a:lumMod val="50000"/>
                  </a:schemeClr>
                </a:solidFill>
                <a:latin typeface="Arial" panose="020B0604020202020204" pitchFamily="34" charset="0"/>
                <a:cs typeface="Arial" panose="020B0604020202020204" pitchFamily="34" charset="0"/>
              </a:rPr>
              <a:t>Chair of Customer Challenge Group</a:t>
            </a:r>
            <a:endParaRPr lang="en-GB" sz="1400" dirty="0">
              <a:solidFill>
                <a:schemeClr val="accent5">
                  <a:lumMod val="50000"/>
                </a:schemeClr>
              </a:solidFill>
              <a:latin typeface="Arial" panose="020B0604020202020204" pitchFamily="34" charset="0"/>
              <a:cs typeface="Arial" panose="020B0604020202020204" pitchFamily="34" charset="0"/>
            </a:endParaRPr>
          </a:p>
          <a:p>
            <a:r>
              <a:rPr lang="en-GB" sz="1400" b="1" dirty="0">
                <a:solidFill>
                  <a:schemeClr val="accent5">
                    <a:lumMod val="50000"/>
                  </a:schemeClr>
                </a:solidFill>
                <a:latin typeface="Arial" panose="020B0604020202020204" pitchFamily="34" charset="0"/>
                <a:cs typeface="Arial" panose="020B0604020202020204" pitchFamily="34" charset="0"/>
              </a:rPr>
              <a:t>10 June 2021 </a:t>
            </a:r>
            <a:endParaRPr lang="en-GB" sz="1400" dirty="0">
              <a:solidFill>
                <a:schemeClr val="accent5">
                  <a:lumMod val="50000"/>
                </a:schemeClr>
              </a:solidFill>
              <a:latin typeface="Arial" panose="020B0604020202020204" pitchFamily="34" charset="0"/>
              <a:cs typeface="Arial" panose="020B0604020202020204" pitchFamily="34" charset="0"/>
            </a:endParaRPr>
          </a:p>
          <a:p>
            <a:endParaRPr lang="en-GB" sz="1400" dirty="0">
              <a:solidFill>
                <a:schemeClr val="accent5">
                  <a:lumMod val="50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400" dirty="0">
              <a:solidFill>
                <a:schemeClr val="accent5">
                  <a:lumMod val="50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2" name="Slide Number Placeholder 1"/>
          <p:cNvSpPr>
            <a:spLocks noGrp="1"/>
          </p:cNvSpPr>
          <p:nvPr>
            <p:ph type="sldNum" sz="quarter" idx="12"/>
          </p:nvPr>
        </p:nvSpPr>
        <p:spPr/>
        <p:txBody>
          <a:bodyPr/>
          <a:lstStyle/>
          <a:p>
            <a:fld id="{B8B1462C-3393-4805-A7B9-26C309D1B403}" type="slidenum">
              <a:rPr lang="en-GB" smtClean="0"/>
              <a:t>38</a:t>
            </a:fld>
            <a:endParaRPr lang="en-GB"/>
          </a:p>
        </p:txBody>
      </p:sp>
    </p:spTree>
    <p:extLst>
      <p:ext uri="{BB962C8B-B14F-4D97-AF65-F5344CB8AC3E}">
        <p14:creationId xmlns:p14="http://schemas.microsoft.com/office/powerpoint/2010/main" val="1705861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58398"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1533"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t>PR19 ODIs:- Financial Impacts (2017/18)</a:t>
            </a:r>
          </a:p>
        </p:txBody>
      </p:sp>
      <p:sp>
        <p:nvSpPr>
          <p:cNvPr id="16" name="Rounded Rectangle 15"/>
          <p:cNvSpPr/>
          <p:nvPr/>
        </p:nvSpPr>
        <p:spPr>
          <a:xfrm>
            <a:off x="1799771" y="949075"/>
            <a:ext cx="8622628" cy="5188114"/>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41338" indent="-317500">
              <a:buFont typeface="Arial" panose="020B0604020202020204" pitchFamily="34" charset="0"/>
              <a:buChar char="•"/>
            </a:pPr>
            <a:endParaRPr lang="en-GB" sz="1400" dirty="0">
              <a:solidFill>
                <a:schemeClr val="accent5">
                  <a:lumMod val="50000"/>
                </a:schemeClr>
              </a:solidFill>
            </a:endParaRPr>
          </a:p>
          <a:p>
            <a:pPr marL="541338" indent="-317500">
              <a:spcAft>
                <a:spcPts val="400"/>
              </a:spcAft>
              <a:buFont typeface="Arial" panose="020B0604020202020204" pitchFamily="34" charset="0"/>
              <a:buChar char="•"/>
            </a:pPr>
            <a:r>
              <a:rPr lang="en-GB" sz="1400" dirty="0">
                <a:solidFill>
                  <a:schemeClr val="accent5">
                    <a:lumMod val="50000"/>
                  </a:schemeClr>
                </a:solidFill>
              </a:rPr>
              <a:t>The regulatory regime determines rewards and penalties for each of the financial ODIs.</a:t>
            </a:r>
          </a:p>
          <a:p>
            <a:pPr marL="541338" indent="-317500">
              <a:spcAft>
                <a:spcPts val="400"/>
              </a:spcAft>
              <a:buFont typeface="Arial" panose="020B0604020202020204" pitchFamily="34" charset="0"/>
              <a:buChar char="•"/>
            </a:pPr>
            <a:r>
              <a:rPr lang="en-GB" sz="1400" dirty="0">
                <a:solidFill>
                  <a:schemeClr val="accent5">
                    <a:lumMod val="50000"/>
                  </a:schemeClr>
                </a:solidFill>
              </a:rPr>
              <a:t>This document has described our performance against each metric for 2020/21.</a:t>
            </a:r>
          </a:p>
          <a:p>
            <a:pPr marL="541338" indent="-317500">
              <a:spcAft>
                <a:spcPts val="400"/>
              </a:spcAft>
              <a:buFont typeface="Arial" panose="020B0604020202020204" pitchFamily="34" charset="0"/>
              <a:buChar char="•"/>
            </a:pPr>
            <a:r>
              <a:rPr lang="en-GB" sz="1400" dirty="0">
                <a:solidFill>
                  <a:schemeClr val="accent5">
                    <a:lumMod val="50000"/>
                  </a:schemeClr>
                </a:solidFill>
              </a:rPr>
              <a:t>In total we have achieved 21 of our 26 ODIs.</a:t>
            </a:r>
          </a:p>
          <a:p>
            <a:pPr marL="541338" indent="-317500">
              <a:spcAft>
                <a:spcPts val="400"/>
              </a:spcAft>
              <a:buFont typeface="Arial" panose="020B0604020202020204" pitchFamily="34" charset="0"/>
              <a:buChar char="•"/>
            </a:pPr>
            <a:r>
              <a:rPr lang="en-GB" sz="1400" dirty="0">
                <a:solidFill>
                  <a:schemeClr val="accent5">
                    <a:lumMod val="50000"/>
                  </a:schemeClr>
                </a:solidFill>
              </a:rPr>
              <a:t>The financial impact of each is shown in the table over, in 2017/18 prices.</a:t>
            </a:r>
          </a:p>
          <a:p>
            <a:pPr marL="541338" indent="-317500">
              <a:spcAft>
                <a:spcPts val="400"/>
              </a:spcAft>
              <a:buFont typeface="Arial" panose="020B0604020202020204" pitchFamily="34" charset="0"/>
              <a:buChar char="•"/>
            </a:pPr>
            <a:r>
              <a:rPr lang="en-GB" sz="1400" dirty="0">
                <a:solidFill>
                  <a:schemeClr val="accent5">
                    <a:lumMod val="50000"/>
                  </a:schemeClr>
                </a:solidFill>
              </a:rPr>
              <a:t>The Company should be able to increase prices to customers to the value of £</a:t>
            </a:r>
            <a:r>
              <a:rPr lang="en-GB" sz="1400" dirty="0" smtClean="0">
                <a:solidFill>
                  <a:schemeClr val="accent5">
                    <a:lumMod val="50000"/>
                  </a:schemeClr>
                </a:solidFill>
              </a:rPr>
              <a:t>0.743m</a:t>
            </a:r>
            <a:r>
              <a:rPr lang="en-GB" sz="1400" dirty="0">
                <a:solidFill>
                  <a:schemeClr val="accent5">
                    <a:lumMod val="50000"/>
                  </a:schemeClr>
                </a:solidFill>
              </a:rPr>
              <a:t> </a:t>
            </a:r>
            <a:r>
              <a:rPr lang="en-GB" sz="1400" dirty="0" smtClean="0">
                <a:solidFill>
                  <a:schemeClr val="accent5">
                    <a:lumMod val="50000"/>
                  </a:schemeClr>
                </a:solidFill>
              </a:rPr>
              <a:t>in 2022/23.</a:t>
            </a:r>
            <a:endParaRPr lang="en-GB" sz="1400" dirty="0">
              <a:solidFill>
                <a:schemeClr val="accent5">
                  <a:lumMod val="50000"/>
                </a:schemeClr>
              </a:solidFill>
            </a:endParaRPr>
          </a:p>
          <a:p>
            <a:pPr marL="541338" indent="-317500">
              <a:spcAft>
                <a:spcPts val="400"/>
              </a:spcAft>
              <a:buFont typeface="Arial" panose="020B0604020202020204" pitchFamily="34" charset="0"/>
              <a:buChar char="•"/>
            </a:pPr>
            <a:r>
              <a:rPr lang="en-GB" sz="1400" dirty="0">
                <a:solidFill>
                  <a:schemeClr val="accent5">
                    <a:lumMod val="50000"/>
                  </a:schemeClr>
                </a:solidFill>
              </a:rPr>
              <a:t>Ofwat will review and consult on this issue later in the year.</a:t>
            </a:r>
          </a:p>
          <a:p>
            <a:pPr marL="541338" indent="-317500">
              <a:spcAft>
                <a:spcPts val="400"/>
              </a:spcAft>
              <a:buFont typeface="Arial" panose="020B0604020202020204" pitchFamily="34" charset="0"/>
              <a:buChar char="•"/>
            </a:pPr>
            <a:r>
              <a:rPr lang="en-GB" sz="1400" dirty="0">
                <a:solidFill>
                  <a:schemeClr val="accent5">
                    <a:lumMod val="50000"/>
                  </a:schemeClr>
                </a:solidFill>
              </a:rPr>
              <a:t>A summary of the rewards and penalties is shown below.</a:t>
            </a: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spcAft>
                <a:spcPts val="400"/>
              </a:spcAft>
              <a:buFont typeface="Arial" panose="020B0604020202020204" pitchFamily="34" charset="0"/>
              <a:buChar char="•"/>
            </a:pPr>
            <a:r>
              <a:rPr lang="en-GB" sz="1400" dirty="0">
                <a:solidFill>
                  <a:schemeClr val="accent5">
                    <a:lumMod val="50000"/>
                  </a:schemeClr>
                </a:solidFill>
              </a:rPr>
              <a:t>Ofwat have stated that the PCC penalty could be deferred until the end of AMP7.  Thus the aggregate reward would increase from £</a:t>
            </a:r>
            <a:r>
              <a:rPr lang="en-GB" sz="1400" dirty="0" smtClean="0">
                <a:solidFill>
                  <a:schemeClr val="accent5">
                    <a:lumMod val="50000"/>
                  </a:schemeClr>
                </a:solidFill>
              </a:rPr>
              <a:t>0.743m </a:t>
            </a:r>
            <a:r>
              <a:rPr lang="en-GB" sz="1400" dirty="0">
                <a:solidFill>
                  <a:schemeClr val="accent5">
                    <a:lumMod val="50000"/>
                  </a:schemeClr>
                </a:solidFill>
              </a:rPr>
              <a:t>to </a:t>
            </a:r>
            <a:r>
              <a:rPr lang="en-GB" sz="1400" dirty="0" smtClean="0">
                <a:solidFill>
                  <a:schemeClr val="accent5">
                    <a:lumMod val="50000"/>
                  </a:schemeClr>
                </a:solidFill>
              </a:rPr>
              <a:t>1.066m</a:t>
            </a:r>
            <a:r>
              <a:rPr lang="en-GB" sz="1400" dirty="0">
                <a:solidFill>
                  <a:schemeClr val="accent5">
                    <a:lumMod val="50000"/>
                  </a:schemeClr>
                </a:solidFill>
              </a:rPr>
              <a:t>.</a:t>
            </a:r>
          </a:p>
          <a:p>
            <a:pPr marL="541338" indent="-317500">
              <a:spcAft>
                <a:spcPts val="400"/>
              </a:spcAft>
              <a:buFont typeface="Arial" panose="020B0604020202020204" pitchFamily="34" charset="0"/>
              <a:buChar char="•"/>
            </a:pPr>
            <a:r>
              <a:rPr lang="en-GB" sz="1400" dirty="0">
                <a:solidFill>
                  <a:schemeClr val="accent5">
                    <a:lumMod val="50000"/>
                  </a:schemeClr>
                </a:solidFill>
              </a:rPr>
              <a:t>This is a £</a:t>
            </a:r>
            <a:r>
              <a:rPr lang="en-GB" sz="1400" dirty="0" smtClean="0">
                <a:solidFill>
                  <a:schemeClr val="accent5">
                    <a:lumMod val="50000"/>
                  </a:schemeClr>
                </a:solidFill>
              </a:rPr>
              <a:t>3.50 </a:t>
            </a:r>
            <a:r>
              <a:rPr lang="en-GB" sz="1400" dirty="0">
                <a:solidFill>
                  <a:schemeClr val="accent5">
                    <a:lumMod val="50000"/>
                  </a:schemeClr>
                </a:solidFill>
              </a:rPr>
              <a:t>increase in household bills in 2022/23.</a:t>
            </a:r>
          </a:p>
          <a:p>
            <a:pPr marL="541338" indent="-317500">
              <a:spcAft>
                <a:spcPts val="400"/>
              </a:spcAft>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a:p>
            <a:pPr marL="541338" indent="-317500">
              <a:buFont typeface="Arial" panose="020B0604020202020204" pitchFamily="34" charset="0"/>
              <a:buChar char="•"/>
            </a:pPr>
            <a:endParaRPr lang="en-GB" sz="1200" dirty="0">
              <a:solidFill>
                <a:schemeClr val="accent5">
                  <a:lumMod val="50000"/>
                </a:schemeClr>
              </a:solidFill>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783137499"/>
              </p:ext>
            </p:extLst>
          </p:nvPr>
        </p:nvGraphicFramePr>
        <p:xfrm>
          <a:off x="2502428" y="3186887"/>
          <a:ext cx="6689035" cy="1794638"/>
        </p:xfrm>
        <a:graphic>
          <a:graphicData uri="http://schemas.openxmlformats.org/drawingml/2006/table">
            <a:tbl>
              <a:tblPr firstRow="1" bandRow="1">
                <a:tableStyleId>{5C22544A-7EE6-4342-B048-85BDC9FD1C3A}</a:tableStyleId>
              </a:tblPr>
              <a:tblGrid>
                <a:gridCol w="1806437">
                  <a:extLst>
                    <a:ext uri="{9D8B030D-6E8A-4147-A177-3AD203B41FA5}">
                      <a16:colId xmlns="" xmlns:a16="http://schemas.microsoft.com/office/drawing/2014/main" val="20000"/>
                    </a:ext>
                  </a:extLst>
                </a:gridCol>
                <a:gridCol w="1806437">
                  <a:extLst>
                    <a:ext uri="{9D8B030D-6E8A-4147-A177-3AD203B41FA5}">
                      <a16:colId xmlns="" xmlns:a16="http://schemas.microsoft.com/office/drawing/2014/main" val="20001"/>
                    </a:ext>
                  </a:extLst>
                </a:gridCol>
                <a:gridCol w="1806437">
                  <a:extLst>
                    <a:ext uri="{9D8B030D-6E8A-4147-A177-3AD203B41FA5}">
                      <a16:colId xmlns="" xmlns:a16="http://schemas.microsoft.com/office/drawing/2014/main" val="20002"/>
                    </a:ext>
                  </a:extLst>
                </a:gridCol>
                <a:gridCol w="1269724">
                  <a:extLst>
                    <a:ext uri="{9D8B030D-6E8A-4147-A177-3AD203B41FA5}">
                      <a16:colId xmlns="" xmlns:a16="http://schemas.microsoft.com/office/drawing/2014/main" val="20003"/>
                    </a:ext>
                  </a:extLst>
                </a:gridCol>
              </a:tblGrid>
              <a:tr h="348679">
                <a:tc>
                  <a:txBody>
                    <a:bodyPr/>
                    <a:lstStyle/>
                    <a:p>
                      <a:r>
                        <a:rPr lang="en-GB" sz="1400" dirty="0">
                          <a:solidFill>
                            <a:schemeClr val="bg1"/>
                          </a:solidFill>
                        </a:rPr>
                        <a:t>Rewards</a:t>
                      </a:r>
                    </a:p>
                  </a:txBody>
                  <a:tcPr/>
                </a:tc>
                <a:tc>
                  <a:txBody>
                    <a:bodyPr/>
                    <a:lstStyle/>
                    <a:p>
                      <a:pPr algn="ctr"/>
                      <a:r>
                        <a:rPr lang="en-GB" sz="1400" dirty="0">
                          <a:solidFill>
                            <a:schemeClr val="bg1"/>
                          </a:solidFill>
                        </a:rPr>
                        <a:t>£m</a:t>
                      </a:r>
                    </a:p>
                  </a:txBody>
                  <a:tcPr/>
                </a:tc>
                <a:tc>
                  <a:txBody>
                    <a:bodyPr/>
                    <a:lstStyle/>
                    <a:p>
                      <a:r>
                        <a:rPr lang="en-GB" sz="1400" dirty="0"/>
                        <a:t>Penalties</a:t>
                      </a:r>
                    </a:p>
                  </a:txBody>
                  <a:tcPr/>
                </a:tc>
                <a:tc>
                  <a:txBody>
                    <a:bodyPr/>
                    <a:lstStyle/>
                    <a:p>
                      <a:pPr algn="ctr"/>
                      <a:r>
                        <a:rPr lang="en-GB" sz="1400" dirty="0"/>
                        <a:t>£m</a:t>
                      </a:r>
                    </a:p>
                  </a:txBody>
                  <a:tcPr/>
                </a:tc>
                <a:extLst>
                  <a:ext uri="{0D108BD9-81ED-4DB2-BD59-A6C34878D82A}">
                    <a16:rowId xmlns="" xmlns:a16="http://schemas.microsoft.com/office/drawing/2014/main" val="10000"/>
                  </a:ext>
                </a:extLst>
              </a:tr>
              <a:tr h="259873">
                <a:tc>
                  <a:txBody>
                    <a:bodyPr/>
                    <a:lstStyle/>
                    <a:p>
                      <a:r>
                        <a:rPr lang="en-GB" sz="1200" dirty="0">
                          <a:solidFill>
                            <a:schemeClr val="accent5">
                              <a:lumMod val="50000"/>
                            </a:schemeClr>
                          </a:solidFill>
                        </a:rPr>
                        <a:t>Interruptions</a:t>
                      </a:r>
                    </a:p>
                  </a:txBody>
                  <a:tcPr/>
                </a:tc>
                <a:tc>
                  <a:txBody>
                    <a:bodyPr/>
                    <a:lstStyle/>
                    <a:p>
                      <a:pPr algn="ctr"/>
                      <a:r>
                        <a:rPr lang="en-GB" sz="1200" dirty="0">
                          <a:solidFill>
                            <a:schemeClr val="accent5">
                              <a:lumMod val="50000"/>
                            </a:schemeClr>
                          </a:solidFill>
                        </a:rPr>
                        <a:t>0.254</a:t>
                      </a:r>
                    </a:p>
                  </a:txBody>
                  <a:tcPr/>
                </a:tc>
                <a:tc>
                  <a:txBody>
                    <a:bodyPr/>
                    <a:lstStyle/>
                    <a:p>
                      <a:r>
                        <a:rPr lang="en-GB" sz="1200" dirty="0">
                          <a:solidFill>
                            <a:schemeClr val="accent5">
                              <a:lumMod val="50000"/>
                            </a:schemeClr>
                          </a:solidFill>
                        </a:rPr>
                        <a:t>Mains repairs</a:t>
                      </a:r>
                    </a:p>
                  </a:txBody>
                  <a:tcPr/>
                </a:tc>
                <a:tc>
                  <a:txBody>
                    <a:bodyPr/>
                    <a:lstStyle/>
                    <a:p>
                      <a:pPr algn="ctr"/>
                      <a:r>
                        <a:rPr lang="en-GB" sz="1200" dirty="0">
                          <a:solidFill>
                            <a:schemeClr val="accent5">
                              <a:lumMod val="50000"/>
                            </a:schemeClr>
                          </a:solidFill>
                        </a:rPr>
                        <a:t>0.053</a:t>
                      </a:r>
                    </a:p>
                  </a:txBody>
                  <a:tcPr/>
                </a:tc>
                <a:extLst>
                  <a:ext uri="{0D108BD9-81ED-4DB2-BD59-A6C34878D82A}">
                    <a16:rowId xmlns="" xmlns:a16="http://schemas.microsoft.com/office/drawing/2014/main" val="10001"/>
                  </a:ext>
                </a:extLst>
              </a:tr>
              <a:tr h="271509">
                <a:tc>
                  <a:txBody>
                    <a:bodyPr/>
                    <a:lstStyle/>
                    <a:p>
                      <a:r>
                        <a:rPr lang="en-GB" sz="1200" dirty="0">
                          <a:solidFill>
                            <a:schemeClr val="accent5">
                              <a:lumMod val="50000"/>
                            </a:schemeClr>
                          </a:solidFill>
                        </a:rPr>
                        <a:t>Leakage</a:t>
                      </a:r>
                    </a:p>
                  </a:txBody>
                  <a:tcPr/>
                </a:tc>
                <a:tc>
                  <a:txBody>
                    <a:bodyPr/>
                    <a:lstStyle/>
                    <a:p>
                      <a:pPr algn="ctr"/>
                      <a:r>
                        <a:rPr lang="en-GB" sz="1200" dirty="0" smtClean="0">
                          <a:solidFill>
                            <a:schemeClr val="accent5">
                              <a:lumMod val="50000"/>
                            </a:schemeClr>
                          </a:solidFill>
                        </a:rPr>
                        <a:t>0.281</a:t>
                      </a:r>
                      <a:endParaRPr lang="en-GB" sz="1200" dirty="0">
                        <a:solidFill>
                          <a:schemeClr val="accent5">
                            <a:lumMod val="50000"/>
                          </a:schemeClr>
                        </a:solidFill>
                      </a:endParaRPr>
                    </a:p>
                  </a:txBody>
                  <a:tcPr/>
                </a:tc>
                <a:tc>
                  <a:txBody>
                    <a:bodyPr/>
                    <a:lstStyle/>
                    <a:p>
                      <a:r>
                        <a:rPr lang="en-GB" sz="1200" dirty="0">
                          <a:solidFill>
                            <a:schemeClr val="accent5">
                              <a:lumMod val="50000"/>
                            </a:schemeClr>
                          </a:solidFill>
                        </a:rPr>
                        <a:t>Voids</a:t>
                      </a:r>
                    </a:p>
                  </a:txBody>
                  <a:tcPr/>
                </a:tc>
                <a:tc>
                  <a:txBody>
                    <a:bodyPr/>
                    <a:lstStyle/>
                    <a:p>
                      <a:pPr algn="ctr"/>
                      <a:r>
                        <a:rPr lang="en-GB" sz="1200" dirty="0">
                          <a:solidFill>
                            <a:schemeClr val="accent5">
                              <a:lumMod val="50000"/>
                            </a:schemeClr>
                          </a:solidFill>
                        </a:rPr>
                        <a:t>0.050</a:t>
                      </a:r>
                    </a:p>
                  </a:txBody>
                  <a:tcPr/>
                </a:tc>
                <a:extLst>
                  <a:ext uri="{0D108BD9-81ED-4DB2-BD59-A6C34878D82A}">
                    <a16:rowId xmlns="" xmlns:a16="http://schemas.microsoft.com/office/drawing/2014/main" val="10002"/>
                  </a:ext>
                </a:extLst>
              </a:tr>
              <a:tr h="258401">
                <a:tc>
                  <a:txBody>
                    <a:bodyPr/>
                    <a:lstStyle/>
                    <a:p>
                      <a:r>
                        <a:rPr lang="en-GB" sz="1200" dirty="0">
                          <a:solidFill>
                            <a:schemeClr val="accent5">
                              <a:lumMod val="50000"/>
                            </a:schemeClr>
                          </a:solidFill>
                        </a:rPr>
                        <a:t>C-Mex</a:t>
                      </a:r>
                    </a:p>
                  </a:txBody>
                  <a:tcPr/>
                </a:tc>
                <a:tc>
                  <a:txBody>
                    <a:bodyPr/>
                    <a:lstStyle/>
                    <a:p>
                      <a:pPr algn="ctr"/>
                      <a:r>
                        <a:rPr lang="en-GB" sz="1200" dirty="0" smtClean="0">
                          <a:solidFill>
                            <a:schemeClr val="accent5">
                              <a:lumMod val="50000"/>
                            </a:schemeClr>
                          </a:solidFill>
                        </a:rPr>
                        <a:t>0.566</a:t>
                      </a:r>
                      <a:endParaRPr lang="en-GB" sz="1200" dirty="0">
                        <a:solidFill>
                          <a:schemeClr val="accent5">
                            <a:lumMod val="50000"/>
                          </a:schemeClr>
                        </a:solidFill>
                      </a:endParaRPr>
                    </a:p>
                  </a:txBody>
                  <a:tcPr/>
                </a:tc>
                <a:tc>
                  <a:txBody>
                    <a:bodyPr/>
                    <a:lstStyle/>
                    <a:p>
                      <a:r>
                        <a:rPr lang="en-GB" sz="1200" dirty="0">
                          <a:solidFill>
                            <a:schemeClr val="accent5">
                              <a:lumMod val="50000"/>
                            </a:schemeClr>
                          </a:solidFill>
                        </a:rPr>
                        <a:t>PCC</a:t>
                      </a:r>
                    </a:p>
                  </a:txBody>
                  <a:tcPr/>
                </a:tc>
                <a:tc>
                  <a:txBody>
                    <a:bodyPr/>
                    <a:lstStyle/>
                    <a:p>
                      <a:pPr algn="ctr"/>
                      <a:r>
                        <a:rPr lang="en-GB" sz="1200" dirty="0" smtClean="0">
                          <a:solidFill>
                            <a:schemeClr val="accent5">
                              <a:lumMod val="50000"/>
                            </a:schemeClr>
                          </a:solidFill>
                        </a:rPr>
                        <a:t>0.323</a:t>
                      </a:r>
                      <a:endParaRPr lang="en-GB" sz="1200" dirty="0">
                        <a:solidFill>
                          <a:schemeClr val="accent5">
                            <a:lumMod val="50000"/>
                          </a:schemeClr>
                        </a:solidFill>
                      </a:endParaRPr>
                    </a:p>
                  </a:txBody>
                  <a:tcPr/>
                </a:tc>
                <a:extLst>
                  <a:ext uri="{0D108BD9-81ED-4DB2-BD59-A6C34878D82A}">
                    <a16:rowId xmlns="" xmlns:a16="http://schemas.microsoft.com/office/drawing/2014/main" val="10003"/>
                  </a:ext>
                </a:extLst>
              </a:tr>
              <a:tr h="262145">
                <a:tc>
                  <a:txBody>
                    <a:bodyPr/>
                    <a:lstStyle/>
                    <a:p>
                      <a:r>
                        <a:rPr lang="en-GB" sz="1200" dirty="0">
                          <a:solidFill>
                            <a:schemeClr val="accent5">
                              <a:lumMod val="50000"/>
                            </a:schemeClr>
                          </a:solidFill>
                        </a:rPr>
                        <a:t>D-Mex</a:t>
                      </a:r>
                    </a:p>
                  </a:txBody>
                  <a:tcPr/>
                </a:tc>
                <a:tc>
                  <a:txBody>
                    <a:bodyPr/>
                    <a:lstStyle/>
                    <a:p>
                      <a:pPr algn="ctr"/>
                      <a:r>
                        <a:rPr lang="en-GB" sz="1200" dirty="0" smtClean="0">
                          <a:solidFill>
                            <a:schemeClr val="accent5">
                              <a:lumMod val="50000"/>
                            </a:schemeClr>
                          </a:solidFill>
                        </a:rPr>
                        <a:t>0.087</a:t>
                      </a:r>
                      <a:endParaRPr lang="en-GB" sz="1200" dirty="0">
                        <a:solidFill>
                          <a:schemeClr val="accent5">
                            <a:lumMod val="50000"/>
                          </a:schemeClr>
                        </a:solidFill>
                      </a:endParaRPr>
                    </a:p>
                  </a:txBody>
                  <a:tcPr/>
                </a:tc>
                <a:tc>
                  <a:txBody>
                    <a:bodyPr/>
                    <a:lstStyle/>
                    <a:p>
                      <a:r>
                        <a:rPr lang="en-GB" sz="1200" dirty="0">
                          <a:solidFill>
                            <a:schemeClr val="accent5">
                              <a:lumMod val="50000"/>
                            </a:schemeClr>
                          </a:solidFill>
                        </a:rPr>
                        <a:t>Biodiversity</a:t>
                      </a:r>
                    </a:p>
                  </a:txBody>
                  <a:tcPr/>
                </a:tc>
                <a:tc>
                  <a:txBody>
                    <a:bodyPr/>
                    <a:lstStyle/>
                    <a:p>
                      <a:pPr algn="ctr"/>
                      <a:r>
                        <a:rPr lang="en-GB" sz="1200" dirty="0">
                          <a:solidFill>
                            <a:schemeClr val="accent5">
                              <a:lumMod val="50000"/>
                            </a:schemeClr>
                          </a:solidFill>
                        </a:rPr>
                        <a:t>0.019</a:t>
                      </a:r>
                    </a:p>
                  </a:txBody>
                  <a:tcPr/>
                </a:tc>
                <a:extLst>
                  <a:ext uri="{0D108BD9-81ED-4DB2-BD59-A6C34878D82A}">
                    <a16:rowId xmlns="" xmlns:a16="http://schemas.microsoft.com/office/drawing/2014/main" val="10004"/>
                  </a:ext>
                </a:extLst>
              </a:tr>
              <a:tr h="348679">
                <a:tc>
                  <a:txBody>
                    <a:bodyPr/>
                    <a:lstStyle/>
                    <a:p>
                      <a:r>
                        <a:rPr lang="en-GB" sz="1200" b="1" dirty="0">
                          <a:solidFill>
                            <a:schemeClr val="accent5">
                              <a:lumMod val="50000"/>
                            </a:schemeClr>
                          </a:solidFill>
                        </a:rPr>
                        <a:t>Total</a:t>
                      </a:r>
                    </a:p>
                  </a:txBody>
                  <a:tcPr/>
                </a:tc>
                <a:tc>
                  <a:txBody>
                    <a:bodyPr/>
                    <a:lstStyle/>
                    <a:p>
                      <a:pPr algn="ctr"/>
                      <a:r>
                        <a:rPr lang="en-GB" sz="1200" b="1" dirty="0" smtClean="0">
                          <a:solidFill>
                            <a:schemeClr val="accent5">
                              <a:lumMod val="50000"/>
                            </a:schemeClr>
                          </a:solidFill>
                        </a:rPr>
                        <a:t>1.188</a:t>
                      </a:r>
                      <a:endParaRPr lang="en-GB" sz="1200" b="1" dirty="0">
                        <a:solidFill>
                          <a:schemeClr val="accent5">
                            <a:lumMod val="50000"/>
                          </a:schemeClr>
                        </a:solidFill>
                      </a:endParaRPr>
                    </a:p>
                  </a:txBody>
                  <a:tcPr/>
                </a:tc>
                <a:tc>
                  <a:txBody>
                    <a:bodyPr/>
                    <a:lstStyle/>
                    <a:p>
                      <a:r>
                        <a:rPr lang="en-GB" sz="1200" b="1" dirty="0">
                          <a:solidFill>
                            <a:schemeClr val="accent5">
                              <a:lumMod val="50000"/>
                            </a:schemeClr>
                          </a:solidFill>
                        </a:rPr>
                        <a:t>Total</a:t>
                      </a:r>
                    </a:p>
                  </a:txBody>
                  <a:tcPr/>
                </a:tc>
                <a:tc>
                  <a:txBody>
                    <a:bodyPr/>
                    <a:lstStyle/>
                    <a:p>
                      <a:pPr algn="ctr"/>
                      <a:r>
                        <a:rPr lang="en-GB" sz="1200" b="1" dirty="0" smtClean="0">
                          <a:solidFill>
                            <a:schemeClr val="accent5">
                              <a:lumMod val="50000"/>
                            </a:schemeClr>
                          </a:solidFill>
                        </a:rPr>
                        <a:t>0.445</a:t>
                      </a:r>
                      <a:endParaRPr lang="en-GB" sz="1200" b="1" dirty="0">
                        <a:solidFill>
                          <a:schemeClr val="accent5">
                            <a:lumMod val="50000"/>
                          </a:schemeClr>
                        </a:solidFill>
                      </a:endParaRPr>
                    </a:p>
                  </a:txBody>
                  <a:tcPr/>
                </a:tc>
                <a:extLst>
                  <a:ext uri="{0D108BD9-81ED-4DB2-BD59-A6C34878D82A}">
                    <a16:rowId xmlns="" xmlns:a16="http://schemas.microsoft.com/office/drawing/2014/main" val="10005"/>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39</a:t>
            </a:fld>
            <a:endParaRPr lang="en-GB"/>
          </a:p>
        </p:txBody>
      </p:sp>
    </p:spTree>
    <p:extLst>
      <p:ext uri="{BB962C8B-B14F-4D97-AF65-F5344CB8AC3E}">
        <p14:creationId xmlns:p14="http://schemas.microsoft.com/office/powerpoint/2010/main" val="3063578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21621"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Overview</a:t>
            </a:r>
          </a:p>
        </p:txBody>
      </p:sp>
      <p:sp>
        <p:nvSpPr>
          <p:cNvPr id="16" name="Rounded Rectangle 15"/>
          <p:cNvSpPr/>
          <p:nvPr/>
        </p:nvSpPr>
        <p:spPr>
          <a:xfrm>
            <a:off x="1799771" y="949076"/>
            <a:ext cx="8622628" cy="2221508"/>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This document reviews each of the 26 ODIs in turn.  It documents the PR19 targets for AMP7 and quantifies the impact of any reward or penalty mechanism in 2020/21.</a:t>
            </a:r>
          </a:p>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All ODIs are reported monthly to the Board, annually in our Annual Performance Report (APR) and discussed throughout the year with our Customer Challenge Group. </a:t>
            </a:r>
          </a:p>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Third party assurance on performance has been provided to the Board by Jacobs.</a:t>
            </a:r>
          </a:p>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The impact of any reward / penalty will be to adjust customer bills two years hence, for example a reward for interruptions to supply in year one, 2020/21, will increase household bills in year 3, 2022/23.</a:t>
            </a:r>
          </a:p>
          <a:p>
            <a:pPr marL="259232" indent="-259232">
              <a:spcAft>
                <a:spcPts val="400"/>
              </a:spcAft>
              <a:buFont typeface="Arial" panose="020B0604020202020204" pitchFamily="34" charset="0"/>
              <a:buChar char="•"/>
            </a:pPr>
            <a:r>
              <a:rPr lang="en-GB" sz="1400" dirty="0">
                <a:solidFill>
                  <a:schemeClr val="accent1">
                    <a:lumMod val="75000"/>
                  </a:schemeClr>
                </a:solidFill>
                <a:latin typeface="Arial" panose="020B0604020202020204" pitchFamily="34" charset="0"/>
                <a:cs typeface="Arial" panose="020B0604020202020204" pitchFamily="34" charset="0"/>
              </a:rPr>
              <a:t>All financial data in this paper is in 2017/18 </a:t>
            </a:r>
            <a:r>
              <a:rPr lang="en-GB" sz="1400" dirty="0" smtClean="0">
                <a:solidFill>
                  <a:schemeClr val="accent1">
                    <a:lumMod val="75000"/>
                  </a:schemeClr>
                </a:solidFill>
                <a:latin typeface="Arial" panose="020B0604020202020204" pitchFamily="34" charset="0"/>
                <a:cs typeface="Arial" panose="020B0604020202020204" pitchFamily="34" charset="0"/>
              </a:rPr>
              <a:t>prices</a:t>
            </a:r>
            <a:r>
              <a:rPr lang="en-GB" sz="1400" dirty="0">
                <a:solidFill>
                  <a:schemeClr val="accent1">
                    <a:lumMod val="75000"/>
                  </a:schemeClr>
                </a:solidFill>
                <a:latin typeface="Arial" panose="020B0604020202020204" pitchFamily="34" charset="0"/>
                <a:cs typeface="Arial" panose="020B0604020202020204" pitchFamily="34" charset="0"/>
              </a:rPr>
              <a:t>.</a:t>
            </a:r>
          </a:p>
          <a:p>
            <a:pPr marL="259232" indent="-259232">
              <a:spcAft>
                <a:spcPts val="400"/>
              </a:spcAft>
              <a:buFont typeface="Arial" panose="020B0604020202020204" pitchFamily="34" charset="0"/>
              <a:buChar char="•"/>
            </a:pPr>
            <a:endParaRPr lang="en-GB" dirty="0">
              <a:solidFill>
                <a:schemeClr val="accent1">
                  <a:lumMod val="75000"/>
                </a:schemeClr>
              </a:solidFill>
              <a:latin typeface="Arial" panose="020B0604020202020204" pitchFamily="34" charset="0"/>
              <a:cs typeface="Arial" panose="020B0604020202020204" pitchFamily="34" charset="0"/>
            </a:endParaRPr>
          </a:p>
          <a:p>
            <a:pPr marL="259232" indent="-259232">
              <a:spcAft>
                <a:spcPts val="400"/>
              </a:spcAft>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spcAft>
                <a:spcPts val="400"/>
              </a:spcAft>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47300" y="3328119"/>
            <a:ext cx="8900377" cy="2297997"/>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Ofwat ODI mechanism was introduced at PR14 and Ofwat allowed companies to determine its ODIs, their targets and their incentive rates.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PR19 has introduced common ODIs and in- period adjustments.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Ofwat’s strategy has been to standardise a group of core ODI’s across the sector.</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strong performance on almost all ODIS places us in a good position for the rest of the AMP7 period.</a:t>
            </a:r>
          </a:p>
        </p:txBody>
      </p:sp>
      <p:sp>
        <p:nvSpPr>
          <p:cNvPr id="2" name="Slide Number Placeholder 1"/>
          <p:cNvSpPr>
            <a:spLocks noGrp="1"/>
          </p:cNvSpPr>
          <p:nvPr>
            <p:ph type="sldNum" sz="quarter" idx="12"/>
          </p:nvPr>
        </p:nvSpPr>
        <p:spPr/>
        <p:txBody>
          <a:bodyPr/>
          <a:lstStyle/>
          <a:p>
            <a:fld id="{B8B1462C-3393-4805-A7B9-26C309D1B403}" type="slidenum">
              <a:rPr lang="en-GB" smtClean="0"/>
              <a:t>4</a:t>
            </a:fld>
            <a:endParaRPr lang="en-GB"/>
          </a:p>
        </p:txBody>
      </p:sp>
    </p:spTree>
    <p:extLst>
      <p:ext uri="{BB962C8B-B14F-4D97-AF65-F5344CB8AC3E}">
        <p14:creationId xmlns:p14="http://schemas.microsoft.com/office/powerpoint/2010/main" val="35190888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57377"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1533"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t>PR19 ODIs:- Financial Impacts (2017/18 prices)</a:t>
            </a: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870162445"/>
              </p:ext>
            </p:extLst>
          </p:nvPr>
        </p:nvGraphicFramePr>
        <p:xfrm>
          <a:off x="1494650" y="831271"/>
          <a:ext cx="9000355" cy="5707976"/>
        </p:xfrm>
        <a:graphic>
          <a:graphicData uri="http://schemas.openxmlformats.org/drawingml/2006/table">
            <a:tbl>
              <a:tblPr/>
              <a:tblGrid>
                <a:gridCol w="264499">
                  <a:extLst>
                    <a:ext uri="{9D8B030D-6E8A-4147-A177-3AD203B41FA5}">
                      <a16:colId xmlns="" xmlns:a16="http://schemas.microsoft.com/office/drawing/2014/main" val="20000"/>
                    </a:ext>
                  </a:extLst>
                </a:gridCol>
                <a:gridCol w="2033330">
                  <a:extLst>
                    <a:ext uri="{9D8B030D-6E8A-4147-A177-3AD203B41FA5}">
                      <a16:colId xmlns="" xmlns:a16="http://schemas.microsoft.com/office/drawing/2014/main" val="20001"/>
                    </a:ext>
                  </a:extLst>
                </a:gridCol>
                <a:gridCol w="1950675">
                  <a:extLst>
                    <a:ext uri="{9D8B030D-6E8A-4147-A177-3AD203B41FA5}">
                      <a16:colId xmlns="" xmlns:a16="http://schemas.microsoft.com/office/drawing/2014/main" val="20002"/>
                    </a:ext>
                  </a:extLst>
                </a:gridCol>
                <a:gridCol w="1074524">
                  <a:extLst>
                    <a:ext uri="{9D8B030D-6E8A-4147-A177-3AD203B41FA5}">
                      <a16:colId xmlns="" xmlns:a16="http://schemas.microsoft.com/office/drawing/2014/main" val="20003"/>
                    </a:ext>
                  </a:extLst>
                </a:gridCol>
                <a:gridCol w="1074524">
                  <a:extLst>
                    <a:ext uri="{9D8B030D-6E8A-4147-A177-3AD203B41FA5}">
                      <a16:colId xmlns="" xmlns:a16="http://schemas.microsoft.com/office/drawing/2014/main" val="20004"/>
                    </a:ext>
                  </a:extLst>
                </a:gridCol>
                <a:gridCol w="1620052">
                  <a:extLst>
                    <a:ext uri="{9D8B030D-6E8A-4147-A177-3AD203B41FA5}">
                      <a16:colId xmlns="" xmlns:a16="http://schemas.microsoft.com/office/drawing/2014/main" val="20005"/>
                    </a:ext>
                  </a:extLst>
                </a:gridCol>
                <a:gridCol w="982751">
                  <a:extLst>
                    <a:ext uri="{9D8B030D-6E8A-4147-A177-3AD203B41FA5}">
                      <a16:colId xmlns="" xmlns:a16="http://schemas.microsoft.com/office/drawing/2014/main" val="20006"/>
                    </a:ext>
                  </a:extLst>
                </a:gridCol>
              </a:tblGrid>
              <a:tr h="271140">
                <a:tc>
                  <a:txBody>
                    <a:bodyPr/>
                    <a:lstStyle/>
                    <a:p>
                      <a:pPr algn="l" fontAlgn="b"/>
                      <a:r>
                        <a:rPr lang="en-GB" sz="10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1" i="0" u="none" strike="noStrike" dirty="0">
                          <a:solidFill>
                            <a:schemeClr val="bg1"/>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GB" sz="1000" b="1" i="0" u="none" strike="noStrike" dirty="0">
                          <a:solidFill>
                            <a:schemeClr val="bg1"/>
                          </a:solidFill>
                          <a:effectLst/>
                          <a:latin typeface="Arial" panose="020B0604020202020204" pitchFamily="34" charset="0"/>
                          <a:cs typeface="Arial" panose="020B0604020202020204" pitchFamily="34" charset="0"/>
                        </a:rPr>
                        <a:t>Target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b"/>
                      <a:r>
                        <a:rPr lang="en-GB" sz="1000" b="1" i="0" u="none" strike="noStrike" dirty="0">
                          <a:solidFill>
                            <a:schemeClr val="bg1"/>
                          </a:solidFill>
                          <a:effectLst/>
                          <a:latin typeface="Arial" panose="020B0604020202020204" pitchFamily="34" charset="0"/>
                          <a:cs typeface="Arial" panose="020B0604020202020204" pitchFamily="34" charset="0"/>
                        </a:rPr>
                        <a:t>Reward </a:t>
                      </a:r>
                      <a:r>
                        <a:rPr lang="en-GB" sz="1000" b="1" i="0" u="none" strike="noStrike" dirty="0" smtClean="0">
                          <a:solidFill>
                            <a:schemeClr val="bg1"/>
                          </a:solidFill>
                          <a:effectLst/>
                          <a:latin typeface="Arial" panose="020B0604020202020204" pitchFamily="34" charset="0"/>
                          <a:cs typeface="Arial" panose="020B0604020202020204" pitchFamily="34" charset="0"/>
                        </a:rPr>
                        <a:t>incentive (£</a:t>
                      </a:r>
                      <a:r>
                        <a:rPr lang="en-GB" sz="1000" b="1" i="0" u="none" strike="noStrike" dirty="0">
                          <a:solidFill>
                            <a:schemeClr val="bg1"/>
                          </a:solidFill>
                          <a:effectLst/>
                          <a:latin typeface="Arial" panose="020B0604020202020204" pitchFamily="34" charset="0"/>
                          <a:cs typeface="Arial" panose="020B0604020202020204" pitchFamily="34" charset="0"/>
                        </a:rPr>
                        <a:t>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b"/>
                      <a:r>
                        <a:rPr lang="en-GB" sz="1000" b="1" i="0" u="none" strike="noStrike" dirty="0">
                          <a:solidFill>
                            <a:schemeClr val="bg1"/>
                          </a:solidFill>
                          <a:effectLst/>
                          <a:latin typeface="Arial" panose="020B0604020202020204" pitchFamily="34" charset="0"/>
                          <a:cs typeface="Arial" panose="020B0604020202020204" pitchFamily="34" charset="0"/>
                        </a:rPr>
                        <a:t>Penalty </a:t>
                      </a:r>
                      <a:r>
                        <a:rPr lang="en-GB" sz="1000" b="1" i="0" u="none" strike="noStrike" dirty="0" smtClean="0">
                          <a:solidFill>
                            <a:schemeClr val="bg1"/>
                          </a:solidFill>
                          <a:effectLst/>
                          <a:latin typeface="Arial" panose="020B0604020202020204" pitchFamily="34" charset="0"/>
                          <a:cs typeface="Arial" panose="020B0604020202020204" pitchFamily="34" charset="0"/>
                        </a:rPr>
                        <a:t>incentive (£</a:t>
                      </a:r>
                      <a:r>
                        <a:rPr lang="en-GB" sz="1000" b="1" i="0" u="none" strike="noStrike" dirty="0">
                          <a:solidFill>
                            <a:schemeClr val="bg1"/>
                          </a:solidFill>
                          <a:effectLst/>
                          <a:latin typeface="Arial" panose="020B0604020202020204" pitchFamily="34" charset="0"/>
                          <a:cs typeface="Arial" panose="020B0604020202020204" pitchFamily="34" charset="0"/>
                        </a:rPr>
                        <a:t>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b"/>
                      <a:r>
                        <a:rPr lang="en-GB" sz="1000" b="1" i="0" u="none" strike="noStrike" dirty="0">
                          <a:solidFill>
                            <a:schemeClr val="bg1"/>
                          </a:solidFill>
                          <a:effectLst/>
                          <a:latin typeface="Arial" panose="020B0604020202020204" pitchFamily="34" charset="0"/>
                          <a:cs typeface="Arial" panose="020B0604020202020204" pitchFamily="34" charset="0"/>
                        </a:rPr>
                        <a:t>Performance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en-GB" sz="1000" b="1" i="0" u="none" strike="noStrike" dirty="0">
                          <a:solidFill>
                            <a:schemeClr val="bg1"/>
                          </a:solidFill>
                          <a:effectLst/>
                          <a:latin typeface="Arial" panose="020B0604020202020204" pitchFamily="34" charset="0"/>
                          <a:cs typeface="Arial" panose="020B0604020202020204" pitchFamily="34" charset="0"/>
                        </a:rPr>
                        <a:t>Payment (£m)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 xmlns:a16="http://schemas.microsoft.com/office/drawing/2014/main" val="10000"/>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Compliance Risk Index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-0.113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01"/>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Interruptions (mins per property)</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06:30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02:49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0.254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02"/>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Leakage (TYRA Ml/d)</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27.48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-0.160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25.41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0.281</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03"/>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Mains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repairs (# / 1,000km)</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73.8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76.0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584F"/>
                    </a:solidFill>
                  </a:tcPr>
                </a:tc>
                <a:extLst>
                  <a:ext uri="{0D108BD9-81ED-4DB2-BD59-A6C34878D82A}">
                    <a16:rowId xmlns="" xmlns:a16="http://schemas.microsoft.com/office/drawing/2014/main" val="10004"/>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Unplanned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outage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2.34%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-0.190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05"/>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Priority Services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Register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10.6%</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06"/>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Water Quality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contacts (per 1000, pop served)</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0.440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-0.544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0.432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07"/>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Household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Voids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584F"/>
                    </a:solidFill>
                  </a:tcPr>
                </a:tc>
                <a:extLst>
                  <a:ext uri="{0D108BD9-81ED-4DB2-BD59-A6C34878D82A}">
                    <a16:rowId xmlns="" xmlns:a16="http://schemas.microsoft.com/office/drawing/2014/main" val="10008"/>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Social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tariff (# year</a:t>
                      </a:r>
                      <a:r>
                        <a:rPr lang="en-GB" sz="800" b="0" i="0" u="none" strike="noStrike" baseline="0" dirty="0" smtClean="0">
                          <a:solidFill>
                            <a:schemeClr val="accent5">
                              <a:lumMod val="50000"/>
                            </a:schemeClr>
                          </a:solidFill>
                          <a:effectLst/>
                          <a:latin typeface="Arial" panose="020B0604020202020204" pitchFamily="34" charset="0"/>
                          <a:cs typeface="Arial" panose="020B0604020202020204" pitchFamily="34" charset="0"/>
                        </a:rPr>
                        <a:t> end)</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8000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-0.000021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9327</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09"/>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C-Mex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Potential up to 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1st giving 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0.566</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10"/>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D-Mex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Potential up to 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3rd giving 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0.087</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11"/>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Per Capita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Consumption (l/p/d)</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147.4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157.2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0.323</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584F"/>
                    </a:solidFill>
                  </a:tcPr>
                </a:tc>
                <a:extLst>
                  <a:ext uri="{0D108BD9-81ED-4DB2-BD59-A6C34878D82A}">
                    <a16:rowId xmlns="" xmlns:a16="http://schemas.microsoft.com/office/drawing/2014/main" val="10012"/>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Catchment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Management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0.000400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13"/>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Grant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Scheme (£m)</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0.186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-0.186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14"/>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Biodiversity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-0.000940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584F"/>
                    </a:solidFill>
                  </a:tcPr>
                </a:tc>
                <a:extLst>
                  <a:ext uri="{0D108BD9-81ED-4DB2-BD59-A6C34878D82A}">
                    <a16:rowId xmlns="" xmlns:a16="http://schemas.microsoft.com/office/drawing/2014/main" val="10015"/>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AIM (Ml/d)</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0</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16"/>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Low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Pressure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17"/>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Carbon reduction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18"/>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Havant Thicket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Not applicable in AMP7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19"/>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Avoidance of restrictions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No restrictions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No restrictions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20"/>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Severe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Drought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84%</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21"/>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WINEP (delivery</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 (# of schemes)</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22"/>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WINEP (timing</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 (# of schemes)</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-0.022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23"/>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Resilience Schemes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Delivered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by end of AMP7</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24"/>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r>
                        <a:rPr lang="en-GB" sz="800" b="0" i="0" u="none" strike="noStrike" dirty="0" err="1">
                          <a:solidFill>
                            <a:schemeClr val="accent5">
                              <a:lumMod val="50000"/>
                            </a:schemeClr>
                          </a:solidFill>
                          <a:effectLst/>
                          <a:latin typeface="Arial" panose="020B0604020202020204" pitchFamily="34" charset="0"/>
                          <a:cs typeface="Arial" panose="020B0604020202020204" pitchFamily="34" charset="0"/>
                        </a:rPr>
                        <a:t>RoSPA</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Gold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Order of Distinction</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0025"/>
                  </a:ext>
                </a:extLst>
              </a:tr>
              <a:tr h="198436">
                <a:tc>
                  <a:txBody>
                    <a:bodyPr/>
                    <a:lstStyle/>
                    <a:p>
                      <a:pPr algn="ctr"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a:t>
                      </a: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Vulnerability (%)</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800" b="0" i="0" u="none" strike="noStrike">
                          <a:solidFill>
                            <a:schemeClr val="accent5">
                              <a:lumMod val="50000"/>
                            </a:schemeClr>
                          </a:solidFill>
                          <a:effectLst/>
                          <a:latin typeface="Arial" panose="020B0604020202020204" pitchFamily="34" charset="0"/>
                          <a:cs typeface="Arial" panose="020B060402020202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584F"/>
                    </a:solidFill>
                  </a:tcPr>
                </a:tc>
                <a:extLst>
                  <a:ext uri="{0D108BD9-81ED-4DB2-BD59-A6C34878D82A}">
                    <a16:rowId xmlns="" xmlns:a16="http://schemas.microsoft.com/office/drawing/2014/main" val="10026"/>
                  </a:ext>
                </a:extLst>
              </a:tr>
              <a:tr h="198436">
                <a:tc>
                  <a:txBody>
                    <a:bodyPr/>
                    <a:lstStyle/>
                    <a:p>
                      <a:pPr algn="l" fontAlgn="b"/>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dirty="0">
                          <a:solidFill>
                            <a:schemeClr val="accent5">
                              <a:lumMod val="50000"/>
                            </a:schemeClr>
                          </a:solidFill>
                          <a:effectLst/>
                          <a:latin typeface="Arial" panose="020B0604020202020204" pitchFamily="34" charset="0"/>
                          <a:cs typeface="Arial" panose="020B0604020202020204" pitchFamily="34" charset="0"/>
                        </a:rPr>
                        <a:t> 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800" b="0" i="0" u="none" strike="noStrike" dirty="0" smtClean="0">
                          <a:solidFill>
                            <a:schemeClr val="accent5">
                              <a:lumMod val="50000"/>
                            </a:schemeClr>
                          </a:solidFill>
                          <a:effectLst/>
                          <a:latin typeface="Arial" panose="020B0604020202020204" pitchFamily="34" charset="0"/>
                          <a:cs typeface="Arial" panose="020B0604020202020204" pitchFamily="34" charset="0"/>
                        </a:rPr>
                        <a:t>0.743</a:t>
                      </a:r>
                      <a:endParaRPr lang="en-GB" sz="8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7"/>
                  </a:ext>
                </a:extLst>
              </a:tr>
            </a:tbl>
          </a:graphicData>
        </a:graphic>
      </p:graphicFrame>
      <p:sp>
        <p:nvSpPr>
          <p:cNvPr id="2" name="Slide Number Placeholder 1"/>
          <p:cNvSpPr>
            <a:spLocks noGrp="1"/>
          </p:cNvSpPr>
          <p:nvPr>
            <p:ph type="sldNum" sz="quarter" idx="12"/>
          </p:nvPr>
        </p:nvSpPr>
        <p:spPr/>
        <p:txBody>
          <a:bodyPr/>
          <a:lstStyle/>
          <a:p>
            <a:fld id="{B8B1462C-3393-4805-A7B9-26C309D1B403}" type="slidenum">
              <a:rPr lang="en-GB" smtClean="0"/>
              <a:t>40</a:t>
            </a:fld>
            <a:endParaRPr lang="en-GB"/>
          </a:p>
        </p:txBody>
      </p:sp>
    </p:spTree>
    <p:extLst>
      <p:ext uri="{BB962C8B-B14F-4D97-AF65-F5344CB8AC3E}">
        <p14:creationId xmlns:p14="http://schemas.microsoft.com/office/powerpoint/2010/main" val="19514904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56347"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1533"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t>PR19 ODIs:- Jacobs Assurance Report</a:t>
            </a:r>
          </a:p>
        </p:txBody>
      </p:sp>
      <p:sp>
        <p:nvSpPr>
          <p:cNvPr id="16" name="Rounded Rectangle 15"/>
          <p:cNvSpPr/>
          <p:nvPr/>
        </p:nvSpPr>
        <p:spPr>
          <a:xfrm>
            <a:off x="1799771" y="949075"/>
            <a:ext cx="8622628" cy="4998644"/>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tx1"/>
                </a:solidFill>
                <a:latin typeface="Arial" panose="020B0604020202020204" pitchFamily="34" charset="0"/>
                <a:cs typeface="Arial" panose="020B0604020202020204" pitchFamily="34" charset="0"/>
              </a:rPr>
              <a:t>Portsmouth Water has compiled its Annual Performance Report (APR) for the regulatory period 01 April 2020 to 31 March 2021.  </a:t>
            </a:r>
            <a:endParaRPr lang="en-GB" sz="1400" dirty="0" smtClean="0">
              <a:solidFill>
                <a:schemeClr val="tx1"/>
              </a:solidFill>
              <a:latin typeface="Arial" panose="020B0604020202020204" pitchFamily="34" charset="0"/>
              <a:cs typeface="Arial" panose="020B0604020202020204" pitchFamily="34" charset="0"/>
            </a:endParaRPr>
          </a:p>
          <a:p>
            <a:endParaRPr lang="en-GB" sz="1400" dirty="0">
              <a:solidFill>
                <a:schemeClr val="tx1"/>
              </a:solidFill>
              <a:latin typeface="Arial" panose="020B0604020202020204" pitchFamily="34" charset="0"/>
              <a:cs typeface="Arial" panose="020B0604020202020204" pitchFamily="34" charset="0"/>
            </a:endParaRPr>
          </a:p>
          <a:p>
            <a:r>
              <a:rPr lang="en-GB" sz="1400" dirty="0" smtClean="0">
                <a:solidFill>
                  <a:schemeClr val="tx1"/>
                </a:solidFill>
                <a:latin typeface="Arial" panose="020B0604020202020204" pitchFamily="34" charset="0"/>
                <a:cs typeface="Arial" panose="020B0604020202020204" pitchFamily="34" charset="0"/>
              </a:rPr>
              <a:t>The </a:t>
            </a:r>
            <a:r>
              <a:rPr lang="en-GB" sz="1400" dirty="0">
                <a:solidFill>
                  <a:schemeClr val="tx1"/>
                </a:solidFill>
                <a:latin typeface="Arial" panose="020B0604020202020204" pitchFamily="34" charset="0"/>
                <a:cs typeface="Arial" panose="020B0604020202020204" pitchFamily="34" charset="0"/>
              </a:rPr>
              <a:t>APR is an important element of Ofwat’s framework for encouraging water companies to be transparent about their performance and for collecting information it requires to perform its duties.  </a:t>
            </a:r>
            <a:endParaRPr lang="en-GB" sz="1400" dirty="0" smtClean="0">
              <a:solidFill>
                <a:schemeClr val="tx1"/>
              </a:solidFill>
              <a:latin typeface="Arial" panose="020B0604020202020204" pitchFamily="34" charset="0"/>
              <a:cs typeface="Arial" panose="020B0604020202020204" pitchFamily="34" charset="0"/>
            </a:endParaRPr>
          </a:p>
          <a:p>
            <a:endParaRPr lang="en-GB" sz="1400" dirty="0">
              <a:solidFill>
                <a:schemeClr val="tx1"/>
              </a:solidFill>
              <a:latin typeface="Arial" panose="020B0604020202020204" pitchFamily="34" charset="0"/>
              <a:cs typeface="Arial" panose="020B0604020202020204" pitchFamily="34" charset="0"/>
            </a:endParaRPr>
          </a:p>
          <a:p>
            <a:r>
              <a:rPr lang="en-GB" sz="1400" dirty="0" smtClean="0">
                <a:solidFill>
                  <a:schemeClr val="tx1"/>
                </a:solidFill>
                <a:latin typeface="Arial" panose="020B0604020202020204" pitchFamily="34" charset="0"/>
                <a:cs typeface="Arial" panose="020B0604020202020204" pitchFamily="34" charset="0"/>
              </a:rPr>
              <a:t>The </a:t>
            </a:r>
            <a:r>
              <a:rPr lang="en-GB" sz="1400" dirty="0">
                <a:solidFill>
                  <a:schemeClr val="tx1"/>
                </a:solidFill>
                <a:latin typeface="Arial" panose="020B0604020202020204" pitchFamily="34" charset="0"/>
                <a:cs typeface="Arial" panose="020B0604020202020204" pitchFamily="34" charset="0"/>
              </a:rPr>
              <a:t>APR also provides transparency to allow stakeholders to hold companies to account when they do not deliver against their promises.  It is therefore important that customers and other stakeholders can have trust and confidence in the information contained in companies’ APRs.  </a:t>
            </a:r>
          </a:p>
          <a:p>
            <a:endParaRPr lang="en-GB" sz="1400" dirty="0" smtClean="0">
              <a:solidFill>
                <a:schemeClr val="tx1"/>
              </a:solidFill>
              <a:latin typeface="Arial" panose="020B0604020202020204" pitchFamily="34" charset="0"/>
              <a:cs typeface="Arial" panose="020B0604020202020204" pitchFamily="34" charset="0"/>
            </a:endParaRPr>
          </a:p>
          <a:p>
            <a:r>
              <a:rPr lang="en-GB" sz="1400" dirty="0" smtClean="0">
                <a:solidFill>
                  <a:schemeClr val="tx1"/>
                </a:solidFill>
                <a:latin typeface="Arial" panose="020B0604020202020204" pitchFamily="34" charset="0"/>
                <a:cs typeface="Arial" panose="020B0604020202020204" pitchFamily="34" charset="0"/>
              </a:rPr>
              <a:t>Portsmouth </a:t>
            </a:r>
            <a:r>
              <a:rPr lang="en-GB" sz="1400" dirty="0">
                <a:solidFill>
                  <a:schemeClr val="tx1"/>
                </a:solidFill>
                <a:latin typeface="Arial" panose="020B0604020202020204" pitchFamily="34" charset="0"/>
                <a:cs typeface="Arial" panose="020B0604020202020204" pitchFamily="34" charset="0"/>
              </a:rPr>
              <a:t>Water appointed Jacobs UK Ltd (Jacobs) as its independent Technical Assurer in September 2019.  The 2021 APR is the second round of APR audits we have carried out, having become familiar with Portsmouth Water’s approach to performance reporting at APR 2020.  </a:t>
            </a:r>
            <a:endParaRPr lang="en-GB" sz="1400" dirty="0" smtClean="0">
              <a:solidFill>
                <a:schemeClr val="tx1"/>
              </a:solidFill>
              <a:latin typeface="Arial" panose="020B0604020202020204" pitchFamily="34" charset="0"/>
              <a:cs typeface="Arial" panose="020B0604020202020204" pitchFamily="34" charset="0"/>
            </a:endParaRPr>
          </a:p>
          <a:p>
            <a:endParaRPr lang="en-GB" sz="1400" dirty="0">
              <a:solidFill>
                <a:schemeClr val="tx1"/>
              </a:solidFill>
              <a:latin typeface="Arial" panose="020B0604020202020204" pitchFamily="34" charset="0"/>
              <a:cs typeface="Arial" panose="020B0604020202020204" pitchFamily="34" charset="0"/>
            </a:endParaRPr>
          </a:p>
          <a:p>
            <a:r>
              <a:rPr lang="en-GB" sz="1400" dirty="0" smtClean="0">
                <a:solidFill>
                  <a:schemeClr val="tx1"/>
                </a:solidFill>
                <a:latin typeface="Arial" panose="020B0604020202020204" pitchFamily="34" charset="0"/>
                <a:cs typeface="Arial" panose="020B0604020202020204" pitchFamily="34" charset="0"/>
              </a:rPr>
              <a:t>The Jacobs Assurance Reported for 2021 is located on our website at the following location</a:t>
            </a:r>
          </a:p>
          <a:p>
            <a:endParaRPr lang="en-GB" sz="1400" dirty="0">
              <a:solidFill>
                <a:schemeClr val="tx1"/>
              </a:solidFill>
              <a:latin typeface="Arial" panose="020B0604020202020204" pitchFamily="34" charset="0"/>
              <a:cs typeface="Arial" panose="020B0604020202020204" pitchFamily="34" charset="0"/>
            </a:endParaRPr>
          </a:p>
          <a:p>
            <a:r>
              <a:rPr lang="en-GB" sz="1400" dirty="0" smtClean="0">
                <a:solidFill>
                  <a:schemeClr val="tx1"/>
                </a:solidFill>
                <a:latin typeface="Arial" panose="020B0604020202020204" pitchFamily="34" charset="0"/>
                <a:cs typeface="Arial" panose="020B0604020202020204" pitchFamily="34" charset="0"/>
                <a:hlinkClick r:id="rId9"/>
              </a:rPr>
              <a:t>https</a:t>
            </a:r>
            <a:r>
              <a:rPr lang="en-GB" sz="1400" dirty="0">
                <a:solidFill>
                  <a:schemeClr val="tx1"/>
                </a:solidFill>
                <a:latin typeface="Arial" panose="020B0604020202020204" pitchFamily="34" charset="0"/>
                <a:cs typeface="Arial" panose="020B0604020202020204" pitchFamily="34" charset="0"/>
                <a:hlinkClick r:id="rId9"/>
              </a:rPr>
              <a:t>://</a:t>
            </a:r>
            <a:r>
              <a:rPr lang="en-GB" sz="1400" dirty="0" smtClean="0">
                <a:solidFill>
                  <a:schemeClr val="tx1"/>
                </a:solidFill>
                <a:latin typeface="Arial" panose="020B0604020202020204" pitchFamily="34" charset="0"/>
                <a:cs typeface="Arial" panose="020B0604020202020204" pitchFamily="34" charset="0"/>
                <a:hlinkClick r:id="rId9"/>
              </a:rPr>
              <a:t>www.portsmouthwater.co.uk/news/publications/outcome-delivery-incentives-reports/</a:t>
            </a:r>
            <a:endParaRPr lang="en-GB" sz="1400" dirty="0" smtClean="0">
              <a:solidFill>
                <a:schemeClr val="tx1"/>
              </a:solidFill>
              <a:latin typeface="Arial" panose="020B0604020202020204" pitchFamily="34" charset="0"/>
              <a:cs typeface="Arial" panose="020B0604020202020204" pitchFamily="34" charset="0"/>
            </a:endParaRPr>
          </a:p>
          <a:p>
            <a:endParaRPr lang="en-GB" sz="14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2" name="Slide Number Placeholder 1"/>
          <p:cNvSpPr>
            <a:spLocks noGrp="1"/>
          </p:cNvSpPr>
          <p:nvPr>
            <p:ph type="sldNum" sz="quarter" idx="12"/>
          </p:nvPr>
        </p:nvSpPr>
        <p:spPr/>
        <p:txBody>
          <a:bodyPr/>
          <a:lstStyle/>
          <a:p>
            <a:fld id="{B8B1462C-3393-4805-A7B9-26C309D1B403}" type="slidenum">
              <a:rPr lang="en-GB" smtClean="0"/>
              <a:t>41</a:t>
            </a:fld>
            <a:endParaRPr lang="en-GB"/>
          </a:p>
        </p:txBody>
      </p:sp>
    </p:spTree>
    <p:extLst>
      <p:ext uri="{BB962C8B-B14F-4D97-AF65-F5344CB8AC3E}">
        <p14:creationId xmlns:p14="http://schemas.microsoft.com/office/powerpoint/2010/main" val="401340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26741"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Common ODI’s</a:t>
            </a:r>
          </a:p>
        </p:txBody>
      </p:sp>
      <p:sp>
        <p:nvSpPr>
          <p:cNvPr id="16" name="Rounded Rectangle 15"/>
          <p:cNvSpPr/>
          <p:nvPr/>
        </p:nvSpPr>
        <p:spPr>
          <a:xfrm>
            <a:off x="1809710" y="816002"/>
            <a:ext cx="8622628" cy="4164170"/>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The table below shows the targets for the Common ODIs for 2020/21 and AMP7 and an indication of pass or fail.  Detailed discussion is given on each ODI in subsequent slides. </a:t>
            </a: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722844" y="5016500"/>
            <a:ext cx="8900377" cy="1727200"/>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targets for these ODIs have been set with reference to industry performance.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At PR19 Ofwat were keen to ensure there was a step change improvement in the levels of service to customers.</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Many of the targets were set with reference to upper quartile actual or forecast performance.</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failed two of the common ODIs.</a:t>
            </a:r>
          </a:p>
        </p:txBody>
      </p:sp>
      <p:graphicFrame>
        <p:nvGraphicFramePr>
          <p:cNvPr id="2" name="Table 1"/>
          <p:cNvGraphicFramePr>
            <a:graphicFrameLocks noGrp="1"/>
          </p:cNvGraphicFramePr>
          <p:nvPr>
            <p:extLst>
              <p:ext uri="{D42A27DB-BD31-4B8C-83A1-F6EECF244321}">
                <p14:modId xmlns:p14="http://schemas.microsoft.com/office/powerpoint/2010/main" val="318770800"/>
              </p:ext>
            </p:extLst>
          </p:nvPr>
        </p:nvGraphicFramePr>
        <p:xfrm>
          <a:off x="2066283" y="1419873"/>
          <a:ext cx="7998384" cy="3432263"/>
        </p:xfrm>
        <a:graphic>
          <a:graphicData uri="http://schemas.openxmlformats.org/drawingml/2006/table">
            <a:tbl>
              <a:tblPr firstRow="1" bandRow="1">
                <a:tableStyleId>{5C22544A-7EE6-4342-B048-85BDC9FD1C3A}</a:tableStyleId>
              </a:tblPr>
              <a:tblGrid>
                <a:gridCol w="1391639">
                  <a:extLst>
                    <a:ext uri="{9D8B030D-6E8A-4147-A177-3AD203B41FA5}">
                      <a16:colId xmlns="" xmlns:a16="http://schemas.microsoft.com/office/drawing/2014/main" val="20000"/>
                    </a:ext>
                  </a:extLst>
                </a:gridCol>
                <a:gridCol w="1247834">
                  <a:extLst>
                    <a:ext uri="{9D8B030D-6E8A-4147-A177-3AD203B41FA5}">
                      <a16:colId xmlns="" xmlns:a16="http://schemas.microsoft.com/office/drawing/2014/main" val="20001"/>
                    </a:ext>
                  </a:extLst>
                </a:gridCol>
                <a:gridCol w="1885544">
                  <a:extLst>
                    <a:ext uri="{9D8B030D-6E8A-4147-A177-3AD203B41FA5}">
                      <a16:colId xmlns="" xmlns:a16="http://schemas.microsoft.com/office/drawing/2014/main" val="20002"/>
                    </a:ext>
                  </a:extLst>
                </a:gridCol>
                <a:gridCol w="1674829">
                  <a:extLst>
                    <a:ext uri="{9D8B030D-6E8A-4147-A177-3AD203B41FA5}">
                      <a16:colId xmlns="" xmlns:a16="http://schemas.microsoft.com/office/drawing/2014/main" val="20003"/>
                    </a:ext>
                  </a:extLst>
                </a:gridCol>
                <a:gridCol w="1798538">
                  <a:extLst>
                    <a:ext uri="{9D8B030D-6E8A-4147-A177-3AD203B41FA5}">
                      <a16:colId xmlns="" xmlns:a16="http://schemas.microsoft.com/office/drawing/2014/main" val="20004"/>
                    </a:ext>
                  </a:extLst>
                </a:gridCol>
              </a:tblGrid>
              <a:tr h="368190">
                <a:tc>
                  <a:txBody>
                    <a:bodyPr/>
                    <a:lstStyle/>
                    <a:p>
                      <a:endParaRPr lang="en-GB" sz="1100" dirty="0">
                        <a:latin typeface="Arial" panose="020B0604020202020204" pitchFamily="34" charset="0"/>
                        <a:cs typeface="Arial" panose="020B0604020202020204" pitchFamily="34" charset="0"/>
                      </a:endParaRPr>
                    </a:p>
                  </a:txBody>
                  <a:tcPr/>
                </a:tc>
                <a:tc>
                  <a:txBody>
                    <a:bodyPr/>
                    <a:lstStyle/>
                    <a:p>
                      <a:r>
                        <a:rPr lang="en-GB" sz="1100" dirty="0">
                          <a:latin typeface="Arial" panose="020B0604020202020204" pitchFamily="34" charset="0"/>
                          <a:cs typeface="Arial" panose="020B0604020202020204" pitchFamily="34" charset="0"/>
                        </a:rPr>
                        <a:t>Incentive</a:t>
                      </a:r>
                    </a:p>
                  </a:txBody>
                  <a:tcPr/>
                </a:tc>
                <a:tc>
                  <a:txBody>
                    <a:bodyPr/>
                    <a:lstStyle/>
                    <a:p>
                      <a:r>
                        <a:rPr lang="en-GB" sz="1100" dirty="0">
                          <a:latin typeface="Arial" panose="020B0604020202020204" pitchFamily="34" charset="0"/>
                          <a:cs typeface="Arial" panose="020B0604020202020204" pitchFamily="34" charset="0"/>
                        </a:rPr>
                        <a:t>AMP7 Target</a:t>
                      </a:r>
                    </a:p>
                  </a:txBody>
                  <a:tcPr/>
                </a:tc>
                <a:tc>
                  <a:txBody>
                    <a:bodyPr/>
                    <a:lstStyle/>
                    <a:p>
                      <a:pPr algn="ctr"/>
                      <a:r>
                        <a:rPr lang="en-GB" sz="1100" dirty="0">
                          <a:latin typeface="Arial" panose="020B0604020202020204" pitchFamily="34" charset="0"/>
                          <a:cs typeface="Arial" panose="020B0604020202020204" pitchFamily="34" charset="0"/>
                        </a:rPr>
                        <a:t>2020/21 Target</a:t>
                      </a:r>
                    </a:p>
                  </a:txBody>
                  <a:tcPr/>
                </a:tc>
                <a:tc>
                  <a:txBody>
                    <a:bodyPr/>
                    <a:lstStyle/>
                    <a:p>
                      <a:pPr algn="ctr"/>
                      <a:r>
                        <a:rPr lang="en-GB" sz="1100" dirty="0" smtClean="0">
                          <a:latin typeface="Arial" panose="020B0604020202020204" pitchFamily="34" charset="0"/>
                          <a:cs typeface="Arial" panose="020B0604020202020204" pitchFamily="34" charset="0"/>
                        </a:rPr>
                        <a:t>2020/21 </a:t>
                      </a:r>
                      <a:r>
                        <a:rPr lang="en-GB" sz="1100" dirty="0">
                          <a:latin typeface="Arial" panose="020B0604020202020204" pitchFamily="34" charset="0"/>
                          <a:cs typeface="Arial" panose="020B0604020202020204" pitchFamily="34" charset="0"/>
                        </a:rPr>
                        <a:t>performance</a:t>
                      </a:r>
                    </a:p>
                  </a:txBody>
                  <a:tcPr/>
                </a:tc>
                <a:extLst>
                  <a:ext uri="{0D108BD9-81ED-4DB2-BD59-A6C34878D82A}">
                    <a16:rowId xmlns="" xmlns:a16="http://schemas.microsoft.com/office/drawing/2014/main" val="10000"/>
                  </a:ext>
                </a:extLst>
              </a:tr>
              <a:tr h="37922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CRI</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Penalty Only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0</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0</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0.58</a:t>
                      </a:r>
                    </a:p>
                  </a:txBody>
                  <a:tcPr anchor="ctr">
                    <a:solidFill>
                      <a:schemeClr val="accent6">
                        <a:lumMod val="60000"/>
                        <a:lumOff val="40000"/>
                      </a:schemeClr>
                    </a:solidFill>
                  </a:tcPr>
                </a:tc>
                <a:extLst>
                  <a:ext uri="{0D108BD9-81ED-4DB2-BD59-A6C34878D82A}">
                    <a16:rowId xmlns="" xmlns:a16="http://schemas.microsoft.com/office/drawing/2014/main" val="10001"/>
                  </a:ext>
                </a:extLst>
              </a:tr>
              <a:tr h="295545">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Interruptions</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Reward and Pen</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6mins 30 to 5 mins over AMP7</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6 mins 30 secs</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2 mins 49 secs</a:t>
                      </a:r>
                    </a:p>
                  </a:txBody>
                  <a:tcPr anchor="ctr">
                    <a:solidFill>
                      <a:schemeClr val="accent6">
                        <a:lumMod val="60000"/>
                        <a:lumOff val="40000"/>
                      </a:schemeClr>
                    </a:solidFill>
                  </a:tcPr>
                </a:tc>
                <a:extLst>
                  <a:ext uri="{0D108BD9-81ED-4DB2-BD59-A6C34878D82A}">
                    <a16:rowId xmlns="" xmlns:a16="http://schemas.microsoft.com/office/drawing/2014/main" val="10002"/>
                  </a:ext>
                </a:extLst>
              </a:tr>
              <a:tr h="280086">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Leakage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Reward and Pen</a:t>
                      </a:r>
                    </a:p>
                    <a:p>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15.2% reduction by year 5</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3.1% reduction</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10.6% reduction</a:t>
                      </a:r>
                    </a:p>
                  </a:txBody>
                  <a:tcPr anchor="ctr">
                    <a:solidFill>
                      <a:schemeClr val="accent6">
                        <a:lumMod val="60000"/>
                        <a:lumOff val="40000"/>
                      </a:schemeClr>
                    </a:solidFill>
                  </a:tcPr>
                </a:tc>
                <a:extLst>
                  <a:ext uri="{0D108BD9-81ED-4DB2-BD59-A6C34878D82A}">
                    <a16:rowId xmlns="" xmlns:a16="http://schemas.microsoft.com/office/drawing/2014/main" val="10003"/>
                  </a:ext>
                </a:extLst>
              </a:tr>
              <a:tr h="39976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PCC</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Reward and Pen</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6.3% reduction by year</a:t>
                      </a:r>
                      <a:r>
                        <a:rPr lang="en-GB" sz="1100" baseline="0" dirty="0">
                          <a:solidFill>
                            <a:schemeClr val="accent5">
                              <a:lumMod val="50000"/>
                            </a:schemeClr>
                          </a:solidFill>
                          <a:latin typeface="Arial" panose="020B0604020202020204" pitchFamily="34" charset="0"/>
                          <a:cs typeface="Arial" panose="020B0604020202020204" pitchFamily="34" charset="0"/>
                        </a:rPr>
                        <a:t> 5</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1.3% reduction</a:t>
                      </a:r>
                    </a:p>
                  </a:txBody>
                  <a:tcPr anchor="ctr">
                    <a:solidFill>
                      <a:srgbClr val="E8584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5.3% increase</a:t>
                      </a:r>
                    </a:p>
                  </a:txBody>
                  <a:tcPr anchor="ctr">
                    <a:solidFill>
                      <a:srgbClr val="E8584F"/>
                    </a:solidFill>
                  </a:tcPr>
                </a:tc>
                <a:extLst>
                  <a:ext uri="{0D108BD9-81ED-4DB2-BD59-A6C34878D82A}">
                    <a16:rowId xmlns="" xmlns:a16="http://schemas.microsoft.com/office/drawing/2014/main" val="10004"/>
                  </a:ext>
                </a:extLst>
              </a:tr>
              <a:tr h="36819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Mains</a:t>
                      </a:r>
                      <a:r>
                        <a:rPr lang="en-GB" sz="1100" baseline="0" dirty="0">
                          <a:solidFill>
                            <a:schemeClr val="accent5">
                              <a:lumMod val="50000"/>
                            </a:schemeClr>
                          </a:solidFill>
                          <a:latin typeface="Arial" panose="020B0604020202020204" pitchFamily="34" charset="0"/>
                          <a:cs typeface="Arial" panose="020B0604020202020204" pitchFamily="34" charset="0"/>
                        </a:rPr>
                        <a:t> repairs per 1,000km</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Penalty Only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73.8 bursts reducing to 68.6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73.8 bursts</a:t>
                      </a:r>
                    </a:p>
                  </a:txBody>
                  <a:tcPr anchor="ctr">
                    <a:solidFill>
                      <a:srgbClr val="E8584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76.0</a:t>
                      </a:r>
                    </a:p>
                  </a:txBody>
                  <a:tcPr anchor="ctr">
                    <a:solidFill>
                      <a:srgbClr val="E8584F"/>
                    </a:solidFill>
                  </a:tcPr>
                </a:tc>
                <a:extLst>
                  <a:ext uri="{0D108BD9-81ED-4DB2-BD59-A6C34878D82A}">
                    <a16:rowId xmlns="" xmlns:a16="http://schemas.microsoft.com/office/drawing/2014/main" val="10005"/>
                  </a:ext>
                </a:extLst>
              </a:tr>
              <a:tr h="268553">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Unplanned Outage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Penalty Only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2.34% pa</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2.34% pa</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1.25%</a:t>
                      </a:r>
                    </a:p>
                  </a:txBody>
                  <a:tcPr anchor="ctr">
                    <a:solidFill>
                      <a:schemeClr val="accent6">
                        <a:lumMod val="60000"/>
                        <a:lumOff val="40000"/>
                      </a:schemeClr>
                    </a:solidFill>
                  </a:tcPr>
                </a:tc>
                <a:extLst>
                  <a:ext uri="{0D108BD9-81ED-4DB2-BD59-A6C34878D82A}">
                    <a16:rowId xmlns="" xmlns:a16="http://schemas.microsoft.com/office/drawing/2014/main" val="10006"/>
                  </a:ext>
                </a:extLst>
              </a:tr>
              <a:tr h="36819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C-Mex</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Reward and Pen</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No explicit target</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No explicit target</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1</a:t>
                      </a:r>
                      <a:r>
                        <a:rPr lang="en-GB" sz="1100" baseline="30000" dirty="0">
                          <a:solidFill>
                            <a:schemeClr val="accent5">
                              <a:lumMod val="50000"/>
                            </a:schemeClr>
                          </a:solidFill>
                          <a:latin typeface="Arial" panose="020B0604020202020204" pitchFamily="34" charset="0"/>
                          <a:cs typeface="Arial" panose="020B0604020202020204" pitchFamily="34" charset="0"/>
                        </a:rPr>
                        <a:t>st</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extLst>
                  <a:ext uri="{0D108BD9-81ED-4DB2-BD59-A6C34878D82A}">
                    <a16:rowId xmlns="" xmlns:a16="http://schemas.microsoft.com/office/drawing/2014/main" val="10007"/>
                  </a:ext>
                </a:extLst>
              </a:tr>
              <a:tr h="36819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D-Mex</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Reward and Pen</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No explicit target</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No explicit target</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3</a:t>
                      </a:r>
                      <a:r>
                        <a:rPr lang="en-GB" sz="1100" baseline="30000" dirty="0">
                          <a:solidFill>
                            <a:schemeClr val="accent5">
                              <a:lumMod val="50000"/>
                            </a:schemeClr>
                          </a:solidFill>
                          <a:latin typeface="Arial" panose="020B0604020202020204" pitchFamily="34" charset="0"/>
                          <a:cs typeface="Arial" panose="020B0604020202020204" pitchFamily="34" charset="0"/>
                        </a:rPr>
                        <a:t>rd</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extLst>
                  <a:ext uri="{0D108BD9-81ED-4DB2-BD59-A6C34878D82A}">
                    <a16:rowId xmlns="" xmlns:a16="http://schemas.microsoft.com/office/drawing/2014/main" val="10008"/>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5</a:t>
            </a:fld>
            <a:endParaRPr lang="en-GB"/>
          </a:p>
        </p:txBody>
      </p:sp>
    </p:spTree>
    <p:extLst>
      <p:ext uri="{BB962C8B-B14F-4D97-AF65-F5344CB8AC3E}">
        <p14:creationId xmlns:p14="http://schemas.microsoft.com/office/powerpoint/2010/main" val="1190402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36936" name="think-cell Slide" r:id="rId7" imgW="270" imgH="270" progId="TCLayout.ActiveDocument.1">
                  <p:embed/>
                </p:oleObj>
              </mc:Choice>
              <mc:Fallback>
                <p:oleObj name="think-cell Slide" r:id="rId7" imgW="270" imgH="270" progId="TCLayout.ActiveDocument.1">
                  <p:embed/>
                  <p:pic>
                    <p:nvPicPr>
                      <p:cNvPr id="15362" name="Object 65" hidden="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Bespoke ODI’s</a:t>
            </a:r>
          </a:p>
        </p:txBody>
      </p:sp>
      <p:sp>
        <p:nvSpPr>
          <p:cNvPr id="16" name="Rounded Rectangle 15"/>
          <p:cNvSpPr/>
          <p:nvPr/>
        </p:nvSpPr>
        <p:spPr>
          <a:xfrm>
            <a:off x="1794249" y="727101"/>
            <a:ext cx="8622628" cy="4875076"/>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The table below shows the potential rewards and penalties associated with the Bespoke ODIs given the strategies we will apply to each in turn in AMP7.  </a:t>
            </a: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68835" y="5676900"/>
            <a:ext cx="8900377" cy="1134866"/>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There is very limited scope to earn rewards on our Bespoke ODIs as we consider the targets are already stretching.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focused on not incurring any penalties.</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failed two of the </a:t>
            </a:r>
            <a:r>
              <a:rPr lang="en-GB" sz="1600" dirty="0" smtClean="0">
                <a:solidFill>
                  <a:schemeClr val="accent5">
                    <a:lumMod val="50000"/>
                  </a:schemeClr>
                </a:solidFill>
                <a:latin typeface="Arial" panose="020B0604020202020204" pitchFamily="34" charset="0"/>
                <a:cs typeface="Arial" panose="020B0604020202020204" pitchFamily="34" charset="0"/>
              </a:rPr>
              <a:t>bespoke ODIs</a:t>
            </a:r>
            <a:endParaRPr lang="en-GB" sz="1600" dirty="0">
              <a:solidFill>
                <a:schemeClr val="accent5">
                  <a:lumMod val="50000"/>
                </a:schemeClr>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3963545"/>
              </p:ext>
            </p:extLst>
          </p:nvPr>
        </p:nvGraphicFramePr>
        <p:xfrm>
          <a:off x="1945694" y="1312565"/>
          <a:ext cx="8277806" cy="4204315"/>
        </p:xfrm>
        <a:graphic>
          <a:graphicData uri="http://schemas.openxmlformats.org/drawingml/2006/table">
            <a:tbl>
              <a:tblPr firstRow="1" bandRow="1">
                <a:tableStyleId>{5C22544A-7EE6-4342-B048-85BDC9FD1C3A}</a:tableStyleId>
              </a:tblPr>
              <a:tblGrid>
                <a:gridCol w="1097296">
                  <a:extLst>
                    <a:ext uri="{9D8B030D-6E8A-4147-A177-3AD203B41FA5}">
                      <a16:colId xmlns="" xmlns:a16="http://schemas.microsoft.com/office/drawing/2014/main" val="20000"/>
                    </a:ext>
                  </a:extLst>
                </a:gridCol>
                <a:gridCol w="995610">
                  <a:extLst>
                    <a:ext uri="{9D8B030D-6E8A-4147-A177-3AD203B41FA5}">
                      <a16:colId xmlns="" xmlns:a16="http://schemas.microsoft.com/office/drawing/2014/main" val="20001"/>
                    </a:ext>
                  </a:extLst>
                </a:gridCol>
                <a:gridCol w="2183793">
                  <a:extLst>
                    <a:ext uri="{9D8B030D-6E8A-4147-A177-3AD203B41FA5}">
                      <a16:colId xmlns="" xmlns:a16="http://schemas.microsoft.com/office/drawing/2014/main" val="20002"/>
                    </a:ext>
                  </a:extLst>
                </a:gridCol>
                <a:gridCol w="2172307">
                  <a:extLst>
                    <a:ext uri="{9D8B030D-6E8A-4147-A177-3AD203B41FA5}">
                      <a16:colId xmlns="" xmlns:a16="http://schemas.microsoft.com/office/drawing/2014/main" val="20003"/>
                    </a:ext>
                  </a:extLst>
                </a:gridCol>
                <a:gridCol w="1828800">
                  <a:extLst>
                    <a:ext uri="{9D8B030D-6E8A-4147-A177-3AD203B41FA5}">
                      <a16:colId xmlns="" xmlns:a16="http://schemas.microsoft.com/office/drawing/2014/main" val="20004"/>
                    </a:ext>
                  </a:extLst>
                </a:gridCol>
              </a:tblGrid>
              <a:tr h="363835">
                <a:tc>
                  <a:txBody>
                    <a:bodyPr/>
                    <a:lstStyle/>
                    <a:p>
                      <a:endParaRPr lang="en-GB" sz="1000" dirty="0">
                        <a:latin typeface="Arial" panose="020B0604020202020204" pitchFamily="34" charset="0"/>
                        <a:cs typeface="Arial" panose="020B0604020202020204" pitchFamily="34" charset="0"/>
                      </a:endParaRPr>
                    </a:p>
                  </a:txBody>
                  <a:tcPr/>
                </a:tc>
                <a:tc>
                  <a:txBody>
                    <a:bodyPr/>
                    <a:lstStyle/>
                    <a:p>
                      <a:r>
                        <a:rPr lang="en-GB" sz="1000" dirty="0">
                          <a:latin typeface="Arial" panose="020B0604020202020204" pitchFamily="34" charset="0"/>
                          <a:cs typeface="Arial" panose="020B0604020202020204" pitchFamily="34" charset="0"/>
                        </a:rPr>
                        <a:t>Incentive</a:t>
                      </a:r>
                    </a:p>
                  </a:txBody>
                  <a:tcPr/>
                </a:tc>
                <a:tc>
                  <a:txBody>
                    <a:bodyPr/>
                    <a:lstStyle/>
                    <a:p>
                      <a:r>
                        <a:rPr lang="en-GB" sz="1000" dirty="0">
                          <a:latin typeface="Arial" panose="020B0604020202020204" pitchFamily="34" charset="0"/>
                          <a:cs typeface="Arial" panose="020B0604020202020204" pitchFamily="34" charset="0"/>
                        </a:rPr>
                        <a:t>AMP7</a:t>
                      </a:r>
                      <a:r>
                        <a:rPr lang="en-GB" sz="1000" baseline="0" dirty="0">
                          <a:latin typeface="Arial" panose="020B0604020202020204" pitchFamily="34" charset="0"/>
                          <a:cs typeface="Arial" panose="020B0604020202020204" pitchFamily="34" charset="0"/>
                        </a:rPr>
                        <a:t> </a:t>
                      </a:r>
                      <a:r>
                        <a:rPr lang="en-GB" sz="1000" dirty="0">
                          <a:latin typeface="Arial" panose="020B0604020202020204" pitchFamily="34" charset="0"/>
                          <a:cs typeface="Arial" panose="020B0604020202020204" pitchFamily="34" charset="0"/>
                        </a:rPr>
                        <a:t>Target</a:t>
                      </a:r>
                    </a:p>
                  </a:txBody>
                  <a:tcPr/>
                </a:tc>
                <a:tc>
                  <a:txBody>
                    <a:bodyPr/>
                    <a:lstStyle/>
                    <a:p>
                      <a:pPr algn="ctr"/>
                      <a:r>
                        <a:rPr lang="en-GB" sz="1000" dirty="0">
                          <a:latin typeface="Arial" panose="020B0604020202020204" pitchFamily="34" charset="0"/>
                          <a:cs typeface="Arial" panose="020B0604020202020204" pitchFamily="34" charset="0"/>
                        </a:rPr>
                        <a:t>2020/21 Target</a:t>
                      </a:r>
                    </a:p>
                  </a:txBody>
                  <a:tcPr/>
                </a:tc>
                <a:tc>
                  <a:txBody>
                    <a:bodyPr/>
                    <a:lstStyle/>
                    <a:p>
                      <a:pPr algn="ctr"/>
                      <a:r>
                        <a:rPr lang="en-GB" sz="1000" dirty="0">
                          <a:latin typeface="Arial" panose="020B0604020202020204" pitchFamily="34" charset="0"/>
                          <a:cs typeface="Arial" panose="020B0604020202020204" pitchFamily="34" charset="0"/>
                        </a:rPr>
                        <a:t>2020/21 performance</a:t>
                      </a:r>
                    </a:p>
                  </a:txBody>
                  <a:tcPr/>
                </a:tc>
                <a:extLst>
                  <a:ext uri="{0D108BD9-81ED-4DB2-BD59-A6C34878D82A}">
                    <a16:rowId xmlns="" xmlns:a16="http://schemas.microsoft.com/office/drawing/2014/main" val="10000"/>
                  </a:ext>
                </a:extLst>
              </a:tr>
              <a:tr h="39677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Catchment Management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Reward and Penalty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Engage with 50 farmers</a:t>
                      </a:r>
                      <a:r>
                        <a:rPr lang="en-GB" sz="1100" baseline="0" dirty="0">
                          <a:solidFill>
                            <a:schemeClr val="accent5">
                              <a:lumMod val="50000"/>
                            </a:schemeClr>
                          </a:solidFill>
                          <a:latin typeface="Arial" panose="020B0604020202020204" pitchFamily="34" charset="0"/>
                          <a:cs typeface="Arial" panose="020B0604020202020204" pitchFamily="34" charset="0"/>
                        </a:rPr>
                        <a:t> in AMP7</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Engage with 10 farmers</a:t>
                      </a:r>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10 farmers engaged with</a:t>
                      </a:r>
                    </a:p>
                  </a:txBody>
                  <a:tcPr anchor="ctr">
                    <a:solidFill>
                      <a:schemeClr val="accent6">
                        <a:lumMod val="60000"/>
                        <a:lumOff val="40000"/>
                      </a:schemeClr>
                    </a:solidFill>
                  </a:tcPr>
                </a:tc>
                <a:extLst>
                  <a:ext uri="{0D108BD9-81ED-4DB2-BD59-A6C34878D82A}">
                    <a16:rowId xmlns="" xmlns:a16="http://schemas.microsoft.com/office/drawing/2014/main" val="10001"/>
                  </a:ext>
                </a:extLst>
              </a:tr>
              <a:tr h="39677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AIM</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Reward and Penalty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Abstraction</a:t>
                      </a:r>
                      <a:r>
                        <a:rPr lang="en-GB" sz="1100" baseline="0" dirty="0">
                          <a:solidFill>
                            <a:schemeClr val="accent5">
                              <a:lumMod val="50000"/>
                            </a:schemeClr>
                          </a:solidFill>
                          <a:latin typeface="Arial" panose="020B0604020202020204" pitchFamily="34" charset="0"/>
                          <a:cs typeface="Arial" panose="020B0604020202020204" pitchFamily="34" charset="0"/>
                        </a:rPr>
                        <a:t> at Northbrook at 18.8Ml/d when Q95 applies</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Abstraction</a:t>
                      </a:r>
                      <a:r>
                        <a:rPr lang="en-GB" sz="1100" baseline="0" dirty="0">
                          <a:solidFill>
                            <a:schemeClr val="accent5">
                              <a:lumMod val="50000"/>
                            </a:schemeClr>
                          </a:solidFill>
                          <a:latin typeface="Arial" panose="020B0604020202020204" pitchFamily="34" charset="0"/>
                          <a:cs typeface="Arial" panose="020B0604020202020204" pitchFamily="34" charset="0"/>
                        </a:rPr>
                        <a:t> at Northbrook at 18.8Ml/d when Q95 applies</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Trigger level not reached.  AIM did not apply.</a:t>
                      </a:r>
                    </a:p>
                  </a:txBody>
                  <a:tcPr anchor="ctr">
                    <a:solidFill>
                      <a:schemeClr val="accent6">
                        <a:lumMod val="60000"/>
                        <a:lumOff val="40000"/>
                      </a:schemeClr>
                    </a:solidFill>
                  </a:tcPr>
                </a:tc>
                <a:extLst>
                  <a:ext uri="{0D108BD9-81ED-4DB2-BD59-A6C34878D82A}">
                    <a16:rowId xmlns="" xmlns:a16="http://schemas.microsoft.com/office/drawing/2014/main" val="10002"/>
                  </a:ext>
                </a:extLst>
              </a:tr>
              <a:tr h="36747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Grant Scheme</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Reward and Penalty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Cumulative spend of £250k over AMP7</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Spend of £50k</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£50k granted issues in the year</a:t>
                      </a:r>
                    </a:p>
                  </a:txBody>
                  <a:tcPr anchor="ctr">
                    <a:solidFill>
                      <a:schemeClr val="accent6">
                        <a:lumMod val="60000"/>
                        <a:lumOff val="40000"/>
                      </a:schemeClr>
                    </a:solidFill>
                  </a:tcPr>
                </a:tc>
                <a:extLst>
                  <a:ext uri="{0D108BD9-81ED-4DB2-BD59-A6C34878D82A}">
                    <a16:rowId xmlns="" xmlns:a16="http://schemas.microsoft.com/office/drawing/2014/main" val="10003"/>
                  </a:ext>
                </a:extLst>
              </a:tr>
              <a:tr h="259431">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Voids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Reward and Penalty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2% voids pa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solidFill>
                            <a:schemeClr val="accent5">
                              <a:lumMod val="50000"/>
                            </a:schemeClr>
                          </a:solidFill>
                          <a:latin typeface="Arial" panose="020B0604020202020204" pitchFamily="34" charset="0"/>
                          <a:cs typeface="Arial" panose="020B0604020202020204" pitchFamily="34" charset="0"/>
                        </a:rPr>
                        <a:t>2.00% </a:t>
                      </a:r>
                      <a:r>
                        <a:rPr lang="en-GB" sz="1100" dirty="0">
                          <a:solidFill>
                            <a:schemeClr val="accent5">
                              <a:lumMod val="50000"/>
                            </a:schemeClr>
                          </a:solidFill>
                          <a:latin typeface="Arial" panose="020B0604020202020204" pitchFamily="34" charset="0"/>
                          <a:cs typeface="Arial" panose="020B0604020202020204" pitchFamily="34" charset="0"/>
                        </a:rPr>
                        <a:t>voids pa</a:t>
                      </a:r>
                    </a:p>
                  </a:txBody>
                  <a:tcPr anchor="ctr">
                    <a:solidFill>
                      <a:srgbClr val="E8584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Average number of voids at 2.36%</a:t>
                      </a:r>
                    </a:p>
                  </a:txBody>
                  <a:tcPr anchor="ctr">
                    <a:solidFill>
                      <a:srgbClr val="E8584F"/>
                    </a:solidFill>
                  </a:tcPr>
                </a:tc>
                <a:extLst>
                  <a:ext uri="{0D108BD9-81ED-4DB2-BD59-A6C34878D82A}">
                    <a16:rowId xmlns="" xmlns:a16="http://schemas.microsoft.com/office/drawing/2014/main" val="10004"/>
                  </a:ext>
                </a:extLst>
              </a:tr>
              <a:tr h="39677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Water Quality Contacts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Penalty Only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0.44 to 0.41 contacts per 1,000</a:t>
                      </a:r>
                      <a:r>
                        <a:rPr lang="en-GB" sz="1100" baseline="0" dirty="0">
                          <a:solidFill>
                            <a:schemeClr val="accent5">
                              <a:lumMod val="50000"/>
                            </a:schemeClr>
                          </a:solidFill>
                          <a:latin typeface="Arial" panose="020B0604020202020204" pitchFamily="34" charset="0"/>
                          <a:cs typeface="Arial" panose="020B0604020202020204" pitchFamily="34" charset="0"/>
                        </a:rPr>
                        <a:t> population served</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0.44 contacts per 1,000</a:t>
                      </a:r>
                      <a:r>
                        <a:rPr lang="en-GB" sz="1100" baseline="0" dirty="0">
                          <a:solidFill>
                            <a:schemeClr val="accent5">
                              <a:lumMod val="50000"/>
                            </a:schemeClr>
                          </a:solidFill>
                          <a:latin typeface="Arial" panose="020B0604020202020204" pitchFamily="34" charset="0"/>
                          <a:cs typeface="Arial" panose="020B0604020202020204" pitchFamily="34" charset="0"/>
                        </a:rPr>
                        <a:t> population served</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0.43 contacts</a:t>
                      </a:r>
                      <a:r>
                        <a:rPr lang="en-GB" sz="1100" baseline="0" dirty="0">
                          <a:solidFill>
                            <a:schemeClr val="accent5">
                              <a:lumMod val="50000"/>
                            </a:schemeClr>
                          </a:solidFill>
                          <a:latin typeface="Arial" panose="020B0604020202020204" pitchFamily="34" charset="0"/>
                          <a:cs typeface="Arial" panose="020B0604020202020204" pitchFamily="34" charset="0"/>
                        </a:rPr>
                        <a:t> per 1,000 population served</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extLst>
                  <a:ext uri="{0D108BD9-81ED-4DB2-BD59-A6C34878D82A}">
                    <a16:rowId xmlns="" xmlns:a16="http://schemas.microsoft.com/office/drawing/2014/main" val="10005"/>
                  </a:ext>
                </a:extLst>
              </a:tr>
              <a:tr h="246657">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Biodiversity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Penalty Only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Maintain 90% of our sites in good status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Maintain 90% of our sites in good status</a:t>
                      </a:r>
                    </a:p>
                  </a:txBody>
                  <a:tcPr anchor="ctr">
                    <a:solidFill>
                      <a:srgbClr val="E8584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30% of sites maintained in accordance with</a:t>
                      </a:r>
                      <a:r>
                        <a:rPr lang="en-GB" sz="1100" baseline="0" dirty="0">
                          <a:solidFill>
                            <a:schemeClr val="accent5">
                              <a:lumMod val="50000"/>
                            </a:schemeClr>
                          </a:solidFill>
                          <a:latin typeface="Arial" panose="020B0604020202020204" pitchFamily="34" charset="0"/>
                          <a:cs typeface="Arial" panose="020B0604020202020204" pitchFamily="34" charset="0"/>
                        </a:rPr>
                        <a:t> our plans</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solidFill>
                      <a:srgbClr val="E8584F"/>
                    </a:solidFill>
                  </a:tcPr>
                </a:tc>
                <a:extLst>
                  <a:ext uri="{0D108BD9-81ED-4DB2-BD59-A6C34878D82A}">
                    <a16:rowId xmlns="" xmlns:a16="http://schemas.microsoft.com/office/drawing/2014/main" val="10006"/>
                  </a:ext>
                </a:extLst>
              </a:tr>
              <a:tr h="39677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Low Pressure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solidFill>
                            <a:schemeClr val="accent5">
                              <a:lumMod val="50000"/>
                            </a:schemeClr>
                          </a:solidFill>
                          <a:latin typeface="Arial" panose="020B0604020202020204" pitchFamily="34" charset="0"/>
                          <a:cs typeface="Arial" panose="020B0604020202020204" pitchFamily="34" charset="0"/>
                        </a:rPr>
                        <a:t>Penalty Only</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Reducing</a:t>
                      </a:r>
                      <a:r>
                        <a:rPr lang="en-GB" sz="1100" baseline="0" dirty="0">
                          <a:solidFill>
                            <a:schemeClr val="accent5">
                              <a:lumMod val="50000"/>
                            </a:schemeClr>
                          </a:solidFill>
                          <a:latin typeface="Arial" panose="020B0604020202020204" pitchFamily="34" charset="0"/>
                          <a:cs typeface="Arial" panose="020B0604020202020204" pitchFamily="34" charset="0"/>
                        </a:rPr>
                        <a:t> no. of properties to 18 by end of AMP7</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60 properties at end of 2020/21</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60 properties as at 31 March 2021</a:t>
                      </a:r>
                    </a:p>
                  </a:txBody>
                  <a:tcPr anchor="ctr">
                    <a:solidFill>
                      <a:schemeClr val="accent6">
                        <a:lumMod val="60000"/>
                        <a:lumOff val="40000"/>
                      </a:schemeClr>
                    </a:solidFill>
                  </a:tcPr>
                </a:tc>
                <a:extLst>
                  <a:ext uri="{0D108BD9-81ED-4DB2-BD59-A6C34878D82A}">
                    <a16:rowId xmlns="" xmlns:a16="http://schemas.microsoft.com/office/drawing/2014/main" val="10007"/>
                  </a:ext>
                </a:extLst>
              </a:tr>
              <a:tr h="39677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Affordability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Penalty Only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No. of customers on social tariff to 10000 by end of AMP7</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No. of customers on social tariff to 8000 at year end</a:t>
                      </a: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9,327 customers</a:t>
                      </a:r>
                      <a:r>
                        <a:rPr lang="en-GB" sz="1100" baseline="0" dirty="0">
                          <a:solidFill>
                            <a:schemeClr val="accent5">
                              <a:lumMod val="50000"/>
                            </a:schemeClr>
                          </a:solidFill>
                          <a:latin typeface="Arial" panose="020B0604020202020204" pitchFamily="34" charset="0"/>
                          <a:cs typeface="Arial" panose="020B0604020202020204" pitchFamily="34" charset="0"/>
                        </a:rPr>
                        <a:t> as at 31 March 2021</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extLst>
                  <a:ext uri="{0D108BD9-81ED-4DB2-BD59-A6C34878D82A}">
                    <a16:rowId xmlns="" xmlns:a16="http://schemas.microsoft.com/office/drawing/2014/main" val="10008"/>
                  </a:ext>
                </a:extLst>
              </a:tr>
              <a:tr h="367470">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WINEP timing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accent5">
                              <a:lumMod val="50000"/>
                            </a:schemeClr>
                          </a:solidFill>
                          <a:latin typeface="Arial" panose="020B0604020202020204" pitchFamily="34" charset="0"/>
                          <a:cs typeface="Arial" panose="020B0604020202020204" pitchFamily="34" charset="0"/>
                        </a:rPr>
                        <a:t>Penalty Only</a:t>
                      </a:r>
                    </a:p>
                  </a:txBody>
                  <a:tcPr anchor="ctr"/>
                </a:tc>
                <a:tc>
                  <a:txBody>
                    <a:bodyPr/>
                    <a:lstStyle/>
                    <a:p>
                      <a:r>
                        <a:rPr lang="en-GB" sz="1100" dirty="0">
                          <a:solidFill>
                            <a:schemeClr val="accent5">
                              <a:lumMod val="50000"/>
                            </a:schemeClr>
                          </a:solidFill>
                          <a:latin typeface="Arial" panose="020B0604020202020204" pitchFamily="34" charset="0"/>
                          <a:cs typeface="Arial" panose="020B0604020202020204" pitchFamily="34" charset="0"/>
                        </a:rPr>
                        <a:t>Deliver WINEP programme on time</a:t>
                      </a:r>
                    </a:p>
                  </a:txBody>
                  <a:tcPr anchor="ct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Deliver 2 elements</a:t>
                      </a:r>
                      <a:r>
                        <a:rPr lang="en-GB" sz="1100" baseline="0" dirty="0">
                          <a:solidFill>
                            <a:schemeClr val="accent5">
                              <a:lumMod val="50000"/>
                            </a:schemeClr>
                          </a:solidFill>
                          <a:latin typeface="Arial" panose="020B0604020202020204" pitchFamily="34" charset="0"/>
                          <a:cs typeface="Arial" panose="020B0604020202020204" pitchFamily="34" charset="0"/>
                        </a:rPr>
                        <a:t> of programme this year</a:t>
                      </a:r>
                      <a:endParaRPr lang="en-GB" sz="11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tc>
                  <a:txBody>
                    <a:bodyPr/>
                    <a:lstStyle/>
                    <a:p>
                      <a:pPr algn="ctr"/>
                      <a:r>
                        <a:rPr lang="en-GB" sz="1100" dirty="0">
                          <a:solidFill>
                            <a:schemeClr val="accent5">
                              <a:lumMod val="50000"/>
                            </a:schemeClr>
                          </a:solidFill>
                          <a:latin typeface="Arial" panose="020B0604020202020204" pitchFamily="34" charset="0"/>
                          <a:cs typeface="Arial" panose="020B0604020202020204" pitchFamily="34" charset="0"/>
                        </a:rPr>
                        <a:t>Eel screens delivered and signed off by EA</a:t>
                      </a:r>
                    </a:p>
                  </a:txBody>
                  <a:tcPr anchor="ctr">
                    <a:solidFill>
                      <a:schemeClr val="accent6">
                        <a:lumMod val="60000"/>
                        <a:lumOff val="40000"/>
                      </a:schemeClr>
                    </a:solidFill>
                  </a:tcPr>
                </a:tc>
                <a:extLst>
                  <a:ext uri="{0D108BD9-81ED-4DB2-BD59-A6C34878D82A}">
                    <a16:rowId xmlns="" xmlns:a16="http://schemas.microsoft.com/office/drawing/2014/main" val="10009"/>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6</a:t>
            </a:fld>
            <a:endParaRPr lang="en-GB"/>
          </a:p>
        </p:txBody>
      </p:sp>
    </p:spTree>
    <p:extLst>
      <p:ext uri="{BB962C8B-B14F-4D97-AF65-F5344CB8AC3E}">
        <p14:creationId xmlns:p14="http://schemas.microsoft.com/office/powerpoint/2010/main" val="4139010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37953"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32" b="1" dirty="0">
                <a:latin typeface="Arial" panose="020B0604020202020204" pitchFamily="34" charset="0"/>
                <a:cs typeface="Arial" panose="020B0604020202020204" pitchFamily="34" charset="0"/>
              </a:rPr>
              <a:t>PR19 ODIs:- Reputational ODIs</a:t>
            </a:r>
          </a:p>
        </p:txBody>
      </p:sp>
      <p:sp>
        <p:nvSpPr>
          <p:cNvPr id="16" name="Rounded Rectangle 15"/>
          <p:cNvSpPr/>
          <p:nvPr/>
        </p:nvSpPr>
        <p:spPr>
          <a:xfrm>
            <a:off x="1799771" y="833711"/>
            <a:ext cx="8622628" cy="4487897"/>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5387009"/>
            <a:ext cx="8900377" cy="1153507"/>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Although there are no financial impacts of the performance of these ODIs we </a:t>
            </a:r>
            <a:r>
              <a:rPr lang="en-GB" sz="1600" dirty="0" smtClean="0">
                <a:solidFill>
                  <a:schemeClr val="accent5">
                    <a:lumMod val="50000"/>
                  </a:schemeClr>
                </a:solidFill>
                <a:latin typeface="Arial" panose="020B0604020202020204" pitchFamily="34" charset="0"/>
                <a:cs typeface="Arial" panose="020B0604020202020204" pitchFamily="34" charset="0"/>
              </a:rPr>
              <a:t>believe these ODIs </a:t>
            </a:r>
            <a:r>
              <a:rPr lang="en-GB" sz="1600" dirty="0">
                <a:solidFill>
                  <a:schemeClr val="accent5">
                    <a:lumMod val="50000"/>
                  </a:schemeClr>
                </a:solidFill>
                <a:latin typeface="Arial" panose="020B0604020202020204" pitchFamily="34" charset="0"/>
                <a:cs typeface="Arial" panose="020B0604020202020204" pitchFamily="34" charset="0"/>
              </a:rPr>
              <a:t>to be just as important and valued by customers and stakeholders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reputation to “do the right thing” remains an important principle of the Company.</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failed one of the reputational ODIs.</a:t>
            </a:r>
          </a:p>
        </p:txBody>
      </p:sp>
      <p:graphicFrame>
        <p:nvGraphicFramePr>
          <p:cNvPr id="2" name="Table 1"/>
          <p:cNvGraphicFramePr>
            <a:graphicFrameLocks noGrp="1"/>
          </p:cNvGraphicFramePr>
          <p:nvPr>
            <p:extLst>
              <p:ext uri="{D42A27DB-BD31-4B8C-83A1-F6EECF244321}">
                <p14:modId xmlns:p14="http://schemas.microsoft.com/office/powerpoint/2010/main" val="3839629520"/>
              </p:ext>
            </p:extLst>
          </p:nvPr>
        </p:nvGraphicFramePr>
        <p:xfrm>
          <a:off x="2047085" y="1021738"/>
          <a:ext cx="8241975" cy="4175760"/>
        </p:xfrm>
        <a:graphic>
          <a:graphicData uri="http://schemas.openxmlformats.org/drawingml/2006/table">
            <a:tbl>
              <a:tblPr firstRow="1" bandRow="1">
                <a:tableStyleId>{5C22544A-7EE6-4342-B048-85BDC9FD1C3A}</a:tableStyleId>
              </a:tblPr>
              <a:tblGrid>
                <a:gridCol w="912765">
                  <a:extLst>
                    <a:ext uri="{9D8B030D-6E8A-4147-A177-3AD203B41FA5}">
                      <a16:colId xmlns="" xmlns:a16="http://schemas.microsoft.com/office/drawing/2014/main" val="20000"/>
                    </a:ext>
                  </a:extLst>
                </a:gridCol>
                <a:gridCol w="734740">
                  <a:extLst>
                    <a:ext uri="{9D8B030D-6E8A-4147-A177-3AD203B41FA5}">
                      <a16:colId xmlns="" xmlns:a16="http://schemas.microsoft.com/office/drawing/2014/main" val="20001"/>
                    </a:ext>
                  </a:extLst>
                </a:gridCol>
                <a:gridCol w="2336364">
                  <a:extLst>
                    <a:ext uri="{9D8B030D-6E8A-4147-A177-3AD203B41FA5}">
                      <a16:colId xmlns="" xmlns:a16="http://schemas.microsoft.com/office/drawing/2014/main" val="20002"/>
                    </a:ext>
                  </a:extLst>
                </a:gridCol>
                <a:gridCol w="2552873">
                  <a:extLst>
                    <a:ext uri="{9D8B030D-6E8A-4147-A177-3AD203B41FA5}">
                      <a16:colId xmlns="" xmlns:a16="http://schemas.microsoft.com/office/drawing/2014/main" val="20003"/>
                    </a:ext>
                  </a:extLst>
                </a:gridCol>
                <a:gridCol w="807308">
                  <a:extLst>
                    <a:ext uri="{9D8B030D-6E8A-4147-A177-3AD203B41FA5}">
                      <a16:colId xmlns="" xmlns:a16="http://schemas.microsoft.com/office/drawing/2014/main" val="20004"/>
                    </a:ext>
                  </a:extLst>
                </a:gridCol>
                <a:gridCol w="897925">
                  <a:extLst>
                    <a:ext uri="{9D8B030D-6E8A-4147-A177-3AD203B41FA5}">
                      <a16:colId xmlns="" xmlns:a16="http://schemas.microsoft.com/office/drawing/2014/main" val="20005"/>
                    </a:ext>
                  </a:extLst>
                </a:gridCol>
              </a:tblGrid>
              <a:tr h="304062">
                <a:tc>
                  <a:txBody>
                    <a:bodyPr/>
                    <a:lstStyle/>
                    <a:p>
                      <a:r>
                        <a:rPr lang="en-GB" sz="1000" dirty="0">
                          <a:latin typeface="Arial" panose="020B0604020202020204" pitchFamily="34" charset="0"/>
                          <a:cs typeface="Arial" panose="020B0604020202020204" pitchFamily="34" charset="0"/>
                        </a:rPr>
                        <a:t>ODI</a:t>
                      </a:r>
                    </a:p>
                  </a:txBody>
                  <a:tcPr/>
                </a:tc>
                <a:tc>
                  <a:txBody>
                    <a:bodyPr/>
                    <a:lstStyle/>
                    <a:p>
                      <a:r>
                        <a:rPr lang="en-GB" sz="1000" dirty="0">
                          <a:latin typeface="Arial" panose="020B0604020202020204" pitchFamily="34" charset="0"/>
                          <a:cs typeface="Arial" panose="020B0604020202020204" pitchFamily="34" charset="0"/>
                        </a:rPr>
                        <a:t>Type</a:t>
                      </a:r>
                    </a:p>
                  </a:txBody>
                  <a:tcPr/>
                </a:tc>
                <a:tc>
                  <a:txBody>
                    <a:bodyPr/>
                    <a:lstStyle/>
                    <a:p>
                      <a:r>
                        <a:rPr lang="en-GB" sz="1000" dirty="0">
                          <a:latin typeface="Arial" panose="020B0604020202020204" pitchFamily="34" charset="0"/>
                          <a:cs typeface="Arial" panose="020B0604020202020204" pitchFamily="34" charset="0"/>
                        </a:rPr>
                        <a:t>Definition</a:t>
                      </a:r>
                    </a:p>
                  </a:txBody>
                  <a:tcPr/>
                </a:tc>
                <a:tc>
                  <a:txBody>
                    <a:bodyPr/>
                    <a:lstStyle/>
                    <a:p>
                      <a:r>
                        <a:rPr lang="en-GB" sz="1000" dirty="0">
                          <a:latin typeface="Arial" panose="020B0604020202020204" pitchFamily="34" charset="0"/>
                          <a:cs typeface="Arial" panose="020B0604020202020204" pitchFamily="34" charset="0"/>
                        </a:rPr>
                        <a:t>AMP7 Target</a:t>
                      </a:r>
                    </a:p>
                  </a:txBody>
                  <a:tcPr/>
                </a:tc>
                <a:tc>
                  <a:txBody>
                    <a:bodyPr/>
                    <a:lstStyle/>
                    <a:p>
                      <a:pPr algn="ctr"/>
                      <a:r>
                        <a:rPr lang="en-GB" sz="1000" dirty="0">
                          <a:latin typeface="Arial" panose="020B0604020202020204" pitchFamily="34" charset="0"/>
                          <a:cs typeface="Arial" panose="020B0604020202020204" pitchFamily="34" charset="0"/>
                        </a:rPr>
                        <a:t>2020/21 Target</a:t>
                      </a:r>
                    </a:p>
                  </a:txBody>
                  <a:tcPr/>
                </a:tc>
                <a:tc>
                  <a:txBody>
                    <a:bodyPr/>
                    <a:lstStyle/>
                    <a:p>
                      <a:pPr algn="ctr"/>
                      <a:r>
                        <a:rPr lang="en-GB" sz="1000" dirty="0">
                          <a:latin typeface="Arial" panose="020B0604020202020204" pitchFamily="34" charset="0"/>
                          <a:cs typeface="Arial" panose="020B0604020202020204" pitchFamily="34" charset="0"/>
                        </a:rPr>
                        <a:t>2020/21 performance</a:t>
                      </a:r>
                    </a:p>
                  </a:txBody>
                  <a:tcPr/>
                </a:tc>
                <a:extLst>
                  <a:ext uri="{0D108BD9-81ED-4DB2-BD59-A6C34878D82A}">
                    <a16:rowId xmlns="" xmlns:a16="http://schemas.microsoft.com/office/drawing/2014/main" val="10000"/>
                  </a:ext>
                </a:extLst>
              </a:tr>
              <a:tr h="524820">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Severe Drought</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Common</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The % of customers at risk of experiencing severe</a:t>
                      </a:r>
                      <a:r>
                        <a:rPr lang="en-GB" sz="1000" baseline="0" dirty="0">
                          <a:solidFill>
                            <a:schemeClr val="accent5">
                              <a:lumMod val="50000"/>
                            </a:schemeClr>
                          </a:solidFill>
                          <a:latin typeface="Arial" panose="020B0604020202020204" pitchFamily="34" charset="0"/>
                          <a:cs typeface="Arial" panose="020B0604020202020204" pitchFamily="34" charset="0"/>
                        </a:rPr>
                        <a:t> restrictions in a 1 in 200 year drought, over 25 years.</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AMP 7 target reduces</a:t>
                      </a:r>
                      <a:r>
                        <a:rPr lang="en-GB" sz="1000" baseline="0" dirty="0">
                          <a:solidFill>
                            <a:schemeClr val="accent5">
                              <a:lumMod val="50000"/>
                            </a:schemeClr>
                          </a:solidFill>
                          <a:latin typeface="Arial" panose="020B0604020202020204" pitchFamily="34" charset="0"/>
                          <a:cs typeface="Arial" panose="020B0604020202020204" pitchFamily="34" charset="0"/>
                        </a:rPr>
                        <a:t> from 84% to 32% as Worlds End and leakage and PCC reductions are delivered.</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84%</a:t>
                      </a:r>
                    </a:p>
                  </a:txBody>
                  <a:tcPr anchor="ctr">
                    <a:solidFill>
                      <a:schemeClr val="accent6">
                        <a:lumMod val="60000"/>
                        <a:lumOff val="40000"/>
                      </a:schemeClr>
                    </a:solidFill>
                  </a:tcP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84%</a:t>
                      </a:r>
                    </a:p>
                  </a:txBody>
                  <a:tcPr anchor="ctr">
                    <a:solidFill>
                      <a:schemeClr val="accent6">
                        <a:lumMod val="60000"/>
                        <a:lumOff val="40000"/>
                      </a:schemeClr>
                    </a:solidFill>
                  </a:tcPr>
                </a:tc>
                <a:extLst>
                  <a:ext uri="{0D108BD9-81ED-4DB2-BD59-A6C34878D82A}">
                    <a16:rowId xmlns="" xmlns:a16="http://schemas.microsoft.com/office/drawing/2014/main" val="10001"/>
                  </a:ext>
                </a:extLst>
              </a:tr>
              <a:tr h="374872">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Priority Services Register</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Common</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The number of households on the Company PSR, verified data checking.</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The</a:t>
                      </a:r>
                      <a:r>
                        <a:rPr lang="en-GB" sz="1000" baseline="0" dirty="0">
                          <a:solidFill>
                            <a:schemeClr val="accent5">
                              <a:lumMod val="50000"/>
                            </a:schemeClr>
                          </a:solidFill>
                          <a:latin typeface="Arial" panose="020B0604020202020204" pitchFamily="34" charset="0"/>
                          <a:cs typeface="Arial" panose="020B0604020202020204" pitchFamily="34" charset="0"/>
                        </a:rPr>
                        <a:t> Company target is 9% by the end of AMP7, circa 30k households.</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2.0</a:t>
                      </a:r>
                    </a:p>
                  </a:txBody>
                  <a:tcPr anchor="ctr">
                    <a:solidFill>
                      <a:schemeClr val="accent6">
                        <a:lumMod val="60000"/>
                        <a:lumOff val="40000"/>
                      </a:schemeClr>
                    </a:solidFill>
                  </a:tcP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10.6%</a:t>
                      </a:r>
                    </a:p>
                  </a:txBody>
                  <a:tcPr anchor="ctr">
                    <a:solidFill>
                      <a:schemeClr val="accent6">
                        <a:lumMod val="60000"/>
                        <a:lumOff val="40000"/>
                      </a:schemeClr>
                    </a:solidFill>
                  </a:tcPr>
                </a:tc>
                <a:extLst>
                  <a:ext uri="{0D108BD9-81ED-4DB2-BD59-A6C34878D82A}">
                    <a16:rowId xmlns="" xmlns:a16="http://schemas.microsoft.com/office/drawing/2014/main" val="10002"/>
                  </a:ext>
                </a:extLst>
              </a:tr>
              <a:tr h="374872">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Resilience</a:t>
                      </a:r>
                      <a:r>
                        <a:rPr lang="en-GB" sz="1000" baseline="0" dirty="0">
                          <a:solidFill>
                            <a:schemeClr val="accent5">
                              <a:lumMod val="50000"/>
                            </a:schemeClr>
                          </a:solidFill>
                          <a:latin typeface="Arial" panose="020B0604020202020204" pitchFamily="34" charset="0"/>
                          <a:cs typeface="Arial" panose="020B0604020202020204" pitchFamily="34" charset="0"/>
                        </a:rPr>
                        <a:t> schemes</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Bespoke</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Delivery of three resilience schemes.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Installation of VOC monitors, Hoads</a:t>
                      </a:r>
                      <a:r>
                        <a:rPr lang="en-GB" sz="1000" baseline="0" dirty="0">
                          <a:solidFill>
                            <a:schemeClr val="accent5">
                              <a:lumMod val="50000"/>
                            </a:schemeClr>
                          </a:solidFill>
                          <a:latin typeface="Arial" panose="020B0604020202020204" pitchFamily="34" charset="0"/>
                          <a:cs typeface="Arial" panose="020B0604020202020204" pitchFamily="34" charset="0"/>
                        </a:rPr>
                        <a:t> Hill to Gosport Main and Nelson to Lovedean main.</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Delivered in </a:t>
                      </a:r>
                      <a:r>
                        <a:rPr lang="en-GB" sz="1000" dirty="0" smtClean="0">
                          <a:solidFill>
                            <a:schemeClr val="accent5">
                              <a:lumMod val="50000"/>
                            </a:schemeClr>
                          </a:solidFill>
                          <a:latin typeface="Arial" panose="020B0604020202020204" pitchFamily="34" charset="0"/>
                          <a:cs typeface="Arial" panose="020B0604020202020204" pitchFamily="34" charset="0"/>
                        </a:rPr>
                        <a:t>AMP7</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Not planned until later in AMP7 </a:t>
                      </a:r>
                    </a:p>
                  </a:txBody>
                  <a:tcPr anchor="ctr">
                    <a:solidFill>
                      <a:schemeClr val="accent6">
                        <a:lumMod val="60000"/>
                        <a:lumOff val="40000"/>
                      </a:schemeClr>
                    </a:solidFill>
                  </a:tcPr>
                </a:tc>
                <a:extLst>
                  <a:ext uri="{0D108BD9-81ED-4DB2-BD59-A6C34878D82A}">
                    <a16:rowId xmlns="" xmlns:a16="http://schemas.microsoft.com/office/drawing/2014/main" val="10003"/>
                  </a:ext>
                </a:extLst>
              </a:tr>
              <a:tr h="374872">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Water restrictions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Bespoke</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The number of water supply restrictions each year.</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The definition</a:t>
                      </a:r>
                      <a:r>
                        <a:rPr lang="en-GB" sz="1000" baseline="0" dirty="0">
                          <a:solidFill>
                            <a:schemeClr val="accent5">
                              <a:lumMod val="50000"/>
                            </a:schemeClr>
                          </a:solidFill>
                          <a:latin typeface="Arial" panose="020B0604020202020204" pitchFamily="34" charset="0"/>
                          <a:cs typeface="Arial" panose="020B0604020202020204" pitchFamily="34" charset="0"/>
                        </a:rPr>
                        <a:t> includes Temporary Usage Bans, and other restrictions.</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0</a:t>
                      </a:r>
                    </a:p>
                  </a:txBody>
                  <a:tcPr anchor="ctr">
                    <a:solidFill>
                      <a:schemeClr val="accent6">
                        <a:lumMod val="60000"/>
                        <a:lumOff val="40000"/>
                      </a:schemeClr>
                    </a:solidFill>
                  </a:tcP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0</a:t>
                      </a:r>
                    </a:p>
                  </a:txBody>
                  <a:tcPr anchor="ctr">
                    <a:solidFill>
                      <a:schemeClr val="accent6">
                        <a:lumMod val="60000"/>
                        <a:lumOff val="40000"/>
                      </a:schemeClr>
                    </a:solidFill>
                  </a:tcPr>
                </a:tc>
                <a:extLst>
                  <a:ext uri="{0D108BD9-81ED-4DB2-BD59-A6C34878D82A}">
                    <a16:rowId xmlns="" xmlns:a16="http://schemas.microsoft.com/office/drawing/2014/main" val="10004"/>
                  </a:ext>
                </a:extLst>
              </a:tr>
              <a:tr h="374872">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Carbon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Bespoke</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 reduction in net annual operating greenhouse</a:t>
                      </a:r>
                      <a:r>
                        <a:rPr lang="en-GB" sz="1000" baseline="0" dirty="0">
                          <a:solidFill>
                            <a:schemeClr val="accent5">
                              <a:lumMod val="50000"/>
                            </a:schemeClr>
                          </a:solidFill>
                          <a:latin typeface="Arial" panose="020B0604020202020204" pitchFamily="34" charset="0"/>
                          <a:cs typeface="Arial" panose="020B0604020202020204" pitchFamily="34" charset="0"/>
                        </a:rPr>
                        <a:t> gases (in kg CO</a:t>
                      </a:r>
                      <a:r>
                        <a:rPr lang="en-GB" sz="1000" baseline="-25000" dirty="0">
                          <a:solidFill>
                            <a:schemeClr val="accent5">
                              <a:lumMod val="50000"/>
                            </a:schemeClr>
                          </a:solidFill>
                          <a:latin typeface="Arial" panose="020B0604020202020204" pitchFamily="34" charset="0"/>
                          <a:cs typeface="Arial" panose="020B0604020202020204" pitchFamily="34" charset="0"/>
                        </a:rPr>
                        <a:t>2</a:t>
                      </a:r>
                      <a:r>
                        <a:rPr lang="en-GB" sz="1000" baseline="0" dirty="0">
                          <a:solidFill>
                            <a:schemeClr val="accent5">
                              <a:lumMod val="50000"/>
                            </a:schemeClr>
                          </a:solidFill>
                          <a:latin typeface="Arial" panose="020B0604020202020204" pitchFamily="34" charset="0"/>
                          <a:cs typeface="Arial" panose="020B0604020202020204" pitchFamily="34" charset="0"/>
                        </a:rPr>
                        <a:t>e) / Ml</a:t>
                      </a:r>
                      <a:endParaRPr lang="en-GB" sz="1000" baseline="-25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AMP target is cumulative 1% pa, giving 5% by 2024/25.</a:t>
                      </a:r>
                    </a:p>
                  </a:txBody>
                  <a:tcPr anchor="ct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1%</a:t>
                      </a:r>
                    </a:p>
                  </a:txBody>
                  <a:tcPr anchor="ctr">
                    <a:solidFill>
                      <a:schemeClr val="accent6">
                        <a:lumMod val="60000"/>
                        <a:lumOff val="40000"/>
                      </a:schemeClr>
                    </a:solidFill>
                  </a:tcPr>
                </a:tc>
                <a:tc>
                  <a:txBody>
                    <a:bodyPr/>
                    <a:lstStyle/>
                    <a:p>
                      <a:pPr algn="ctr"/>
                      <a:r>
                        <a:rPr lang="en-GB" sz="1000" dirty="0" smtClean="0">
                          <a:solidFill>
                            <a:schemeClr val="accent5">
                              <a:lumMod val="50000"/>
                            </a:schemeClr>
                          </a:solidFill>
                          <a:latin typeface="Arial" panose="020B0604020202020204" pitchFamily="34" charset="0"/>
                          <a:cs typeface="Arial" panose="020B0604020202020204" pitchFamily="34" charset="0"/>
                        </a:rPr>
                        <a:t>25</a:t>
                      </a:r>
                      <a:r>
                        <a:rPr lang="en-GB" sz="1000" dirty="0">
                          <a:solidFill>
                            <a:schemeClr val="accent5">
                              <a:lumMod val="50000"/>
                            </a:schemeClr>
                          </a:solidFill>
                          <a:latin typeface="Arial" panose="020B0604020202020204" pitchFamily="34" charset="0"/>
                          <a:cs typeface="Arial" panose="020B0604020202020204" pitchFamily="34" charset="0"/>
                        </a:rPr>
                        <a:t>%</a:t>
                      </a:r>
                    </a:p>
                  </a:txBody>
                  <a:tcPr anchor="ctr">
                    <a:solidFill>
                      <a:schemeClr val="accent6">
                        <a:lumMod val="60000"/>
                        <a:lumOff val="40000"/>
                      </a:schemeClr>
                    </a:solidFill>
                  </a:tcPr>
                </a:tc>
                <a:extLst>
                  <a:ext uri="{0D108BD9-81ED-4DB2-BD59-A6C34878D82A}">
                    <a16:rowId xmlns="" xmlns:a16="http://schemas.microsoft.com/office/drawing/2014/main" val="10005"/>
                  </a:ext>
                </a:extLst>
              </a:tr>
              <a:tr h="374872">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Vulnerability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Bespoke</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A survey of third parties who support customers in vulnerable</a:t>
                      </a:r>
                      <a:r>
                        <a:rPr lang="en-GB" sz="1000" baseline="0" dirty="0">
                          <a:solidFill>
                            <a:schemeClr val="accent5">
                              <a:lumMod val="50000"/>
                            </a:schemeClr>
                          </a:solidFill>
                          <a:latin typeface="Arial" panose="020B0604020202020204" pitchFamily="34" charset="0"/>
                          <a:cs typeface="Arial" panose="020B0604020202020204" pitchFamily="34" charset="0"/>
                        </a:rPr>
                        <a:t> situations.</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85% of parties stating they are satisfied or very satisfied with the service</a:t>
                      </a:r>
                    </a:p>
                  </a:txBody>
                  <a:tcPr anchor="ct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85%</a:t>
                      </a:r>
                    </a:p>
                  </a:txBody>
                  <a:tcPr anchor="ctr">
                    <a:solidFill>
                      <a:srgbClr val="E8584F"/>
                    </a:solidFill>
                  </a:tcPr>
                </a:tc>
                <a:tc>
                  <a:txBody>
                    <a:bodyPr/>
                    <a:lstStyle/>
                    <a:p>
                      <a:pPr algn="ctr"/>
                      <a:r>
                        <a:rPr lang="en-GB" sz="1000" dirty="0">
                          <a:solidFill>
                            <a:schemeClr val="accent5">
                              <a:lumMod val="50000"/>
                            </a:schemeClr>
                          </a:solidFill>
                          <a:latin typeface="Arial" panose="020B0604020202020204" pitchFamily="34" charset="0"/>
                          <a:cs typeface="Arial" panose="020B0604020202020204" pitchFamily="34" charset="0"/>
                        </a:rPr>
                        <a:t>84%</a:t>
                      </a:r>
                    </a:p>
                  </a:txBody>
                  <a:tcPr anchor="ctr">
                    <a:solidFill>
                      <a:srgbClr val="E8584F"/>
                    </a:solidFill>
                  </a:tcPr>
                </a:tc>
                <a:extLst>
                  <a:ext uri="{0D108BD9-81ED-4DB2-BD59-A6C34878D82A}">
                    <a16:rowId xmlns="" xmlns:a16="http://schemas.microsoft.com/office/drawing/2014/main" val="10006"/>
                  </a:ext>
                </a:extLst>
              </a:tr>
              <a:tr h="304062">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RoSPA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Bespoke</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Delivery of high standards</a:t>
                      </a:r>
                      <a:r>
                        <a:rPr lang="en-GB" sz="1000" baseline="0" dirty="0">
                          <a:solidFill>
                            <a:schemeClr val="accent5">
                              <a:lumMod val="50000"/>
                            </a:schemeClr>
                          </a:solidFill>
                          <a:latin typeface="Arial" panose="020B0604020202020204" pitchFamily="34" charset="0"/>
                          <a:cs typeface="Arial" panose="020B0604020202020204" pitchFamily="34" charset="0"/>
                        </a:rPr>
                        <a:t> of health and safety for its employees. </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Attainment of the RoSPA</a:t>
                      </a:r>
                      <a:r>
                        <a:rPr lang="en-GB" sz="1000" baseline="0" dirty="0">
                          <a:solidFill>
                            <a:schemeClr val="accent5">
                              <a:lumMod val="50000"/>
                            </a:schemeClr>
                          </a:solidFill>
                          <a:latin typeface="Arial" panose="020B0604020202020204" pitchFamily="34" charset="0"/>
                          <a:cs typeface="Arial" panose="020B0604020202020204" pitchFamily="34" charset="0"/>
                        </a:rPr>
                        <a:t> gold standard each.</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Gold</a:t>
                      </a:r>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accent5">
                              <a:lumMod val="50000"/>
                            </a:schemeClr>
                          </a:solidFill>
                          <a:latin typeface="Arial" panose="020B0604020202020204" pitchFamily="34" charset="0"/>
                          <a:cs typeface="Arial" panose="020B0604020202020204" pitchFamily="34" charset="0"/>
                        </a:rPr>
                        <a:t>Order of Distinction</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extLst>
                  <a:ext uri="{0D108BD9-81ED-4DB2-BD59-A6C34878D82A}">
                    <a16:rowId xmlns="" xmlns:a16="http://schemas.microsoft.com/office/drawing/2014/main" val="10007"/>
                  </a:ext>
                </a:extLst>
              </a:tr>
              <a:tr h="304062">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WINEP</a:t>
                      </a:r>
                      <a:r>
                        <a:rPr lang="en-GB" sz="1000" baseline="0" dirty="0">
                          <a:solidFill>
                            <a:schemeClr val="accent5">
                              <a:lumMod val="50000"/>
                            </a:schemeClr>
                          </a:solidFill>
                          <a:latin typeface="Arial" panose="020B0604020202020204" pitchFamily="34" charset="0"/>
                          <a:cs typeface="Arial" panose="020B0604020202020204" pitchFamily="34" charset="0"/>
                        </a:rPr>
                        <a:t> (delivery)</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accent5">
                              <a:lumMod val="50000"/>
                            </a:schemeClr>
                          </a:solidFill>
                          <a:latin typeface="Arial" panose="020B0604020202020204" pitchFamily="34" charset="0"/>
                          <a:cs typeface="Arial" panose="020B0604020202020204" pitchFamily="34" charset="0"/>
                        </a:rPr>
                        <a:t>Bespoke</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Delivery of the agreed commitments in the WINEP programme.</a:t>
                      </a:r>
                    </a:p>
                  </a:txBody>
                  <a:tcPr anchor="ctr"/>
                </a:tc>
                <a:tc>
                  <a:txBody>
                    <a:bodyPr/>
                    <a:lstStyle/>
                    <a:p>
                      <a:r>
                        <a:rPr lang="en-GB" sz="1000" dirty="0">
                          <a:solidFill>
                            <a:schemeClr val="accent5">
                              <a:lumMod val="50000"/>
                            </a:schemeClr>
                          </a:solidFill>
                          <a:latin typeface="Arial" panose="020B0604020202020204" pitchFamily="34" charset="0"/>
                          <a:cs typeface="Arial" panose="020B0604020202020204" pitchFamily="34" charset="0"/>
                        </a:rPr>
                        <a:t>18 schemes to deliver, including catchment management and eel</a:t>
                      </a:r>
                      <a:r>
                        <a:rPr lang="en-GB" sz="1000" baseline="0" dirty="0">
                          <a:solidFill>
                            <a:schemeClr val="accent5">
                              <a:lumMod val="50000"/>
                            </a:schemeClr>
                          </a:solidFill>
                          <a:latin typeface="Arial" panose="020B0604020202020204" pitchFamily="34" charset="0"/>
                          <a:cs typeface="Arial" panose="020B0604020202020204" pitchFamily="34" charset="0"/>
                        </a:rPr>
                        <a:t> screens.</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tc>
                <a:tc>
                  <a:txBody>
                    <a:bodyPr/>
                    <a:lstStyle/>
                    <a:p>
                      <a:pPr algn="ctr"/>
                      <a:r>
                        <a:rPr lang="en-GB" sz="1000" dirty="0" smtClean="0">
                          <a:solidFill>
                            <a:schemeClr val="accent5">
                              <a:lumMod val="50000"/>
                            </a:schemeClr>
                          </a:solidFill>
                          <a:latin typeface="Arial" panose="020B0604020202020204" pitchFamily="34" charset="0"/>
                          <a:cs typeface="Arial" panose="020B0604020202020204" pitchFamily="34" charset="0"/>
                        </a:rPr>
                        <a:t>2</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tc>
                  <a:txBody>
                    <a:bodyPr/>
                    <a:lstStyle/>
                    <a:p>
                      <a:pPr algn="ctr"/>
                      <a:r>
                        <a:rPr lang="en-GB" sz="1000" dirty="0" smtClean="0">
                          <a:solidFill>
                            <a:schemeClr val="accent5">
                              <a:lumMod val="50000"/>
                            </a:schemeClr>
                          </a:solidFill>
                          <a:latin typeface="Arial" panose="020B0604020202020204" pitchFamily="34" charset="0"/>
                          <a:cs typeface="Arial" panose="020B0604020202020204" pitchFamily="34" charset="0"/>
                        </a:rPr>
                        <a:t>2</a:t>
                      </a:r>
                      <a:endParaRPr lang="en-GB" sz="1000" dirty="0">
                        <a:solidFill>
                          <a:schemeClr val="accent5">
                            <a:lumMod val="50000"/>
                          </a:schemeClr>
                        </a:solidFill>
                        <a:latin typeface="Arial" panose="020B0604020202020204" pitchFamily="34" charset="0"/>
                        <a:cs typeface="Arial" panose="020B0604020202020204" pitchFamily="34" charset="0"/>
                      </a:endParaRPr>
                    </a:p>
                  </a:txBody>
                  <a:tcPr anchor="ctr">
                    <a:solidFill>
                      <a:schemeClr val="accent6">
                        <a:lumMod val="60000"/>
                        <a:lumOff val="40000"/>
                      </a:schemeClr>
                    </a:solidFill>
                  </a:tcPr>
                </a:tc>
                <a:extLst>
                  <a:ext uri="{0D108BD9-81ED-4DB2-BD59-A6C34878D82A}">
                    <a16:rowId xmlns="" xmlns:a16="http://schemas.microsoft.com/office/drawing/2014/main" val="10008"/>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7</a:t>
            </a:fld>
            <a:endParaRPr lang="en-GB"/>
          </a:p>
        </p:txBody>
      </p:sp>
    </p:spTree>
    <p:extLst>
      <p:ext uri="{BB962C8B-B14F-4D97-AF65-F5344CB8AC3E}">
        <p14:creationId xmlns:p14="http://schemas.microsoft.com/office/powerpoint/2010/main" val="1686490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8336"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r>
              <a:rPr lang="en-US" sz="1400" b="1" dirty="0">
                <a:latin typeface="Arial" panose="020B0604020202020204" pitchFamily="34" charset="0"/>
                <a:cs typeface="Arial" panose="020B0604020202020204" pitchFamily="34" charset="0"/>
              </a:rPr>
              <a:t>PR19 ODIs:- Water Quality Compliance – Compliance Risk Index 			Common OD</a:t>
            </a:r>
            <a:r>
              <a:rPr lang="en-US" sz="1200" b="1" dirty="0">
                <a:latin typeface="Arial" panose="020B0604020202020204" pitchFamily="34" charset="0"/>
                <a:cs typeface="Arial" panose="020B0604020202020204" pitchFamily="34" charset="0"/>
              </a:rPr>
              <a:t>I</a:t>
            </a:r>
          </a:p>
        </p:txBody>
      </p:sp>
      <p:sp>
        <p:nvSpPr>
          <p:cNvPr id="16" name="Rounded Rectangle 15"/>
          <p:cNvSpPr/>
          <p:nvPr/>
        </p:nvSpPr>
        <p:spPr>
          <a:xfrm>
            <a:off x="1799771" y="949076"/>
            <a:ext cx="8622628" cy="3646052"/>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Annual target for CRI is 0 for each year in AMP7.</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Only – deadband applying from CRI score up to 2 and collar of 9.5. </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Penalty is £113k per point above 2.0.</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CRI score is calculated for every individual compliance failure at water supply zones, supply points/ treatment works and service reservoirs. The annual CRI for a company, for any given calendar year, is the sum of the individual CRI scores for every compliance failure weighted by the potential number of properties affected, in the calendar year. </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701924"/>
            <a:ext cx="8900377" cy="1915711"/>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had 5 water quality failures in calendar year 2020. The first 4 were at the same time and following our investigations we have concluded that the issue was likely to be associated with our lab rather than the water itself.  The DWI have confirmed that the failures will not be assessed under CRI.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The 5th failure at the end of September and was excess aluminium detected in the network.  The score for this failure is 0.58 so we have ensured we do not need to pay a penalty which applies if the score is greater than 2.0.</a:t>
            </a:r>
          </a:p>
        </p:txBody>
      </p:sp>
      <p:graphicFrame>
        <p:nvGraphicFramePr>
          <p:cNvPr id="2" name="Table 1"/>
          <p:cNvGraphicFramePr>
            <a:graphicFrameLocks noGrp="1"/>
          </p:cNvGraphicFramePr>
          <p:nvPr>
            <p:extLst>
              <p:ext uri="{D42A27DB-BD31-4B8C-83A1-F6EECF244321}">
                <p14:modId xmlns:p14="http://schemas.microsoft.com/office/powerpoint/2010/main" val="3052935331"/>
              </p:ext>
            </p:extLst>
          </p:nvPr>
        </p:nvGraphicFramePr>
        <p:xfrm>
          <a:off x="2031080" y="3297437"/>
          <a:ext cx="6725035" cy="1155812"/>
        </p:xfrm>
        <a:graphic>
          <a:graphicData uri="http://schemas.openxmlformats.org/drawingml/2006/table">
            <a:tbl>
              <a:tblPr>
                <a:tableStyleId>{3C2FFA5D-87B4-456A-9821-1D502468CF0F}</a:tableStyleId>
              </a:tblPr>
              <a:tblGrid>
                <a:gridCol w="1614645">
                  <a:extLst>
                    <a:ext uri="{9D8B030D-6E8A-4147-A177-3AD203B41FA5}">
                      <a16:colId xmlns="" xmlns:a16="http://schemas.microsoft.com/office/drawing/2014/main" val="20000"/>
                    </a:ext>
                  </a:extLst>
                </a:gridCol>
                <a:gridCol w="802823">
                  <a:extLst>
                    <a:ext uri="{9D8B030D-6E8A-4147-A177-3AD203B41FA5}">
                      <a16:colId xmlns="" xmlns:a16="http://schemas.microsoft.com/office/drawing/2014/main" val="20001"/>
                    </a:ext>
                  </a:extLst>
                </a:gridCol>
                <a:gridCol w="906202">
                  <a:extLst>
                    <a:ext uri="{9D8B030D-6E8A-4147-A177-3AD203B41FA5}">
                      <a16:colId xmlns="" xmlns:a16="http://schemas.microsoft.com/office/drawing/2014/main" val="20002"/>
                    </a:ext>
                  </a:extLst>
                </a:gridCol>
                <a:gridCol w="681999">
                  <a:extLst>
                    <a:ext uri="{9D8B030D-6E8A-4147-A177-3AD203B41FA5}">
                      <a16:colId xmlns="" xmlns:a16="http://schemas.microsoft.com/office/drawing/2014/main" val="20003"/>
                    </a:ext>
                  </a:extLst>
                </a:gridCol>
                <a:gridCol w="699266">
                  <a:extLst>
                    <a:ext uri="{9D8B030D-6E8A-4147-A177-3AD203B41FA5}">
                      <a16:colId xmlns="" xmlns:a16="http://schemas.microsoft.com/office/drawing/2014/main" val="20004"/>
                    </a:ext>
                  </a:extLst>
                </a:gridCol>
                <a:gridCol w="725164">
                  <a:extLst>
                    <a:ext uri="{9D8B030D-6E8A-4147-A177-3AD203B41FA5}">
                      <a16:colId xmlns="" xmlns:a16="http://schemas.microsoft.com/office/drawing/2014/main" val="20005"/>
                    </a:ext>
                  </a:extLst>
                </a:gridCol>
                <a:gridCol w="630203">
                  <a:extLst>
                    <a:ext uri="{9D8B030D-6E8A-4147-A177-3AD203B41FA5}">
                      <a16:colId xmlns="" xmlns:a16="http://schemas.microsoft.com/office/drawing/2014/main" val="20006"/>
                    </a:ext>
                  </a:extLst>
                </a:gridCol>
                <a:gridCol w="664733">
                  <a:extLst>
                    <a:ext uri="{9D8B030D-6E8A-4147-A177-3AD203B41FA5}">
                      <a16:colId xmlns="" xmlns:a16="http://schemas.microsoft.com/office/drawing/2014/main" val="20007"/>
                    </a:ext>
                  </a:extLst>
                </a:gridCol>
              </a:tblGrid>
              <a:tr h="288953">
                <a:tc>
                  <a:txBody>
                    <a:bodyPr/>
                    <a:lstStyle/>
                    <a:p>
                      <a:pPr marL="0" algn="l" defTabSz="914400" rtl="0" eaLnBrk="1" fontAlgn="b" latinLnBrk="0" hangingPunct="1"/>
                      <a:r>
                        <a:rPr lang="en-GB" sz="1000" b="0" i="0" u="none" strike="noStrike" kern="1200" dirty="0">
                          <a:solidFill>
                            <a:schemeClr val="bg1"/>
                          </a:solidFill>
                          <a:effectLst/>
                          <a:latin typeface="Arial" panose="020B0604020202020204" pitchFamily="34" charset="0"/>
                          <a:ea typeface="+mn-ea"/>
                          <a:cs typeface="Arial" panose="020B0604020202020204" pitchFamily="34" charset="0"/>
                        </a:rPr>
                        <a:t>CRI</a:t>
                      </a:r>
                    </a:p>
                  </a:txBody>
                  <a:tcPr marL="9525" marR="9525" marT="9525" marB="0" anchor="b">
                    <a:solidFill>
                      <a:schemeClr val="accent1"/>
                    </a:solidFill>
                  </a:tcPr>
                </a:tc>
                <a:tc>
                  <a:txBody>
                    <a:bodyPr/>
                    <a:lstStyle/>
                    <a:p>
                      <a:pPr marL="0" algn="l" defTabSz="914400" rtl="0" eaLnBrk="1" fontAlgn="b" latinLnBrk="0" hangingPunct="1"/>
                      <a:endParaRPr lang="en-GB" sz="1000" b="0"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9525" marR="9525" marT="9525" marB="0" anchor="b">
                    <a:solidFill>
                      <a:schemeClr val="accent1"/>
                    </a:solidFill>
                  </a:tcPr>
                </a:tc>
                <a:tc>
                  <a:txBody>
                    <a:bodyPr/>
                    <a:lstStyle/>
                    <a:p>
                      <a:pPr marL="0" algn="r" defTabSz="914400" rtl="0" eaLnBrk="1" fontAlgn="b" latinLnBrk="0" hangingPunct="1"/>
                      <a:r>
                        <a:rPr lang="en-GB" sz="1000" b="0" i="0" u="none" strike="noStrike" kern="1200" dirty="0">
                          <a:solidFill>
                            <a:schemeClr val="bg1"/>
                          </a:solidFill>
                          <a:effectLst/>
                          <a:latin typeface="Arial" panose="020B0604020202020204" pitchFamily="34" charset="0"/>
                          <a:ea typeface="+mn-ea"/>
                          <a:cs typeface="Arial" panose="020B0604020202020204" pitchFamily="34" charset="0"/>
                        </a:rPr>
                        <a:t>CY19</a:t>
                      </a:r>
                    </a:p>
                  </a:txBody>
                  <a:tcPr marL="9525" marR="9525" marT="9525" marB="0">
                    <a:solidFill>
                      <a:schemeClr val="accent1"/>
                    </a:solidFill>
                  </a:tcPr>
                </a:tc>
                <a:tc>
                  <a:txBody>
                    <a:bodyPr/>
                    <a:lstStyle/>
                    <a:p>
                      <a:pPr marL="0" algn="r" defTabSz="914400" rtl="0" eaLnBrk="1" fontAlgn="b" latinLnBrk="0" hangingPunct="1"/>
                      <a:r>
                        <a:rPr lang="en-GB" sz="1000" b="0" i="0" u="none" strike="noStrike" kern="1200" dirty="0">
                          <a:solidFill>
                            <a:schemeClr val="bg1"/>
                          </a:solidFill>
                          <a:effectLst/>
                          <a:latin typeface="Arial" panose="020B0604020202020204" pitchFamily="34" charset="0"/>
                          <a:ea typeface="+mn-ea"/>
                          <a:cs typeface="Arial" panose="020B0604020202020204" pitchFamily="34" charset="0"/>
                        </a:rPr>
                        <a:t>CY20</a:t>
                      </a:r>
                    </a:p>
                  </a:txBody>
                  <a:tcPr marL="9525" marR="9525" marT="9525" marB="0">
                    <a:solidFill>
                      <a:schemeClr val="accent1"/>
                    </a:solidFill>
                  </a:tcPr>
                </a:tc>
                <a:tc>
                  <a:txBody>
                    <a:bodyPr/>
                    <a:lstStyle/>
                    <a:p>
                      <a:pPr marL="0" algn="r" defTabSz="914400" rtl="0" eaLnBrk="1" fontAlgn="b" latinLnBrk="0" hangingPunct="1"/>
                      <a:r>
                        <a:rPr lang="en-GB" sz="1000" b="0" i="0" u="none" strike="noStrike" kern="1200" dirty="0">
                          <a:solidFill>
                            <a:schemeClr val="bg1"/>
                          </a:solidFill>
                          <a:effectLst/>
                          <a:latin typeface="Arial" panose="020B0604020202020204" pitchFamily="34" charset="0"/>
                          <a:ea typeface="+mn-ea"/>
                          <a:cs typeface="Arial" panose="020B0604020202020204" pitchFamily="34" charset="0"/>
                        </a:rPr>
                        <a:t>CY21</a:t>
                      </a:r>
                    </a:p>
                  </a:txBody>
                  <a:tcPr marL="9525" marR="9525" marT="9525" marB="0">
                    <a:solidFill>
                      <a:schemeClr val="accent1"/>
                    </a:solidFill>
                  </a:tcPr>
                </a:tc>
                <a:tc>
                  <a:txBody>
                    <a:bodyPr/>
                    <a:lstStyle/>
                    <a:p>
                      <a:pPr marL="0" algn="r" defTabSz="914400" rtl="0" eaLnBrk="1" fontAlgn="b" latinLnBrk="0" hangingPunct="1"/>
                      <a:r>
                        <a:rPr lang="en-GB" sz="1000" b="0" i="0" u="none" strike="noStrike" kern="1200" dirty="0">
                          <a:solidFill>
                            <a:schemeClr val="bg1"/>
                          </a:solidFill>
                          <a:effectLst/>
                          <a:latin typeface="Arial" panose="020B0604020202020204" pitchFamily="34" charset="0"/>
                          <a:ea typeface="+mn-ea"/>
                          <a:cs typeface="Arial" panose="020B0604020202020204" pitchFamily="34" charset="0"/>
                        </a:rPr>
                        <a:t>CY22</a:t>
                      </a:r>
                    </a:p>
                  </a:txBody>
                  <a:tcPr marL="9525" marR="9525" marT="9525" marB="0">
                    <a:solidFill>
                      <a:schemeClr val="accent1"/>
                    </a:solidFill>
                  </a:tcPr>
                </a:tc>
                <a:tc>
                  <a:txBody>
                    <a:bodyPr/>
                    <a:lstStyle/>
                    <a:p>
                      <a:pPr marL="0" algn="r" defTabSz="914400" rtl="0" eaLnBrk="1" fontAlgn="b" latinLnBrk="0" hangingPunct="1"/>
                      <a:r>
                        <a:rPr lang="en-GB" sz="1000" b="0" i="0" u="none" strike="noStrike" kern="1200" dirty="0">
                          <a:solidFill>
                            <a:schemeClr val="bg1"/>
                          </a:solidFill>
                          <a:effectLst/>
                          <a:latin typeface="Arial" panose="020B0604020202020204" pitchFamily="34" charset="0"/>
                          <a:ea typeface="+mn-ea"/>
                          <a:cs typeface="Arial" panose="020B0604020202020204" pitchFamily="34" charset="0"/>
                        </a:rPr>
                        <a:t>CY23</a:t>
                      </a:r>
                    </a:p>
                  </a:txBody>
                  <a:tcPr marL="9525" marR="9525" marT="9525" marB="0">
                    <a:solidFill>
                      <a:schemeClr val="accent1"/>
                    </a:solidFill>
                  </a:tcPr>
                </a:tc>
                <a:tc>
                  <a:txBody>
                    <a:bodyPr/>
                    <a:lstStyle/>
                    <a:p>
                      <a:pPr marL="0" algn="r" defTabSz="914400" rtl="0" eaLnBrk="1" fontAlgn="b" latinLnBrk="0" hangingPunct="1"/>
                      <a:r>
                        <a:rPr lang="en-GB" sz="1000" b="0" i="0" u="none" strike="noStrike" kern="1200" dirty="0">
                          <a:solidFill>
                            <a:schemeClr val="bg1"/>
                          </a:solidFill>
                          <a:effectLst/>
                          <a:latin typeface="Arial" panose="020B0604020202020204" pitchFamily="34" charset="0"/>
                          <a:ea typeface="+mn-ea"/>
                          <a:cs typeface="Arial" panose="020B0604020202020204" pitchFamily="34" charset="0"/>
                        </a:rPr>
                        <a:t>CY24</a:t>
                      </a:r>
                    </a:p>
                  </a:txBody>
                  <a:tcPr marL="9525" marR="9525" marT="9525" marB="0">
                    <a:solidFill>
                      <a:schemeClr val="accent1"/>
                    </a:solidFill>
                  </a:tcPr>
                </a:tc>
                <a:extLst>
                  <a:ext uri="{0D108BD9-81ED-4DB2-BD59-A6C34878D82A}">
                    <a16:rowId xmlns="" xmlns:a16="http://schemas.microsoft.com/office/drawing/2014/main" val="10000"/>
                  </a:ext>
                </a:extLst>
              </a:tr>
              <a:tr h="288953">
                <a:tc>
                  <a:txBody>
                    <a:bodyPr/>
                    <a:lstStyle/>
                    <a:p>
                      <a:pPr marL="0" algn="l"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Ofwat Target</a:t>
                      </a:r>
                    </a:p>
                  </a:txBody>
                  <a:tcPr marL="9525" marR="9525" marT="9525" marB="0" anchor="ctr">
                    <a:solidFill>
                      <a:schemeClr val="bg2"/>
                    </a:solidFill>
                  </a:tcPr>
                </a:tc>
                <a:tc>
                  <a:txBody>
                    <a:bodyPr/>
                    <a:lstStyle/>
                    <a:p>
                      <a:pPr marL="0" algn="l"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CRI Score</a:t>
                      </a:r>
                    </a:p>
                  </a:txBody>
                  <a:tcPr marL="9525" marR="9525" marT="9525" marB="0" anchor="ctr">
                    <a:solidFill>
                      <a:schemeClr val="bg2"/>
                    </a:solidFill>
                  </a:tcPr>
                </a:tc>
                <a:tc>
                  <a:txBody>
                    <a:bodyPr/>
                    <a:lstStyle/>
                    <a:p>
                      <a:pPr marL="0" algn="r" defTabSz="914400" rtl="0" eaLnBrk="1" fontAlgn="b" latinLnBrk="0" hangingPunct="1"/>
                      <a:endPar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endParaRP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0.0</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0.0</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0.0</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0.0</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0.0</a:t>
                      </a:r>
                    </a:p>
                  </a:txBody>
                  <a:tcPr marL="9525" marR="9525" marT="9525" marB="0" anchor="ctr">
                    <a:solidFill>
                      <a:schemeClr val="bg2"/>
                    </a:solidFill>
                  </a:tcPr>
                </a:tc>
                <a:extLst>
                  <a:ext uri="{0D108BD9-81ED-4DB2-BD59-A6C34878D82A}">
                    <a16:rowId xmlns="" xmlns:a16="http://schemas.microsoft.com/office/drawing/2014/main" val="10001"/>
                  </a:ext>
                </a:extLst>
              </a:tr>
              <a:tr h="288953">
                <a:tc>
                  <a:txBody>
                    <a:bodyPr/>
                    <a:lstStyle/>
                    <a:p>
                      <a:pPr marL="0" algn="l"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Deadband</a:t>
                      </a:r>
                    </a:p>
                  </a:txBody>
                  <a:tcPr marL="9525" marR="9525" marT="9525" marB="0" anchor="ctr">
                    <a:solidFill>
                      <a:schemeClr val="bg2"/>
                    </a:solidFill>
                  </a:tcPr>
                </a:tc>
                <a:tc>
                  <a:txBody>
                    <a:bodyPr/>
                    <a:lstStyle/>
                    <a:p>
                      <a:pPr marL="0" algn="l"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CRI Score</a:t>
                      </a:r>
                    </a:p>
                  </a:txBody>
                  <a:tcPr marL="9525" marR="9525" marT="9525" marB="0" anchor="ctr">
                    <a:solidFill>
                      <a:schemeClr val="bg2"/>
                    </a:solidFill>
                  </a:tcPr>
                </a:tc>
                <a:tc>
                  <a:txBody>
                    <a:bodyPr/>
                    <a:lstStyle/>
                    <a:p>
                      <a:pPr marL="0" algn="r" defTabSz="914400" rtl="0" eaLnBrk="1" fontAlgn="b" latinLnBrk="0" hangingPunct="1"/>
                      <a:endPar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endParaRP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2.0</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2.0</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2.0</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2.0</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2.0</a:t>
                      </a:r>
                    </a:p>
                  </a:txBody>
                  <a:tcPr marL="9525" marR="9525" marT="9525" marB="0" anchor="ctr">
                    <a:solidFill>
                      <a:schemeClr val="bg2"/>
                    </a:solidFill>
                  </a:tcPr>
                </a:tc>
                <a:extLst>
                  <a:ext uri="{0D108BD9-81ED-4DB2-BD59-A6C34878D82A}">
                    <a16:rowId xmlns="" xmlns:a16="http://schemas.microsoft.com/office/drawing/2014/main" val="10002"/>
                  </a:ext>
                </a:extLst>
              </a:tr>
              <a:tr h="288953">
                <a:tc>
                  <a:txBody>
                    <a:bodyPr/>
                    <a:lstStyle/>
                    <a:p>
                      <a:pPr marL="0" algn="l"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Company Performance</a:t>
                      </a:r>
                    </a:p>
                  </a:txBody>
                  <a:tcPr marL="9525" marR="9525" marT="9525" marB="0" anchor="ctr">
                    <a:solidFill>
                      <a:schemeClr val="bg2"/>
                    </a:solidFill>
                  </a:tcPr>
                </a:tc>
                <a:tc>
                  <a:txBody>
                    <a:bodyPr/>
                    <a:lstStyle/>
                    <a:p>
                      <a:pPr marL="0" algn="l"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CRI Score</a:t>
                      </a:r>
                    </a:p>
                  </a:txBody>
                  <a:tcPr marL="9525" marR="9525" marT="9525" marB="0" anchor="ctr">
                    <a:solidFill>
                      <a:schemeClr val="bg2"/>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0.028</a:t>
                      </a:r>
                    </a:p>
                  </a:txBody>
                  <a:tcPr marL="9525" marR="9525" marT="9525" marB="0" anchor="ctr">
                    <a:solidFill>
                      <a:schemeClr val="bg2"/>
                    </a:solidFill>
                  </a:tcPr>
                </a:tc>
                <a:tc>
                  <a:txBody>
                    <a:bodyPr/>
                    <a:lstStyle/>
                    <a:p>
                      <a:pPr marL="0" algn="r" defTabSz="914400" rtl="0" eaLnBrk="1" fontAlgn="b" latinLnBrk="0" hangingPunct="1"/>
                      <a:r>
                        <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rPr>
                        <a:t>0.580</a:t>
                      </a:r>
                    </a:p>
                  </a:txBody>
                  <a:tcPr marL="9525" marR="9525" marT="9525" marB="0" anchor="ctr">
                    <a:solidFill>
                      <a:schemeClr val="bg2"/>
                    </a:solidFill>
                  </a:tcPr>
                </a:tc>
                <a:tc>
                  <a:txBody>
                    <a:bodyPr/>
                    <a:lstStyle/>
                    <a:p>
                      <a:pPr marL="0" algn="r" defTabSz="914400" rtl="0" eaLnBrk="1" fontAlgn="b" latinLnBrk="0" hangingPunct="1"/>
                      <a:endPar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endParaRPr>
                    </a:p>
                  </a:txBody>
                  <a:tcPr marL="9525" marR="9525" marT="9525" marB="0" anchor="ctr">
                    <a:solidFill>
                      <a:schemeClr val="bg2"/>
                    </a:solidFill>
                  </a:tcPr>
                </a:tc>
                <a:tc>
                  <a:txBody>
                    <a:bodyPr/>
                    <a:lstStyle/>
                    <a:p>
                      <a:pPr marL="0" algn="r" defTabSz="914400" rtl="0" eaLnBrk="1" fontAlgn="b" latinLnBrk="0" hangingPunct="1"/>
                      <a:endPar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endParaRPr>
                    </a:p>
                  </a:txBody>
                  <a:tcPr marL="9525" marR="9525" marT="9525" marB="0" anchor="ctr">
                    <a:solidFill>
                      <a:schemeClr val="bg2"/>
                    </a:solidFill>
                  </a:tcPr>
                </a:tc>
                <a:tc>
                  <a:txBody>
                    <a:bodyPr/>
                    <a:lstStyle/>
                    <a:p>
                      <a:pPr marL="0" algn="r" defTabSz="914400" rtl="0" eaLnBrk="1" fontAlgn="b" latinLnBrk="0" hangingPunct="1"/>
                      <a:endPar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endParaRPr>
                    </a:p>
                  </a:txBody>
                  <a:tcPr marL="9525" marR="9525" marT="9525" marB="0" anchor="ctr">
                    <a:solidFill>
                      <a:schemeClr val="bg2"/>
                    </a:solidFill>
                  </a:tcPr>
                </a:tc>
                <a:tc>
                  <a:txBody>
                    <a:bodyPr/>
                    <a:lstStyle/>
                    <a:p>
                      <a:pPr marL="0" algn="r" defTabSz="914400" rtl="0" eaLnBrk="1" fontAlgn="b" latinLnBrk="0" hangingPunct="1"/>
                      <a:endParaRPr lang="en-GB" sz="1100" b="0" i="0" u="none" strike="noStrike" kern="1200" dirty="0">
                        <a:solidFill>
                          <a:schemeClr val="accent5">
                            <a:lumMod val="50000"/>
                          </a:schemeClr>
                        </a:solidFill>
                        <a:effectLst/>
                        <a:latin typeface="Arial" panose="020B0604020202020204" pitchFamily="34" charset="0"/>
                        <a:ea typeface="+mn-ea"/>
                        <a:cs typeface="Arial" panose="020B0604020202020204" pitchFamily="34" charset="0"/>
                      </a:endParaRPr>
                    </a:p>
                  </a:txBody>
                  <a:tcPr marL="9525" marR="9525" marT="9525" marB="0" anchor="ctr">
                    <a:solidFill>
                      <a:schemeClr val="bg2"/>
                    </a:solidFill>
                  </a:tcP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8</a:t>
            </a:fld>
            <a:endParaRPr lang="en-GB"/>
          </a:p>
        </p:txBody>
      </p:sp>
    </p:spTree>
    <p:extLst>
      <p:ext uri="{BB962C8B-B14F-4D97-AF65-F5344CB8AC3E}">
        <p14:creationId xmlns:p14="http://schemas.microsoft.com/office/powerpoint/2010/main" val="180986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65" hidden="1"/>
          <p:cNvGraphicFramePr>
            <a:graphicFrameLocks noChangeAspect="1"/>
          </p:cNvGraphicFramePr>
          <p:nvPr>
            <p:custDataLst>
              <p:tags r:id="rId2"/>
            </p:custDataLst>
          </p:nvPr>
        </p:nvGraphicFramePr>
        <p:xfrm>
          <a:off x="2155611" y="701039"/>
          <a:ext cx="126294" cy="126294"/>
        </p:xfrm>
        <a:graphic>
          <a:graphicData uri="http://schemas.openxmlformats.org/presentationml/2006/ole">
            <mc:AlternateContent xmlns:mc="http://schemas.openxmlformats.org/markup-compatibility/2006">
              <mc:Choice xmlns:v="urn:schemas-microsoft-com:vml" Requires="v">
                <p:oleObj spid="_x0000_s1177" name="think-cell Slide" r:id="rId7" imgW="270" imgH="270" progId="TCLayout.ActiveDocument.1">
                  <p:embed/>
                </p:oleObj>
              </mc:Choice>
              <mc:Fallback>
                <p:oleObj name="think-cell Slide" r:id="rId7" imgW="270" imgH="27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5611" y="701039"/>
                        <a:ext cx="126294" cy="126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4" hidden="1"/>
          <p:cNvSpPr>
            <a:spLocks noChangeArrowheads="1"/>
          </p:cNvSpPr>
          <p:nvPr>
            <p:custDataLst>
              <p:tags r:id="rId3"/>
            </p:custDataLst>
          </p:nvPr>
        </p:nvSpPr>
        <p:spPr bwMode="auto">
          <a:xfrm>
            <a:off x="2155611" y="701039"/>
            <a:ext cx="126294" cy="126294"/>
          </a:xfrm>
          <a:prstGeom prst="rect">
            <a:avLst/>
          </a:prstGeom>
          <a:solidFill>
            <a:srgbClr val="000000"/>
          </a:solidFill>
          <a:ln w="9525">
            <a:solidFill>
              <a:schemeClr val="tx2"/>
            </a:solidFill>
            <a:miter lim="800000"/>
            <a:headEnd/>
            <a:tailEnd/>
          </a:ln>
        </p:spPr>
        <p:txBody>
          <a:bodyPr vert="horz" wrap="none" lIns="0" tIns="0" rIns="0" bIns="0" numCol="1" spcCol="0" anchor="ctr" anchorCtr="0">
            <a:noAutofit/>
          </a:bodyPr>
          <a:lstStyle>
            <a:lvl1pPr eaLnBrk="0" hangingPunct="0">
              <a:spcBef>
                <a:spcPct val="50000"/>
              </a:spcBef>
              <a:buClr>
                <a:schemeClr val="bg2"/>
              </a:buClr>
              <a:defRPr sz="1400" b="1">
                <a:solidFill>
                  <a:schemeClr val="tx2"/>
                </a:solidFill>
                <a:latin typeface="Arial" pitchFamily="34" charset="0"/>
                <a:cs typeface="Arial" pitchFamily="34" charset="0"/>
              </a:defRPr>
            </a:lvl1pPr>
            <a:lvl2pPr marL="742950" indent="-285750"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143000" indent="-228600"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1600200" indent="-228600" eaLnBrk="0" hangingPunct="0">
              <a:buClr>
                <a:schemeClr val="bg2"/>
              </a:buClr>
              <a:buChar char="•"/>
              <a:defRPr sz="1400">
                <a:solidFill>
                  <a:schemeClr val="tx1"/>
                </a:solidFill>
                <a:latin typeface="Arial" pitchFamily="34" charset="0"/>
                <a:cs typeface="Arial" pitchFamily="34" charset="0"/>
              </a:defRPr>
            </a:lvl4pPr>
            <a:lvl5pPr marL="2057400" indent="-228600"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eaLnBrk="1" hangingPunct="1">
              <a:spcBef>
                <a:spcPct val="0"/>
              </a:spcBef>
              <a:defRPr/>
            </a:pPr>
            <a:endParaRPr lang="en-GB" altLang="en-US" sz="796" b="0" dirty="0">
              <a:solidFill>
                <a:schemeClr val="tx1"/>
              </a:solidFill>
              <a:cs typeface="+mn-cs"/>
              <a:sym typeface="+mn-lt"/>
            </a:endParaRPr>
          </a:p>
        </p:txBody>
      </p:sp>
      <p:sp>
        <p:nvSpPr>
          <p:cNvPr id="15371" name="Text Placeholder 12"/>
          <p:cNvSpPr>
            <a:spLocks noGrp="1"/>
          </p:cNvSpPr>
          <p:nvPr>
            <p:custDataLst>
              <p:tags r:id="rId4"/>
            </p:custDataLst>
          </p:nvPr>
        </p:nvSpPr>
        <p:spPr bwMode="auto">
          <a:xfrm>
            <a:off x="5047607" y="5113246"/>
            <a:ext cx="556959" cy="12124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spcBef>
                <a:spcPct val="50000"/>
              </a:spcBef>
              <a:buClr>
                <a:schemeClr val="bg2"/>
              </a:buClr>
              <a:defRPr sz="1400" b="1">
                <a:solidFill>
                  <a:schemeClr val="tx2"/>
                </a:solidFill>
                <a:latin typeface="Arial" pitchFamily="34" charset="0"/>
                <a:cs typeface="Arial" pitchFamily="34" charset="0"/>
              </a:defRPr>
            </a:lvl1pPr>
            <a:lvl2pPr eaLnBrk="0" hangingPunct="0">
              <a:spcBef>
                <a:spcPct val="50000"/>
              </a:spcBef>
              <a:buClr>
                <a:schemeClr val="bg2"/>
              </a:buClr>
              <a:buFont typeface="Arial" pitchFamily="34" charset="0"/>
              <a:defRPr sz="1400">
                <a:solidFill>
                  <a:schemeClr val="tx1"/>
                </a:solidFill>
                <a:latin typeface="Arial" pitchFamily="34" charset="0"/>
                <a:cs typeface="Arial" pitchFamily="34" charset="0"/>
              </a:defRPr>
            </a:lvl2pPr>
            <a:lvl3pPr marL="182563" indent="-179388" eaLnBrk="0" hangingPunct="0">
              <a:spcBef>
                <a:spcPct val="50000"/>
              </a:spcBef>
              <a:buClr>
                <a:schemeClr val="bg2"/>
              </a:buClr>
              <a:buFont typeface="Wingdings" pitchFamily="2" charset="2"/>
              <a:buChar char="§"/>
              <a:defRPr sz="1400">
                <a:solidFill>
                  <a:schemeClr val="tx1"/>
                </a:solidFill>
                <a:latin typeface="Arial" pitchFamily="34" charset="0"/>
                <a:cs typeface="Arial" pitchFamily="34" charset="0"/>
              </a:defRPr>
            </a:lvl3pPr>
            <a:lvl4pPr marL="361950" indent="-177800" eaLnBrk="0" hangingPunct="0">
              <a:buClr>
                <a:schemeClr val="bg2"/>
              </a:buClr>
              <a:buChar char="•"/>
              <a:defRPr sz="1400">
                <a:solidFill>
                  <a:schemeClr val="tx1"/>
                </a:solidFill>
                <a:latin typeface="Arial" pitchFamily="34" charset="0"/>
                <a:cs typeface="Arial" pitchFamily="34" charset="0"/>
              </a:defRPr>
            </a:lvl4pPr>
            <a:lvl5pPr marL="546100" indent="-182563" eaLnBrk="0" hangingPunct="0">
              <a:buClr>
                <a:schemeClr val="bg2"/>
              </a:buClr>
              <a:buFont typeface="Arial" pitchFamily="34" charset="0"/>
              <a:buChar char="–"/>
              <a:defRPr sz="1400">
                <a:solidFill>
                  <a:schemeClr val="tx1"/>
                </a:solidFill>
                <a:latin typeface="Arial" pitchFamily="34" charset="0"/>
                <a:cs typeface="Arial" pitchFamily="34" charset="0"/>
              </a:defRPr>
            </a:lvl5pPr>
            <a:lvl6pPr marL="10033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6pPr>
            <a:lvl7pPr marL="14605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7pPr>
            <a:lvl8pPr marL="19177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8pPr>
            <a:lvl9pPr marL="2374900" indent="-182563" eaLnBrk="0" fontAlgn="base" hangingPunct="0">
              <a:spcBef>
                <a:spcPct val="0"/>
              </a:spcBef>
              <a:spcAft>
                <a:spcPct val="0"/>
              </a:spcAft>
              <a:buClr>
                <a:schemeClr val="bg2"/>
              </a:buClr>
              <a:buFont typeface="Arial" pitchFamily="34" charset="0"/>
              <a:buChar char="–"/>
              <a:defRPr sz="1400">
                <a:solidFill>
                  <a:schemeClr val="tx1"/>
                </a:solidFill>
                <a:latin typeface="Arial" pitchFamily="34" charset="0"/>
                <a:cs typeface="Arial" pitchFamily="34" charset="0"/>
              </a:defRPr>
            </a:lvl9pPr>
          </a:lstStyle>
          <a:p>
            <a:pPr marL="0" lvl="1" algn="ctr" eaLnBrk="1" hangingPunct="1">
              <a:spcBef>
                <a:spcPct val="0"/>
              </a:spcBef>
              <a:buClrTx/>
            </a:pPr>
            <a:endParaRPr lang="en-GB" altLang="en-US" sz="796" dirty="0">
              <a:solidFill>
                <a:srgbClr val="0D2240"/>
              </a:solidFill>
              <a:sym typeface="Arial" pitchFamily="34" charset="0"/>
            </a:endParaRPr>
          </a:p>
        </p:txBody>
      </p:sp>
      <p:sp>
        <p:nvSpPr>
          <p:cNvPr id="25" name="Title 2">
            <a:extLst>
              <a:ext uri="{FF2B5EF4-FFF2-40B4-BE49-F238E27FC236}">
                <a16:creationId xmlns="" xmlns:a16="http://schemas.microsoft.com/office/drawing/2014/main" id="{5FF29D81-14C6-5541-B660-840CB34AA2D5}"/>
              </a:ext>
            </a:extLst>
          </p:cNvPr>
          <p:cNvSpPr txBox="1">
            <a:spLocks/>
          </p:cNvSpPr>
          <p:nvPr/>
        </p:nvSpPr>
        <p:spPr>
          <a:xfrm>
            <a:off x="2591430" y="978754"/>
            <a:ext cx="6930299" cy="43824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2700" b="1" kern="1200">
                <a:solidFill>
                  <a:srgbClr val="009FDF"/>
                </a:solidFill>
                <a:latin typeface="+mj-lt"/>
                <a:ea typeface="+mj-ea"/>
                <a:cs typeface="+mj-cs"/>
              </a:defRPr>
            </a:lvl1pPr>
          </a:lstStyle>
          <a:p>
            <a:endParaRPr lang="en-GB" sz="2148" dirty="0">
              <a:latin typeface="Arial" panose="020B0604020202020204" pitchFamily="34" charset="0"/>
              <a:cs typeface="Arial" panose="020B0604020202020204" pitchFamily="34" charset="0"/>
            </a:endParaRPr>
          </a:p>
        </p:txBody>
      </p:sp>
      <p:sp>
        <p:nvSpPr>
          <p:cNvPr id="26" name="Rounded Rectangle 25">
            <a:extLst>
              <a:ext uri="{FF2B5EF4-FFF2-40B4-BE49-F238E27FC236}">
                <a16:creationId xmlns="" xmlns:a16="http://schemas.microsoft.com/office/drawing/2014/main" id="{1C641295-A633-D641-A7DA-2AC320F975E6}"/>
              </a:ext>
            </a:extLst>
          </p:cNvPr>
          <p:cNvSpPr/>
          <p:nvPr/>
        </p:nvSpPr>
        <p:spPr>
          <a:xfrm>
            <a:off x="1799771" y="406324"/>
            <a:ext cx="8622628" cy="2791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46" tIns="36373" rIns="72746" bIns="36373" numCol="1" spcCol="0" rtlCol="0" fromWordArt="0" anchor="ctr" anchorCtr="0" forceAA="0" compatLnSpc="1">
            <a:prstTxWarp prst="textNoShape">
              <a:avLst/>
            </a:prstTxWarp>
            <a:noAutofit/>
          </a:bodyPr>
          <a:lstStyle/>
          <a:p>
            <a:pPr>
              <a:tabLst>
                <a:tab pos="7280275" algn="l"/>
              </a:tabLst>
            </a:pPr>
            <a:r>
              <a:rPr lang="en-US" sz="1432" b="1" dirty="0">
                <a:latin typeface="Arial" panose="020B0604020202020204" pitchFamily="34" charset="0"/>
                <a:cs typeface="Arial" panose="020B0604020202020204" pitchFamily="34" charset="0"/>
              </a:rPr>
              <a:t>PR19 ODIs:- Interruptions to Supply 	Common ODI</a:t>
            </a:r>
          </a:p>
        </p:txBody>
      </p:sp>
      <p:sp>
        <p:nvSpPr>
          <p:cNvPr id="16" name="Rounded Rectangle 15"/>
          <p:cNvSpPr/>
          <p:nvPr/>
        </p:nvSpPr>
        <p:spPr>
          <a:xfrm>
            <a:off x="1799771" y="949076"/>
            <a:ext cx="8622628" cy="3646052"/>
          </a:xfrm>
          <a:prstGeom prst="roundRect">
            <a:avLst>
              <a:gd name="adj" fmla="val 62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accent1">
                    <a:lumMod val="75000"/>
                  </a:schemeClr>
                </a:solidFill>
                <a:latin typeface="Arial" panose="020B0604020202020204" pitchFamily="34" charset="0"/>
                <a:cs typeface="Arial" panose="020B0604020202020204" pitchFamily="34" charset="0"/>
              </a:rPr>
              <a:t>Target for Interruptions to Supply is 6 mins 30 secs (per property) reducing to 5 mins over AMP7</a:t>
            </a:r>
          </a:p>
          <a:p>
            <a:endParaRPr lang="en-GB" sz="7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Reward and Penalty – Reward and penalty both at £69k per minute</a:t>
            </a:r>
          </a:p>
          <a:p>
            <a:endParaRPr lang="en-GB" sz="7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No dead-bands but a collar of 22 mins 45 secs and a cap on outperformance starting at 2 mins 47 secs for 2020/21 reducing to 1 min 30 over AMP7; any performance better than the cap is not rewarded.</a:t>
            </a:r>
          </a:p>
          <a:p>
            <a:endParaRPr lang="en-GB" sz="7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The average number of minutes lost per customer for the whole customer base for interruptions that lasted three hours or more.   This measures both planned interruptions on the network, as a result of renewals, and unplanned interruptions to customers as a result of burst</a:t>
            </a: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sz="1400"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a:p>
            <a:pPr marL="259232" indent="-259232">
              <a:buFont typeface="Arial" panose="020B0604020202020204" pitchFamily="34" charset="0"/>
              <a:buChar char="•"/>
            </a:pPr>
            <a:endParaRPr lang="en-GB" sz="1633"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597373" y="215347"/>
            <a:ext cx="1140375" cy="733730"/>
          </a:xfrm>
          <a:prstGeom prst="rect">
            <a:avLst/>
          </a:prstGeom>
        </p:spPr>
      </p:pic>
      <p:sp>
        <p:nvSpPr>
          <p:cNvPr id="12" name="Rounded Rectangle 11">
            <a:extLst>
              <a:ext uri="{FF2B5EF4-FFF2-40B4-BE49-F238E27FC236}">
                <a16:creationId xmlns="" xmlns:a16="http://schemas.microsoft.com/office/drawing/2014/main" id="{97C34C11-1DD2-514C-B480-C38DC9B88047}"/>
              </a:ext>
            </a:extLst>
          </p:cNvPr>
          <p:cNvSpPr/>
          <p:nvPr/>
        </p:nvSpPr>
        <p:spPr>
          <a:xfrm>
            <a:off x="1696996" y="4858773"/>
            <a:ext cx="8900377" cy="1681744"/>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Interruptions are significantly better than expectation partly because we ceased a number of planned activities due to Covid in April – June and but more importantly good management of unplanned events in winter 2020-21.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Our position at the end of year is 2 mins 49 seconds per property relative to the Ofwat annual target of 6 mins 30 secs.  </a:t>
            </a:r>
          </a:p>
          <a:p>
            <a:pPr marL="285750" indent="-285750">
              <a:spcAft>
                <a:spcPts val="400"/>
              </a:spcAft>
              <a:buFont typeface="Arial" panose="020B0604020202020204" pitchFamily="34" charset="0"/>
              <a:buChar char="•"/>
            </a:pPr>
            <a:r>
              <a:rPr lang="en-GB" sz="1600" dirty="0">
                <a:solidFill>
                  <a:schemeClr val="accent5">
                    <a:lumMod val="50000"/>
                  </a:schemeClr>
                </a:solidFill>
                <a:latin typeface="Arial" panose="020B0604020202020204" pitchFamily="34" charset="0"/>
                <a:cs typeface="Arial" panose="020B0604020202020204" pitchFamily="34" charset="0"/>
              </a:rPr>
              <a:t>We have therefore significantly outperformed the target for 2020/21.</a:t>
            </a:r>
          </a:p>
        </p:txBody>
      </p:sp>
      <p:graphicFrame>
        <p:nvGraphicFramePr>
          <p:cNvPr id="2" name="Table 1"/>
          <p:cNvGraphicFramePr>
            <a:graphicFrameLocks noGrp="1"/>
          </p:cNvGraphicFramePr>
          <p:nvPr>
            <p:extLst>
              <p:ext uri="{D42A27DB-BD31-4B8C-83A1-F6EECF244321}">
                <p14:modId xmlns:p14="http://schemas.microsoft.com/office/powerpoint/2010/main" val="600510931"/>
              </p:ext>
            </p:extLst>
          </p:nvPr>
        </p:nvGraphicFramePr>
        <p:xfrm>
          <a:off x="1981339" y="2961291"/>
          <a:ext cx="6452812" cy="1396952"/>
        </p:xfrm>
        <a:graphic>
          <a:graphicData uri="http://schemas.openxmlformats.org/drawingml/2006/table">
            <a:tbl>
              <a:tblPr>
                <a:tableStyleId>{5C22544A-7EE6-4342-B048-85BDC9FD1C3A}</a:tableStyleId>
              </a:tblPr>
              <a:tblGrid>
                <a:gridCol w="1765300">
                  <a:extLst>
                    <a:ext uri="{9D8B030D-6E8A-4147-A177-3AD203B41FA5}">
                      <a16:colId xmlns="" xmlns:a16="http://schemas.microsoft.com/office/drawing/2014/main" val="20000"/>
                    </a:ext>
                  </a:extLst>
                </a:gridCol>
                <a:gridCol w="1071101">
                  <a:extLst>
                    <a:ext uri="{9D8B030D-6E8A-4147-A177-3AD203B41FA5}">
                      <a16:colId xmlns="" xmlns:a16="http://schemas.microsoft.com/office/drawing/2014/main" val="20001"/>
                    </a:ext>
                  </a:extLst>
                </a:gridCol>
                <a:gridCol w="584886">
                  <a:extLst>
                    <a:ext uri="{9D8B030D-6E8A-4147-A177-3AD203B41FA5}">
                      <a16:colId xmlns="" xmlns:a16="http://schemas.microsoft.com/office/drawing/2014/main" val="20002"/>
                    </a:ext>
                  </a:extLst>
                </a:gridCol>
                <a:gridCol w="601362">
                  <a:extLst>
                    <a:ext uri="{9D8B030D-6E8A-4147-A177-3AD203B41FA5}">
                      <a16:colId xmlns="" xmlns:a16="http://schemas.microsoft.com/office/drawing/2014/main" val="20003"/>
                    </a:ext>
                  </a:extLst>
                </a:gridCol>
                <a:gridCol w="626076">
                  <a:extLst>
                    <a:ext uri="{9D8B030D-6E8A-4147-A177-3AD203B41FA5}">
                      <a16:colId xmlns="" xmlns:a16="http://schemas.microsoft.com/office/drawing/2014/main" val="20004"/>
                    </a:ext>
                  </a:extLst>
                </a:gridCol>
                <a:gridCol w="626076">
                  <a:extLst>
                    <a:ext uri="{9D8B030D-6E8A-4147-A177-3AD203B41FA5}">
                      <a16:colId xmlns="" xmlns:a16="http://schemas.microsoft.com/office/drawing/2014/main" val="20005"/>
                    </a:ext>
                  </a:extLst>
                </a:gridCol>
                <a:gridCol w="601362">
                  <a:extLst>
                    <a:ext uri="{9D8B030D-6E8A-4147-A177-3AD203B41FA5}">
                      <a16:colId xmlns="" xmlns:a16="http://schemas.microsoft.com/office/drawing/2014/main" val="20006"/>
                    </a:ext>
                  </a:extLst>
                </a:gridCol>
                <a:gridCol w="576649">
                  <a:extLst>
                    <a:ext uri="{9D8B030D-6E8A-4147-A177-3AD203B41FA5}">
                      <a16:colId xmlns="" xmlns:a16="http://schemas.microsoft.com/office/drawing/2014/main" val="20007"/>
                    </a:ext>
                  </a:extLst>
                </a:gridCol>
              </a:tblGrid>
              <a:tr h="273912">
                <a:tc>
                  <a:txBody>
                    <a:bodyPr/>
                    <a:lstStyle/>
                    <a:p>
                      <a:pPr algn="l" fontAlgn="b"/>
                      <a:endParaRPr lang="en-GB" sz="11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l" fontAlgn="b"/>
                      <a:endParaRPr lang="en-GB" sz="11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100" b="0" i="0" u="none" strike="noStrike" dirty="0">
                          <a:solidFill>
                            <a:schemeClr val="bg1"/>
                          </a:solidFill>
                          <a:effectLst/>
                          <a:latin typeface="Arial" panose="020B0604020202020204" pitchFamily="34" charset="0"/>
                          <a:cs typeface="Arial" panose="020B0604020202020204" pitchFamily="34" charset="0"/>
                        </a:rPr>
                        <a:t>2019-20</a:t>
                      </a: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2020-21</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2021-22</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2022-23</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2023-24</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tc>
                  <a:txBody>
                    <a:bodyPr/>
                    <a:lstStyle/>
                    <a:p>
                      <a:pPr algn="r" fontAlgn="b"/>
                      <a:r>
                        <a:rPr lang="en-GB" sz="1100" u="none" strike="noStrike" dirty="0">
                          <a:solidFill>
                            <a:schemeClr val="bg1"/>
                          </a:solidFill>
                          <a:effectLst/>
                          <a:latin typeface="Arial" panose="020B0604020202020204" pitchFamily="34" charset="0"/>
                          <a:cs typeface="Arial" panose="020B0604020202020204" pitchFamily="34" charset="0"/>
                        </a:rPr>
                        <a:t>2024-25</a:t>
                      </a:r>
                      <a:endParaRPr lang="en-GB" sz="11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solidFill>
                      <a:schemeClr val="accent1"/>
                    </a:solidFill>
                  </a:tcPr>
                </a:tc>
                <a:extLst>
                  <a:ext uri="{0D108BD9-81ED-4DB2-BD59-A6C34878D82A}">
                    <a16:rowId xmlns="" xmlns:a16="http://schemas.microsoft.com/office/drawing/2014/main" val="10000"/>
                  </a:ext>
                </a:extLst>
              </a:tr>
              <a:tr h="273912">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Ofwat Target</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err="1">
                          <a:solidFill>
                            <a:schemeClr val="accent5">
                              <a:lumMod val="50000"/>
                            </a:schemeClr>
                          </a:solidFill>
                          <a:effectLst/>
                          <a:latin typeface="Arial" panose="020B0604020202020204" pitchFamily="34" charset="0"/>
                          <a:cs typeface="Arial" panose="020B0604020202020204" pitchFamily="34" charset="0"/>
                        </a:rPr>
                        <a:t>mm:ss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06:30</a:t>
                      </a:r>
                      <a:endParaRPr lang="en-GB" sz="1100" b="0" i="0" u="none" strike="noStrike">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06:08</a:t>
                      </a:r>
                      <a:endParaRPr lang="en-GB" sz="1100" b="0" i="0" u="none" strike="noStrike">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05:45</a:t>
                      </a:r>
                      <a:endParaRPr lang="en-GB" sz="1100" b="0" i="0" u="none" strike="noStrike">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05:23</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05:00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2"/>
                  </a:ext>
                </a:extLst>
              </a:tr>
              <a:tr h="273912">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Underperformance collar</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GB" sz="1100" u="none" strike="noStrike" dirty="0" err="1">
                          <a:solidFill>
                            <a:schemeClr val="accent5">
                              <a:lumMod val="50000"/>
                            </a:schemeClr>
                          </a:solidFill>
                          <a:effectLst/>
                          <a:latin typeface="Arial" panose="020B0604020202020204" pitchFamily="34" charset="0"/>
                          <a:cs typeface="Arial" panose="020B0604020202020204" pitchFamily="34" charset="0"/>
                        </a:rPr>
                        <a:t>mm:ss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22:45</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22:45</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22:45</a:t>
                      </a:r>
                      <a:endParaRPr lang="en-GB" sz="1100" b="0" i="0" u="none" strike="noStrike">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a:solidFill>
                            <a:schemeClr val="accent5">
                              <a:lumMod val="50000"/>
                            </a:schemeClr>
                          </a:solidFill>
                          <a:effectLst/>
                          <a:latin typeface="Arial" panose="020B0604020202020204" pitchFamily="34" charset="0"/>
                          <a:cs typeface="Arial" panose="020B0604020202020204" pitchFamily="34" charset="0"/>
                        </a:rPr>
                        <a:t>22:45</a:t>
                      </a:r>
                      <a:endParaRPr lang="en-GB" sz="1100" b="0" i="0" u="none" strike="noStrike">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22:45</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 xmlns:a16="http://schemas.microsoft.com/office/drawing/2014/main" val="10003"/>
                  </a:ext>
                </a:extLst>
              </a:tr>
              <a:tr h="287608">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Outperformance cap</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GB" sz="1100" u="none" strike="noStrike" dirty="0" err="1">
                          <a:solidFill>
                            <a:schemeClr val="accent5">
                              <a:lumMod val="50000"/>
                            </a:schemeClr>
                          </a:solidFill>
                          <a:effectLst/>
                          <a:latin typeface="Arial" panose="020B0604020202020204" pitchFamily="34" charset="0"/>
                          <a:cs typeface="Arial" panose="020B0604020202020204" pitchFamily="34" charset="0"/>
                        </a:rPr>
                        <a:t>mm:ss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 </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02:47</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02:28</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02:10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01:52</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GB" sz="1100" u="none" strike="noStrike" dirty="0">
                          <a:solidFill>
                            <a:schemeClr val="accent5">
                              <a:lumMod val="50000"/>
                            </a:schemeClr>
                          </a:solidFill>
                          <a:effectLst/>
                          <a:latin typeface="Arial" panose="020B0604020202020204" pitchFamily="34" charset="0"/>
                          <a:cs typeface="Arial" panose="020B0604020202020204" pitchFamily="34" charset="0"/>
                        </a:rPr>
                        <a:t>01:30</a:t>
                      </a:r>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 xmlns:a16="http://schemas.microsoft.com/office/drawing/2014/main" val="10004"/>
                  </a:ext>
                </a:extLst>
              </a:tr>
              <a:tr h="287608">
                <a:tc>
                  <a:txBody>
                    <a:bodyPr/>
                    <a:lstStyle/>
                    <a:p>
                      <a:pPr algn="l"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Company performance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100" u="none" strike="noStrike" dirty="0" err="1">
                          <a:solidFill>
                            <a:schemeClr val="accent5">
                              <a:lumMod val="50000"/>
                            </a:schemeClr>
                          </a:solidFill>
                          <a:effectLst/>
                          <a:latin typeface="Arial" panose="020B0604020202020204" pitchFamily="34" charset="0"/>
                          <a:cs typeface="Arial" panose="020B0604020202020204" pitchFamily="34" charset="0"/>
                        </a:rPr>
                        <a:t>mm:ss</a:t>
                      </a:r>
                      <a:endParaRPr lang="en-GB" sz="1100" b="0" i="1"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03:21</a:t>
                      </a:r>
                    </a:p>
                  </a:txBody>
                  <a:tcPr marL="9525" marR="9525" marT="9525" marB="0" anchor="b"/>
                </a:tc>
                <a:tc>
                  <a:txBody>
                    <a:bodyPr/>
                    <a:lstStyle/>
                    <a:p>
                      <a:pPr algn="r" fontAlgn="b"/>
                      <a:r>
                        <a:rPr lang="en-GB" sz="1100" b="0" i="0" u="none" strike="noStrike" dirty="0">
                          <a:solidFill>
                            <a:schemeClr val="accent5">
                              <a:lumMod val="50000"/>
                            </a:schemeClr>
                          </a:solidFill>
                          <a:effectLst/>
                          <a:latin typeface="Arial" panose="020B0604020202020204" pitchFamily="34" charset="0"/>
                          <a:cs typeface="Arial" panose="020B0604020202020204" pitchFamily="34" charset="0"/>
                        </a:rPr>
                        <a:t>02:49</a:t>
                      </a:r>
                    </a:p>
                  </a:txBody>
                  <a:tcPr marL="9525" marR="9525" marT="9525" marB="0" anchor="b"/>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endParaRPr lang="en-GB" sz="1100" b="0" i="0" u="none" strike="noStrike" dirty="0">
                        <a:solidFill>
                          <a:schemeClr val="accent5">
                            <a:lumMod val="50000"/>
                          </a:schemeClr>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B8B1462C-3393-4805-A7B9-26C309D1B403}" type="slidenum">
              <a:rPr lang="en-GB" smtClean="0"/>
              <a:t>9</a:t>
            </a:fld>
            <a:endParaRPr lang="en-GB"/>
          </a:p>
        </p:txBody>
      </p:sp>
    </p:spTree>
    <p:extLst>
      <p:ext uri="{BB962C8B-B14F-4D97-AF65-F5344CB8AC3E}">
        <p14:creationId xmlns:p14="http://schemas.microsoft.com/office/powerpoint/2010/main" val="28112408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_KzcQZ6md06aoZ39TH_BlQ"/>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uEWtjErmKkGFwyizu9DA8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1443</TotalTime>
  <Words>12380</Words>
  <Application>Microsoft Office PowerPoint</Application>
  <PresentationFormat>Widescreen</PresentationFormat>
  <Paragraphs>1810</Paragraphs>
  <Slides>41</Slides>
  <Notes>41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8" baseType="lpstr">
      <vt:lpstr>Arial</vt:lpstr>
      <vt:lpstr>Calibri</vt:lpstr>
      <vt:lpstr>Calibri Light</vt:lpstr>
      <vt:lpstr>Swis721 BdRnd BT</vt:lpstr>
      <vt:lpstr>Swis721 Th BT</vt:lpstr>
      <vt:lpstr>Office Theme</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Morley, Steve</dc:creator>
  <cp:lastModifiedBy>Steve Morley</cp:lastModifiedBy>
  <cp:revision>196</cp:revision>
  <cp:lastPrinted>2021-06-15T10:02:16Z</cp:lastPrinted>
  <dcterms:created xsi:type="dcterms:W3CDTF">2020-01-20T15:59:40Z</dcterms:created>
  <dcterms:modified xsi:type="dcterms:W3CDTF">2021-07-09T10:39:00Z</dcterms:modified>
</cp:coreProperties>
</file>