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4D7F42-BDC5-254E-AEE5-408E0F5E0C67}" name="Clare Younger" initials="CY" userId="S::clare.younger@portsmouthwater.co.uk::34f88e0b-3e86-46fc-81f4-e3a85628756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C35"/>
    <a:srgbClr val="0070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5" d="100"/>
          <a:sy n="105" d="100"/>
        </p:scale>
        <p:origin x="1589"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237197"/>
            <a:ext cx="9088041" cy="2631887"/>
          </a:xfrm>
        </p:spPr>
        <p:txBody>
          <a:bodyPr anchor="b"/>
          <a:lstStyle>
            <a:lvl1pPr algn="ctr">
              <a:defRPr sz="6614"/>
            </a:lvl1pPr>
          </a:lstStyle>
          <a:p>
            <a:r>
              <a:rPr lang="en-GB"/>
              <a:t>Click to edit Master title style</a:t>
            </a:r>
            <a:endParaRPr lang="en-US" dirty="0"/>
          </a:p>
        </p:txBody>
      </p:sp>
      <p:sp>
        <p:nvSpPr>
          <p:cNvPr id="3" name="Subtitle 2"/>
          <p:cNvSpPr>
            <a:spLocks noGrp="1"/>
          </p:cNvSpPr>
          <p:nvPr>
            <p:ph type="subTitle" idx="1"/>
          </p:nvPr>
        </p:nvSpPr>
        <p:spPr>
          <a:xfrm>
            <a:off x="1336477" y="3970580"/>
            <a:ext cx="8018860"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C088B66-193D-B642-9470-8A6E07D314D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1747983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088B66-193D-B642-9470-8A6E07D314D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1745122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402483"/>
            <a:ext cx="2305422" cy="6406475"/>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402483"/>
            <a:ext cx="6782619" cy="64064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088B66-193D-B642-9470-8A6E07D314D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304724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C088B66-193D-B642-9470-8A6E07D314D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3352519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1884671"/>
            <a:ext cx="9221689" cy="3144614"/>
          </a:xfrm>
        </p:spPr>
        <p:txBody>
          <a:bodyPr anchor="b"/>
          <a:lstStyle>
            <a:lvl1pPr>
              <a:defRPr sz="6614"/>
            </a:lvl1pPr>
          </a:lstStyle>
          <a:p>
            <a:r>
              <a:rPr lang="en-GB"/>
              <a:t>Click to edit Master title style</a:t>
            </a:r>
            <a:endParaRPr lang="en-US" dirty="0"/>
          </a:p>
        </p:txBody>
      </p:sp>
      <p:sp>
        <p:nvSpPr>
          <p:cNvPr id="3" name="Text Placeholder 2"/>
          <p:cNvSpPr>
            <a:spLocks noGrp="1"/>
          </p:cNvSpPr>
          <p:nvPr>
            <p:ph type="body" idx="1"/>
          </p:nvPr>
        </p:nvSpPr>
        <p:spPr>
          <a:xfrm>
            <a:off x="729494" y="5059035"/>
            <a:ext cx="9221689" cy="1653678"/>
          </a:xfrm>
        </p:spPr>
        <p:txBody>
          <a:bodyPr/>
          <a:lstStyle>
            <a:lvl1pPr marL="0" indent="0">
              <a:buNone/>
              <a:defRPr sz="2646">
                <a:solidFill>
                  <a:schemeClr val="tx1"/>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C088B66-193D-B642-9470-8A6E07D314DD}" type="datetimeFigureOut">
              <a:rPr lang="en-US" smtClean="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1454178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2012414"/>
            <a:ext cx="4544021" cy="479654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C088B66-193D-B642-9470-8A6E07D314DD}"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51527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402484"/>
            <a:ext cx="9221689" cy="1461188"/>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1853171"/>
            <a:ext cx="4523137"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4" name="Content Placeholder 3"/>
          <p:cNvSpPr>
            <a:spLocks noGrp="1"/>
          </p:cNvSpPr>
          <p:nvPr>
            <p:ph sz="half" idx="2"/>
          </p:nvPr>
        </p:nvSpPr>
        <p:spPr>
          <a:xfrm>
            <a:off x="736456" y="2761381"/>
            <a:ext cx="4523137"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1853171"/>
            <a:ext cx="4545413"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GB"/>
              <a:t>Click to edit Master text styles</a:t>
            </a:r>
          </a:p>
        </p:txBody>
      </p:sp>
      <p:sp>
        <p:nvSpPr>
          <p:cNvPr id="6" name="Content Placeholder 5"/>
          <p:cNvSpPr>
            <a:spLocks noGrp="1"/>
          </p:cNvSpPr>
          <p:nvPr>
            <p:ph sz="quarter" idx="4"/>
          </p:nvPr>
        </p:nvSpPr>
        <p:spPr>
          <a:xfrm>
            <a:off x="5412731" y="2761381"/>
            <a:ext cx="4545413" cy="406157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C088B66-193D-B642-9470-8A6E07D314DD}" type="datetimeFigureOut">
              <a:rPr lang="en-US" smtClean="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956435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C088B66-193D-B642-9470-8A6E07D314DD}" type="datetimeFigureOut">
              <a:rPr lang="en-US" smtClean="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653836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88B66-193D-B642-9470-8A6E07D314DD}" type="datetimeFigureOut">
              <a:rPr lang="en-US" smtClean="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2518624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dirty="0"/>
          </a:p>
        </p:txBody>
      </p:sp>
      <p:sp>
        <p:nvSpPr>
          <p:cNvPr id="3" name="Content Placeholder 2"/>
          <p:cNvSpPr>
            <a:spLocks noGrp="1"/>
          </p:cNvSpPr>
          <p:nvPr>
            <p:ph idx="1"/>
          </p:nvPr>
        </p:nvSpPr>
        <p:spPr>
          <a:xfrm>
            <a:off x="4545413" y="1088455"/>
            <a:ext cx="5412730"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9C088B66-193D-B642-9470-8A6E07D314DD}"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2299697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503978"/>
            <a:ext cx="3448388" cy="1763924"/>
          </a:xfrm>
        </p:spPr>
        <p:txBody>
          <a:bodyPr anchor="b"/>
          <a:lstStyle>
            <a:lvl1pPr>
              <a:defRPr sz="3527"/>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1088455"/>
            <a:ext cx="5412730"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en-GB"/>
              <a:t>Click icon to add picture</a:t>
            </a:r>
            <a:endParaRPr lang="en-US" dirty="0"/>
          </a:p>
        </p:txBody>
      </p:sp>
      <p:sp>
        <p:nvSpPr>
          <p:cNvPr id="4" name="Text Placeholder 3"/>
          <p:cNvSpPr>
            <a:spLocks noGrp="1"/>
          </p:cNvSpPr>
          <p:nvPr>
            <p:ph type="body" sz="half" idx="2"/>
          </p:nvPr>
        </p:nvSpPr>
        <p:spPr>
          <a:xfrm>
            <a:off x="736455" y="2267902"/>
            <a:ext cx="3448388"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en-GB"/>
              <a:t>Click to edit Master text styles</a:t>
            </a:r>
          </a:p>
        </p:txBody>
      </p:sp>
      <p:sp>
        <p:nvSpPr>
          <p:cNvPr id="5" name="Date Placeholder 4"/>
          <p:cNvSpPr>
            <a:spLocks noGrp="1"/>
          </p:cNvSpPr>
          <p:nvPr>
            <p:ph type="dt" sz="half" idx="10"/>
          </p:nvPr>
        </p:nvSpPr>
        <p:spPr/>
        <p:txBody>
          <a:bodyPr/>
          <a:lstStyle/>
          <a:p>
            <a:fld id="{9C088B66-193D-B642-9470-8A6E07D314DD}" type="datetimeFigureOut">
              <a:rPr lang="en-US" smtClean="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F7FF3-910B-DC42-AAEF-D7F28E5A6348}" type="slidenum">
              <a:rPr lang="en-US" smtClean="0"/>
              <a:t>‹#›</a:t>
            </a:fld>
            <a:endParaRPr lang="en-US"/>
          </a:p>
        </p:txBody>
      </p:sp>
    </p:spTree>
    <p:extLst>
      <p:ext uri="{BB962C8B-B14F-4D97-AF65-F5344CB8AC3E}">
        <p14:creationId xmlns:p14="http://schemas.microsoft.com/office/powerpoint/2010/main" val="1207888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402484"/>
            <a:ext cx="9221689" cy="146118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2012414"/>
            <a:ext cx="9221689" cy="479654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7006700"/>
            <a:ext cx="2405658"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9C088B66-193D-B642-9470-8A6E07D314DD}" type="datetimeFigureOut">
              <a:rPr lang="en-US" smtClean="0"/>
              <a:t>12/2/2024</a:t>
            </a:fld>
            <a:endParaRPr lang="en-US"/>
          </a:p>
        </p:txBody>
      </p:sp>
      <p:sp>
        <p:nvSpPr>
          <p:cNvPr id="5" name="Footer Placeholder 4"/>
          <p:cNvSpPr>
            <a:spLocks noGrp="1"/>
          </p:cNvSpPr>
          <p:nvPr>
            <p:ph type="ftr" sz="quarter" idx="3"/>
          </p:nvPr>
        </p:nvSpPr>
        <p:spPr>
          <a:xfrm>
            <a:off x="3541663" y="7006700"/>
            <a:ext cx="3608487"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7006700"/>
            <a:ext cx="2405658"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F9FF7FF3-910B-DC42-AAEF-D7F28E5A6348}" type="slidenum">
              <a:rPr lang="en-US" smtClean="0"/>
              <a:t>‹#›</a:t>
            </a:fld>
            <a:endParaRPr lang="en-US"/>
          </a:p>
        </p:txBody>
      </p:sp>
    </p:spTree>
    <p:extLst>
      <p:ext uri="{BB962C8B-B14F-4D97-AF65-F5344CB8AC3E}">
        <p14:creationId xmlns:p14="http://schemas.microsoft.com/office/powerpoint/2010/main" val="22280752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jobs@portsmouthwater.co.u"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https://www.portsmouthwater.co.uk/care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07C4B10-371F-E093-4A8C-58F226C9252A}"/>
              </a:ext>
            </a:extLst>
          </p:cNvPr>
          <p:cNvSpPr txBox="1"/>
          <p:nvPr/>
        </p:nvSpPr>
        <p:spPr>
          <a:xfrm>
            <a:off x="210147" y="478662"/>
            <a:ext cx="6509085" cy="523220"/>
          </a:xfrm>
          <a:prstGeom prst="rect">
            <a:avLst/>
          </a:prstGeom>
          <a:noFill/>
        </p:spPr>
        <p:txBody>
          <a:bodyPr wrap="square" rtlCol="0">
            <a:spAutoFit/>
          </a:bodyPr>
          <a:lstStyle/>
          <a:p>
            <a:r>
              <a:rPr lang="en-US" sz="1400" b="1" dirty="0">
                <a:solidFill>
                  <a:srgbClr val="0070BB"/>
                </a:solidFill>
                <a:latin typeface="Source Sans Pro" panose="020B0503030403020204" pitchFamily="34" charset="0"/>
                <a:ea typeface="Source Sans Pro" panose="020B0503030403020204" pitchFamily="34" charset="0"/>
              </a:rPr>
              <a:t>We’re making a difference: Together, we can ensure that there is enough water for everyone, now and in the future.</a:t>
            </a:r>
          </a:p>
        </p:txBody>
      </p:sp>
      <p:sp>
        <p:nvSpPr>
          <p:cNvPr id="11" name="TextBox 10">
            <a:extLst>
              <a:ext uri="{FF2B5EF4-FFF2-40B4-BE49-F238E27FC236}">
                <a16:creationId xmlns:a16="http://schemas.microsoft.com/office/drawing/2014/main" id="{51AAD59B-6551-9935-A5C2-17A5437A324C}"/>
              </a:ext>
            </a:extLst>
          </p:cNvPr>
          <p:cNvSpPr txBox="1"/>
          <p:nvPr/>
        </p:nvSpPr>
        <p:spPr>
          <a:xfrm>
            <a:off x="210147" y="1001882"/>
            <a:ext cx="6677530" cy="4139595"/>
          </a:xfrm>
          <a:prstGeom prst="rect">
            <a:avLst/>
          </a:prstGeom>
          <a:noFill/>
        </p:spPr>
        <p:txBody>
          <a:bodyPr wrap="square" rtlCol="0">
            <a:spAutoFit/>
          </a:bodyPr>
          <a:lstStyle/>
          <a:p>
            <a:r>
              <a:rPr lang="en-GB" sz="1000" dirty="0">
                <a:latin typeface="Source Sans Pro" panose="020B0503030403020204" pitchFamily="34" charset="0"/>
                <a:ea typeface="Source Sans Pro" panose="020B0503030403020204" pitchFamily="34" charset="0"/>
              </a:rPr>
              <a:t>Are you an expert communicator with a flair for turning complex information into accessible copy? Do you enjoy forging excellent relationships with stakeholders, and getting involved with the detail behind event planning? If so, we would love to hear from you.</a:t>
            </a:r>
          </a:p>
          <a:p>
            <a:endParaRPr lang="en-GB" sz="1000" dirty="0">
              <a:latin typeface="Source Sans Pro" panose="020B0503030403020204" pitchFamily="34" charset="0"/>
              <a:ea typeface="Source Sans Pro" panose="020B0503030403020204" pitchFamily="34" charset="0"/>
            </a:endParaRPr>
          </a:p>
          <a:p>
            <a:r>
              <a:rPr lang="en-GB" sz="1000" dirty="0">
                <a:latin typeface="Source Sans Pro" panose="020B0503030403020204" pitchFamily="34" charset="0"/>
                <a:ea typeface="Source Sans Pro" panose="020B0503030403020204" pitchFamily="34" charset="0"/>
              </a:rPr>
              <a:t>We're excited to be recruiting a new Communications and Engagement Officer, to join the team building Havant Thicket Reservoir – the first major UK reservoir to be constructed in over 30 years. Reporting to the Communications and Engagement Lead, you'll play a vital role in delivering aspects of the Communications Strategy for the project. </a:t>
            </a:r>
          </a:p>
          <a:p>
            <a:r>
              <a:rPr lang="en-GB" sz="1000" dirty="0">
                <a:latin typeface="Source Sans Pro" panose="020B0503030403020204" pitchFamily="34" charset="0"/>
                <a:ea typeface="Source Sans Pro" panose="020B0503030403020204" pitchFamily="34" charset="0"/>
              </a:rPr>
              <a:t>We're looking for a highly motivated, self-starter who can take ownership of a task and run with it. A key aspect of your role will involve driving a programme of site visits and meetings, both with members of the public, stakeholders and wider industry representatives, to showcase the work being undertaken, build confidence in the project and ensure the views and ideas of our community are incorporated wherever possible.</a:t>
            </a:r>
          </a:p>
          <a:p>
            <a:endParaRPr lang="en-GB" sz="1000" dirty="0">
              <a:latin typeface="Source Sans Pro" panose="020B0503030403020204" pitchFamily="34" charset="0"/>
              <a:ea typeface="Source Sans Pro" panose="020B0503030403020204" pitchFamily="34" charset="0"/>
            </a:endParaRPr>
          </a:p>
          <a:p>
            <a:r>
              <a:rPr lang="en-GB" sz="1000" dirty="0">
                <a:latin typeface="Source Sans Pro" panose="020B0503030403020204" pitchFamily="34" charset="0"/>
                <a:ea typeface="Source Sans Pro" panose="020B0503030403020204" pitchFamily="34" charset="0"/>
              </a:rPr>
              <a:t>Your proactive monitoring of many of our channels will also mean you are often the first point of contact when one of our 70 stakeholders, or members of our community, has questions about the scheme.</a:t>
            </a:r>
          </a:p>
          <a:p>
            <a:endParaRPr lang="en-GB" sz="950" b="1" dirty="0">
              <a:solidFill>
                <a:srgbClr val="0070BB"/>
              </a:solidFill>
              <a:latin typeface="Source Sans Pro" panose="020B0503030403020204" pitchFamily="34" charset="0"/>
              <a:ea typeface="Source Sans Pro" panose="020B0503030403020204" pitchFamily="34" charset="0"/>
            </a:endParaRPr>
          </a:p>
          <a:p>
            <a:r>
              <a:rPr lang="en-GB" sz="1100" b="1" dirty="0">
                <a:solidFill>
                  <a:srgbClr val="0070BB"/>
                </a:solidFill>
                <a:latin typeface="Source Sans Pro" panose="020B0503030403020204" pitchFamily="34" charset="0"/>
                <a:ea typeface="Source Sans Pro" panose="020B0503030403020204" pitchFamily="34" charset="0"/>
              </a:rPr>
              <a:t>What will you be doing?</a:t>
            </a:r>
          </a:p>
          <a:p>
            <a:endParaRPr lang="en-GB" sz="1100" b="1" dirty="0">
              <a:solidFill>
                <a:srgbClr val="0070BB"/>
              </a:solidFill>
              <a:latin typeface="Source Sans Pro" panose="020B0503030403020204" pitchFamily="34" charset="0"/>
              <a:ea typeface="Source Sans Pro" panose="020B0503030403020204" pitchFamily="34" charset="0"/>
            </a:endParaRPr>
          </a:p>
          <a:p>
            <a:r>
              <a:rPr lang="en-GB" sz="1100" b="1" dirty="0">
                <a:solidFill>
                  <a:srgbClr val="EE6C35"/>
                </a:solidFill>
                <a:latin typeface="Source Sans Pro" panose="020B0503030403020204" pitchFamily="34" charset="0"/>
                <a:ea typeface="Source Sans Pro" panose="020B0503030403020204" pitchFamily="34" charset="0"/>
              </a:rPr>
              <a:t>Key Responsibilities</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Taking ownership of key aspects of the Communications and Engagement Strategy for the project, to ensure high standards of delivery.</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Leading on the organisation of a wide range of meetings and site visits. This will involve coordinating diaries, ensuring the correct people are in attendance, developing agendas, compiling slides and delivering presentations.</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Proactively monitoring the dedicated Havant Thicket Reservoir inbox, responding to emails and escalating enquiries where appropriate.</a:t>
            </a:r>
          </a:p>
          <a:p>
            <a:endParaRPr lang="en-GB" sz="950" dirty="0">
              <a:latin typeface="Source Sans Pro" panose="020B0503030403020204" pitchFamily="34" charset="0"/>
              <a:ea typeface="Source Sans Pro" panose="020B0503030403020204" pitchFamily="34" charset="0"/>
            </a:endParaRPr>
          </a:p>
          <a:p>
            <a:pPr algn="r"/>
            <a:r>
              <a:rPr lang="en-GB" sz="1100" b="1" dirty="0">
                <a:solidFill>
                  <a:srgbClr val="0070BB"/>
                </a:solidFill>
                <a:latin typeface="Source Sans Pro" panose="020B0503030403020204" pitchFamily="34" charset="0"/>
                <a:ea typeface="Source Sans Pro" panose="020B0503030403020204" pitchFamily="34" charset="0"/>
              </a:rPr>
              <a:t>Continued on page 2</a:t>
            </a:r>
          </a:p>
        </p:txBody>
      </p:sp>
      <p:sp>
        <p:nvSpPr>
          <p:cNvPr id="12" name="TextBox 11">
            <a:extLst>
              <a:ext uri="{FF2B5EF4-FFF2-40B4-BE49-F238E27FC236}">
                <a16:creationId xmlns:a16="http://schemas.microsoft.com/office/drawing/2014/main" id="{EB0B5E62-E4E4-2D48-2D0C-D3314C0818FA}"/>
              </a:ext>
            </a:extLst>
          </p:cNvPr>
          <p:cNvSpPr txBox="1"/>
          <p:nvPr/>
        </p:nvSpPr>
        <p:spPr>
          <a:xfrm>
            <a:off x="7199820" y="2144682"/>
            <a:ext cx="3177208" cy="1169551"/>
          </a:xfrm>
          <a:prstGeom prst="rect">
            <a:avLst/>
          </a:prstGeom>
          <a:noFill/>
        </p:spPr>
        <p:txBody>
          <a:bodyPr wrap="square" rtlCol="0">
            <a:spAutoFit/>
          </a:bodyPr>
          <a:lstStyle/>
          <a:p>
            <a:r>
              <a:rPr lang="en-GB" sz="2200" b="1" dirty="0">
                <a:solidFill>
                  <a:schemeClr val="bg1"/>
                </a:solidFill>
                <a:latin typeface="Source Sans Pro" panose="020B0503030403020204" pitchFamily="34" charset="0"/>
                <a:ea typeface="Source Sans Pro" panose="020B0503030403020204" pitchFamily="34" charset="0"/>
              </a:rPr>
              <a:t>£33,913- £37,561</a:t>
            </a:r>
          </a:p>
          <a:p>
            <a:r>
              <a:rPr lang="en-GB" sz="1200" b="1" dirty="0">
                <a:solidFill>
                  <a:schemeClr val="bg1"/>
                </a:solidFill>
                <a:latin typeface="Source Sans Pro" panose="020B0503030403020204" pitchFamily="34" charset="0"/>
                <a:ea typeface="Source Sans Pro" panose="020B0503030403020204" pitchFamily="34" charset="0"/>
              </a:rPr>
              <a:t>GRADE 5</a:t>
            </a:r>
          </a:p>
          <a:p>
            <a:r>
              <a:rPr lang="en-GB" sz="1100" b="1" dirty="0">
                <a:solidFill>
                  <a:schemeClr val="bg1"/>
                </a:solidFill>
                <a:effectLst/>
                <a:latin typeface="Source Sans Pro" panose="020B0503030403020204" pitchFamily="34" charset="0"/>
                <a:ea typeface="Source Sans Pro" panose="020B0503030403020204" pitchFamily="34" charset="0"/>
              </a:rPr>
              <a:t>+ Non-contractual bonus related to company performance of up to 6% of basic salary</a:t>
            </a:r>
          </a:p>
          <a:p>
            <a:endParaRPr lang="en-GB" sz="1400" b="1" dirty="0">
              <a:solidFill>
                <a:schemeClr val="bg1"/>
              </a:solidFill>
              <a:latin typeface="Source Sans Pro" panose="020B0503030403020204" pitchFamily="34" charset="0"/>
              <a:ea typeface="Source Sans Pro" panose="020B0503030403020204" pitchFamily="34" charset="0"/>
            </a:endParaRPr>
          </a:p>
        </p:txBody>
      </p:sp>
      <p:cxnSp>
        <p:nvCxnSpPr>
          <p:cNvPr id="16" name="Straight Connector 15">
            <a:extLst>
              <a:ext uri="{FF2B5EF4-FFF2-40B4-BE49-F238E27FC236}">
                <a16:creationId xmlns:a16="http://schemas.microsoft.com/office/drawing/2014/main" id="{C8DB9A53-4F0B-1678-CD3F-DDCF0C82FB16}"/>
              </a:ext>
            </a:extLst>
          </p:cNvPr>
          <p:cNvCxnSpPr>
            <a:cxnSpLocks/>
          </p:cNvCxnSpPr>
          <p:nvPr/>
        </p:nvCxnSpPr>
        <p:spPr>
          <a:xfrm>
            <a:off x="7304455" y="3121693"/>
            <a:ext cx="2967938" cy="0"/>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sp>
        <p:nvSpPr>
          <p:cNvPr id="21" name="TextBox 20">
            <a:extLst>
              <a:ext uri="{FF2B5EF4-FFF2-40B4-BE49-F238E27FC236}">
                <a16:creationId xmlns:a16="http://schemas.microsoft.com/office/drawing/2014/main" id="{08B04596-2740-F046-DC2D-C10940BDE7F5}"/>
              </a:ext>
            </a:extLst>
          </p:cNvPr>
          <p:cNvSpPr txBox="1"/>
          <p:nvPr/>
        </p:nvSpPr>
        <p:spPr>
          <a:xfrm>
            <a:off x="7261686" y="3121693"/>
            <a:ext cx="3177209" cy="4039567"/>
          </a:xfrm>
          <a:prstGeom prst="rect">
            <a:avLst/>
          </a:prstGeom>
          <a:noFill/>
        </p:spPr>
        <p:txBody>
          <a:bodyPr wrap="square" rtlCol="0">
            <a:spAutoFit/>
          </a:bodyPr>
          <a:lstStyle/>
          <a:p>
            <a:r>
              <a:rPr lang="en-GB" sz="950" b="1" dirty="0">
                <a:solidFill>
                  <a:schemeClr val="bg1"/>
                </a:solidFill>
                <a:latin typeface="Source Sans Pro" panose="020B0503030403020204" pitchFamily="34" charset="0"/>
                <a:ea typeface="Source Sans Pro" panose="020B0503030403020204" pitchFamily="34" charset="0"/>
              </a:rPr>
              <a:t>Hours:</a:t>
            </a:r>
          </a:p>
          <a:p>
            <a:r>
              <a:rPr lang="en-GB" sz="950" dirty="0">
                <a:solidFill>
                  <a:schemeClr val="bg1"/>
                </a:solidFill>
                <a:effectLst/>
                <a:latin typeface="Source Sans Pro" panose="020B0503030403020204" pitchFamily="34" charset="0"/>
                <a:ea typeface="Source Sans Pro" panose="020B0503030403020204" pitchFamily="34" charset="0"/>
              </a:rPr>
              <a:t>Full-time | </a:t>
            </a:r>
            <a:r>
              <a:rPr lang="en-GB" sz="950" dirty="0">
                <a:solidFill>
                  <a:schemeClr val="bg1"/>
                </a:solidFill>
                <a:latin typeface="Source Sans Pro" panose="020B0503030403020204" pitchFamily="34" charset="0"/>
                <a:ea typeface="Source Sans Pro" panose="020B0503030403020204" pitchFamily="34" charset="0"/>
              </a:rPr>
              <a:t>38 hours per week | 3 days in the office | Occasional evening and weekend hours</a:t>
            </a:r>
            <a:endParaRPr lang="en-GB" sz="950" dirty="0">
              <a:solidFill>
                <a:schemeClr val="bg1"/>
              </a:solidFill>
              <a:effectLst/>
              <a:latin typeface="Source Sans Pro" panose="020B0503030403020204" pitchFamily="34" charset="0"/>
              <a:ea typeface="Source Sans Pro" panose="020B0503030403020204" pitchFamily="34" charset="0"/>
            </a:endParaRPr>
          </a:p>
          <a:p>
            <a:endParaRPr lang="en-GB" sz="950" dirty="0">
              <a:solidFill>
                <a:schemeClr val="bg1"/>
              </a:solidFill>
              <a:effectLst/>
              <a:latin typeface="Source Sans Pro" panose="020B0503030403020204" pitchFamily="34" charset="0"/>
              <a:ea typeface="Source Sans Pro" panose="020B0503030403020204" pitchFamily="34" charset="0"/>
            </a:endParaRPr>
          </a:p>
          <a:p>
            <a:r>
              <a:rPr lang="en-GB" sz="950" b="1" dirty="0">
                <a:solidFill>
                  <a:schemeClr val="bg1"/>
                </a:solidFill>
                <a:latin typeface="Source Sans Pro" panose="020B0503030403020204" pitchFamily="34" charset="0"/>
                <a:ea typeface="Source Sans Pro" panose="020B0503030403020204" pitchFamily="34" charset="0"/>
              </a:rPr>
              <a:t>Holiday:</a:t>
            </a:r>
          </a:p>
          <a:p>
            <a:r>
              <a:rPr lang="en-GB" sz="950" dirty="0">
                <a:solidFill>
                  <a:schemeClr val="bg1"/>
                </a:solidFill>
                <a:latin typeface="Source Sans Pro" panose="020B0503030403020204" pitchFamily="34" charset="0"/>
                <a:ea typeface="Source Sans Pro" panose="020B0503030403020204" pitchFamily="34" charset="0"/>
              </a:rPr>
              <a:t>25</a:t>
            </a:r>
            <a:r>
              <a:rPr lang="en-GB" sz="950" dirty="0">
                <a:solidFill>
                  <a:schemeClr val="bg1"/>
                </a:solidFill>
                <a:effectLst/>
                <a:latin typeface="Source Sans Pro" panose="020B0503030403020204" pitchFamily="34" charset="0"/>
                <a:ea typeface="Source Sans Pro" panose="020B0503030403020204" pitchFamily="34" charset="0"/>
              </a:rPr>
              <a:t> </a:t>
            </a:r>
            <a:r>
              <a:rPr lang="en-GB" sz="950" dirty="0">
                <a:solidFill>
                  <a:schemeClr val="bg1"/>
                </a:solidFill>
                <a:latin typeface="Source Sans Pro" panose="020B0503030403020204" pitchFamily="34" charset="0"/>
                <a:ea typeface="Source Sans Pro" panose="020B0503030403020204" pitchFamily="34" charset="0"/>
              </a:rPr>
              <a:t>days annual leave, plus bank holidays</a:t>
            </a:r>
          </a:p>
          <a:p>
            <a:endParaRPr lang="en-GB" sz="950" b="1" dirty="0">
              <a:solidFill>
                <a:schemeClr val="bg1"/>
              </a:solidFill>
              <a:latin typeface="Source Sans Pro" panose="020B0503030403020204" pitchFamily="34" charset="0"/>
              <a:ea typeface="Source Sans Pro" panose="020B0503030403020204" pitchFamily="34" charset="0"/>
            </a:endParaRPr>
          </a:p>
          <a:p>
            <a:r>
              <a:rPr lang="en-GB" sz="950" b="1" dirty="0">
                <a:solidFill>
                  <a:schemeClr val="bg1"/>
                </a:solidFill>
                <a:latin typeface="Source Sans Pro" panose="020B0503030403020204" pitchFamily="34" charset="0"/>
                <a:ea typeface="Source Sans Pro" panose="020B0503030403020204" pitchFamily="34" charset="0"/>
              </a:rPr>
              <a:t>Pension:</a:t>
            </a:r>
          </a:p>
          <a:p>
            <a:r>
              <a:rPr lang="en-GB" sz="950" dirty="0">
                <a:solidFill>
                  <a:schemeClr val="bg1"/>
                </a:solidFill>
                <a:effectLst/>
                <a:latin typeface="Source Sans Pro" panose="020B0503030403020204" pitchFamily="34" charset="0"/>
                <a:ea typeface="Source Sans Pro" panose="020B0503030403020204" pitchFamily="34" charset="0"/>
              </a:rPr>
              <a:t>A generous pension scheme in which Portsmouth Water will contribute up to 15%</a:t>
            </a:r>
          </a:p>
          <a:p>
            <a:endParaRPr lang="en-GB" sz="950" dirty="0">
              <a:solidFill>
                <a:schemeClr val="bg1"/>
              </a:solidFill>
              <a:latin typeface="Source Sans Pro" panose="020B0503030403020204" pitchFamily="34" charset="0"/>
              <a:ea typeface="Source Sans Pro" panose="020B0503030403020204" pitchFamily="34" charset="0"/>
            </a:endParaRPr>
          </a:p>
          <a:p>
            <a:r>
              <a:rPr lang="en-GB" sz="950" b="1" dirty="0">
                <a:solidFill>
                  <a:schemeClr val="bg1"/>
                </a:solidFill>
                <a:effectLst/>
                <a:latin typeface="Source Sans Pro" panose="020B0503030403020204" pitchFamily="34" charset="0"/>
                <a:ea typeface="Source Sans Pro" panose="020B0503030403020204" pitchFamily="34" charset="0"/>
              </a:rPr>
              <a:t>Enhanced Family Friendly Leave:</a:t>
            </a:r>
          </a:p>
          <a:p>
            <a:r>
              <a:rPr lang="en-GB" sz="950" dirty="0">
                <a:solidFill>
                  <a:schemeClr val="bg1"/>
                </a:solidFill>
                <a:latin typeface="Source Sans Pro" panose="020B0503030403020204" pitchFamily="34" charset="0"/>
                <a:ea typeface="Source Sans Pro" panose="020B0503030403020204" pitchFamily="34" charset="0"/>
              </a:rPr>
              <a:t>E</a:t>
            </a:r>
            <a:r>
              <a:rPr lang="en-GB" sz="950" dirty="0">
                <a:solidFill>
                  <a:schemeClr val="bg1"/>
                </a:solidFill>
                <a:effectLst/>
                <a:latin typeface="Source Sans Pro" panose="020B0503030403020204" pitchFamily="34" charset="0"/>
                <a:ea typeface="Source Sans Pro" panose="020B0503030403020204" pitchFamily="34" charset="0"/>
              </a:rPr>
              <a:t>nhanced Company maternity, adoption, and paternity leave and pay</a:t>
            </a:r>
          </a:p>
          <a:p>
            <a:endParaRPr lang="en-GB" sz="950" dirty="0">
              <a:solidFill>
                <a:schemeClr val="bg1"/>
              </a:solidFill>
              <a:latin typeface="Source Sans Pro" panose="020B0503030403020204" pitchFamily="34" charset="0"/>
              <a:ea typeface="Source Sans Pro" panose="020B0503030403020204" pitchFamily="34" charset="0"/>
            </a:endParaRPr>
          </a:p>
          <a:p>
            <a:r>
              <a:rPr lang="en-GB" sz="950" b="1" dirty="0">
                <a:solidFill>
                  <a:schemeClr val="bg1"/>
                </a:solidFill>
                <a:latin typeface="Source Sans Pro" panose="020B0503030403020204" pitchFamily="34" charset="0"/>
                <a:ea typeface="Source Sans Pro" panose="020B0503030403020204" pitchFamily="34" charset="0"/>
              </a:rPr>
              <a:t>Life assurance:</a:t>
            </a:r>
          </a:p>
          <a:p>
            <a:r>
              <a:rPr lang="en-GB" sz="950" dirty="0">
                <a:solidFill>
                  <a:schemeClr val="bg1"/>
                </a:solidFill>
                <a:latin typeface="Source Sans Pro" panose="020B0503030403020204" pitchFamily="34" charset="0"/>
                <a:ea typeface="Source Sans Pro" panose="020B0503030403020204" pitchFamily="34" charset="0"/>
              </a:rPr>
              <a:t>The life assurance scheme provides a death in service lump sum benefit of 4 times pensionable salary</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GB" sz="950" b="1" dirty="0">
              <a:solidFill>
                <a:prstClr val="white"/>
              </a:solidFill>
              <a:latin typeface="Source Sans Pro" panose="020B0503030403020204" pitchFamily="34" charset="0"/>
              <a:ea typeface="Source Sans Pro" panose="020B050303040302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950" b="1" i="0" u="none" strike="noStrike" kern="1200" cap="none" spc="0" normalizeH="0" baseline="0" noProof="0" dirty="0">
                <a:ln>
                  <a:noFill/>
                </a:ln>
                <a:solidFill>
                  <a:prstClr val="white"/>
                </a:solidFill>
                <a:effectLst/>
                <a:uLnTx/>
                <a:uFillTx/>
                <a:latin typeface="Source Sans Pro" panose="020B0503030403020204" pitchFamily="34" charset="0"/>
                <a:ea typeface="Source Sans Pro" panose="020B0503030403020204" pitchFamily="34" charset="0"/>
              </a:rPr>
              <a:t>Employee Assistance Programme:</a:t>
            </a:r>
          </a:p>
          <a:p>
            <a:pPr marL="0" marR="0" lvl="0" indent="0" algn="l" defTabSz="457200" rtl="0" eaLnBrk="1" fontAlgn="auto" latinLnBrk="0" hangingPunct="1">
              <a:lnSpc>
                <a:spcPct val="100000"/>
              </a:lnSpc>
              <a:spcBef>
                <a:spcPts val="0"/>
              </a:spcBef>
              <a:spcAft>
                <a:spcPts val="0"/>
              </a:spcAft>
              <a:buClrTx/>
              <a:buSzTx/>
              <a:buFontTx/>
              <a:buNone/>
              <a:tabLst/>
              <a:defRPr/>
            </a:pPr>
            <a:r>
              <a:rPr lang="en-GB" sz="950" dirty="0">
                <a:solidFill>
                  <a:prstClr val="white"/>
                </a:solidFill>
                <a:latin typeface="Source Sans Pro" panose="020B0503030403020204" pitchFamily="34" charset="0"/>
                <a:ea typeface="Source Sans Pro" panose="020B0503030403020204" pitchFamily="34" charset="0"/>
              </a:rPr>
              <a:t>Provided by Bupa</a:t>
            </a:r>
          </a:p>
          <a:p>
            <a:pPr>
              <a:defRPr/>
            </a:pPr>
            <a:endParaRPr lang="en-GB" sz="950" b="1" dirty="0">
              <a:solidFill>
                <a:schemeClr val="bg1"/>
              </a:solidFill>
              <a:effectLst/>
              <a:latin typeface="Source Sans Pro" panose="020B0503030403020204" pitchFamily="34" charset="0"/>
              <a:ea typeface="Source Sans Pro" panose="020B0503030403020204" pitchFamily="34" charset="0"/>
            </a:endParaRPr>
          </a:p>
          <a:p>
            <a:pPr>
              <a:defRPr/>
            </a:pPr>
            <a:r>
              <a:rPr lang="en-GB" sz="950" b="1" dirty="0">
                <a:solidFill>
                  <a:schemeClr val="bg1"/>
                </a:solidFill>
                <a:latin typeface="Source Sans Pro" panose="020B0503030403020204" pitchFamily="34" charset="0"/>
                <a:ea typeface="Source Sans Pro" panose="020B0503030403020204" pitchFamily="34" charset="0"/>
              </a:rPr>
              <a:t>PW Perks:</a:t>
            </a:r>
            <a:r>
              <a:rPr lang="en-GB" sz="950" dirty="0">
                <a:solidFill>
                  <a:schemeClr val="bg1"/>
                </a:solidFill>
                <a:latin typeface="Source Sans Pro" panose="020B0503030403020204" pitchFamily="34" charset="0"/>
                <a:ea typeface="Source Sans Pro" panose="020B0503030403020204" pitchFamily="34" charset="0"/>
              </a:rPr>
              <a:t> Access discounts at thousands of retailers, plus the Electric Vehicle Scheme, Cycle to Work Scheme, Health Cash Plan, and more!</a:t>
            </a:r>
            <a:endParaRPr lang="en-GB" sz="950" b="1" dirty="0">
              <a:solidFill>
                <a:schemeClr val="bg1"/>
              </a:solidFill>
              <a:effectLst/>
              <a:latin typeface="Source Sans Pro" panose="020B0503030403020204" pitchFamily="34" charset="0"/>
              <a:ea typeface="Source Sans Pro" panose="020B0503030403020204" pitchFamily="34" charset="0"/>
            </a:endParaRPr>
          </a:p>
          <a:p>
            <a:endParaRPr lang="en-GB" sz="950" dirty="0">
              <a:solidFill>
                <a:schemeClr val="bg1"/>
              </a:solidFill>
              <a:effectLst/>
              <a:latin typeface="Source Sans Pro" panose="020B0503030403020204" pitchFamily="34" charset="0"/>
              <a:ea typeface="Source Sans Pro" panose="020B0503030403020204" pitchFamily="34" charset="0"/>
            </a:endParaRPr>
          </a:p>
        </p:txBody>
      </p:sp>
      <p:sp>
        <p:nvSpPr>
          <p:cNvPr id="22" name="TextBox 21">
            <a:extLst>
              <a:ext uri="{FF2B5EF4-FFF2-40B4-BE49-F238E27FC236}">
                <a16:creationId xmlns:a16="http://schemas.microsoft.com/office/drawing/2014/main" id="{5D46EF39-3239-572E-FDFF-63E9BB27D310}"/>
              </a:ext>
            </a:extLst>
          </p:cNvPr>
          <p:cNvSpPr txBox="1"/>
          <p:nvPr/>
        </p:nvSpPr>
        <p:spPr>
          <a:xfrm>
            <a:off x="7409091" y="6955858"/>
            <a:ext cx="2967938" cy="276999"/>
          </a:xfrm>
          <a:prstGeom prst="rect">
            <a:avLst/>
          </a:prstGeom>
          <a:noFill/>
        </p:spPr>
        <p:txBody>
          <a:bodyPr wrap="square" rtlCol="0">
            <a:spAutoFit/>
          </a:bodyPr>
          <a:lstStyle/>
          <a:p>
            <a:pPr algn="ctr"/>
            <a:r>
              <a:rPr lang="en-GB" sz="1200" b="1" dirty="0">
                <a:solidFill>
                  <a:srgbClr val="EE6C35"/>
                </a:solidFill>
                <a:latin typeface="Source Sans Pro" panose="020B0503030403020204" pitchFamily="34" charset="0"/>
                <a:ea typeface="Source Sans Pro" panose="020B0503030403020204" pitchFamily="34" charset="0"/>
              </a:rPr>
              <a:t>CLOSING DATE: 24</a:t>
            </a:r>
            <a:r>
              <a:rPr lang="en-GB" sz="1200" b="1" baseline="30000" dirty="0">
                <a:solidFill>
                  <a:srgbClr val="EE6C35"/>
                </a:solidFill>
                <a:latin typeface="Source Sans Pro" panose="020B0503030403020204" pitchFamily="34" charset="0"/>
                <a:ea typeface="Source Sans Pro" panose="020B0503030403020204" pitchFamily="34" charset="0"/>
              </a:rPr>
              <a:t>TH</a:t>
            </a:r>
            <a:r>
              <a:rPr lang="en-GB" sz="1200" b="1" dirty="0">
                <a:solidFill>
                  <a:srgbClr val="EE6C35"/>
                </a:solidFill>
                <a:latin typeface="Source Sans Pro" panose="020B0503030403020204" pitchFamily="34" charset="0"/>
                <a:ea typeface="Source Sans Pro" panose="020B0503030403020204" pitchFamily="34" charset="0"/>
              </a:rPr>
              <a:t> DECEMBER 2024</a:t>
            </a:r>
          </a:p>
        </p:txBody>
      </p:sp>
      <p:sp>
        <p:nvSpPr>
          <p:cNvPr id="3" name="TextBox 2">
            <a:extLst>
              <a:ext uri="{FF2B5EF4-FFF2-40B4-BE49-F238E27FC236}">
                <a16:creationId xmlns:a16="http://schemas.microsoft.com/office/drawing/2014/main" id="{E8D38441-5847-FDC6-A560-1256907D88C9}"/>
              </a:ext>
            </a:extLst>
          </p:cNvPr>
          <p:cNvSpPr txBox="1"/>
          <p:nvPr/>
        </p:nvSpPr>
        <p:spPr>
          <a:xfrm>
            <a:off x="210147" y="109330"/>
            <a:ext cx="7502617" cy="369332"/>
          </a:xfrm>
          <a:prstGeom prst="rect">
            <a:avLst/>
          </a:prstGeom>
          <a:noFill/>
        </p:spPr>
        <p:txBody>
          <a:bodyPr wrap="square" rtlCol="0">
            <a:spAutoFit/>
          </a:bodyPr>
          <a:lstStyle/>
          <a:p>
            <a:r>
              <a:rPr lang="en-GB" b="1">
                <a:solidFill>
                  <a:schemeClr val="accent2"/>
                </a:solidFill>
                <a:latin typeface="Source Sans Pro" panose="020B0503030403020204" pitchFamily="34" charset="0"/>
                <a:ea typeface="Source Sans Pro" panose="020B0503030403020204" pitchFamily="34" charset="0"/>
              </a:rPr>
              <a:t>COMMUNICATIONS &amp; </a:t>
            </a:r>
            <a:r>
              <a:rPr lang="en-GB" b="1" dirty="0">
                <a:solidFill>
                  <a:schemeClr val="accent2"/>
                </a:solidFill>
                <a:latin typeface="Source Sans Pro" panose="020B0503030403020204" pitchFamily="34" charset="0"/>
                <a:ea typeface="Source Sans Pro" panose="020B0503030403020204" pitchFamily="34" charset="0"/>
              </a:rPr>
              <a:t>ENGAGEMENT OFFICER – HAVANT THICKET</a:t>
            </a:r>
          </a:p>
        </p:txBody>
      </p:sp>
    </p:spTree>
    <p:extLst>
      <p:ext uri="{BB962C8B-B14F-4D97-AF65-F5344CB8AC3E}">
        <p14:creationId xmlns:p14="http://schemas.microsoft.com/office/powerpoint/2010/main" val="373969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50C10B-758F-AC90-20A8-12C3C7FCD48D}"/>
              </a:ext>
            </a:extLst>
          </p:cNvPr>
          <p:cNvSpPr txBox="1"/>
          <p:nvPr/>
        </p:nvSpPr>
        <p:spPr>
          <a:xfrm>
            <a:off x="0" y="0"/>
            <a:ext cx="6785515" cy="4870564"/>
          </a:xfrm>
          <a:prstGeom prst="rect">
            <a:avLst/>
          </a:prstGeom>
          <a:noFill/>
        </p:spPr>
        <p:txBody>
          <a:bodyPr wrap="square" rtlCol="0">
            <a:spAutoFit/>
          </a:bodyPr>
          <a:lstStyle/>
          <a:p>
            <a:endParaRPr lang="en-GB" sz="1100" b="1" dirty="0">
              <a:solidFill>
                <a:srgbClr val="EE6C35"/>
              </a:solidFill>
              <a:latin typeface="Source Sans Pro" panose="020B0503030403020204" pitchFamily="34" charset="0"/>
              <a:ea typeface="Source Sans Pro" panose="020B0503030403020204" pitchFamily="34" charset="0"/>
            </a:endParaRPr>
          </a:p>
          <a:p>
            <a:endParaRPr lang="en-GB" sz="1100" b="1" dirty="0">
              <a:solidFill>
                <a:srgbClr val="EE6C35"/>
              </a:solidFill>
              <a:latin typeface="Source Sans Pro" panose="020B0503030403020204" pitchFamily="34" charset="0"/>
              <a:ea typeface="Source Sans Pro" panose="020B0503030403020204" pitchFamily="34" charset="0"/>
            </a:endParaRPr>
          </a:p>
          <a:p>
            <a:r>
              <a:rPr lang="en-GB" sz="1100" b="1" dirty="0">
                <a:solidFill>
                  <a:srgbClr val="EE6C35"/>
                </a:solidFill>
                <a:latin typeface="Source Sans Pro" panose="020B0503030403020204" pitchFamily="34" charset="0"/>
                <a:ea typeface="Source Sans Pro" panose="020B0503030403020204" pitchFamily="34" charset="0"/>
              </a:rPr>
              <a:t>Key Responsibilities Continued</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Proactively monitoring Portsmouth Water’s social media channels for comments and enquiries about Havant Thicket Reservoir and responding where appropriate.</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Investigating and responding to enquiries about the Havant Thicket Reservoir project from members of our Stakeholder Advisory Group (made up of around 70 representatives from environmental, community and regulatory organisations) and from Portsmouth Water customers.</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Writing for a range of audiences to a very high standard, this will include turning complex, technical information into accessible, accurate copy.</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Logging all external contact about the project.</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On an </a:t>
            </a:r>
            <a:r>
              <a:rPr lang="en-GB" sz="1000" dirty="0" err="1">
                <a:latin typeface="Source Sans Pro" panose="020B0503030403020204" pitchFamily="34" charset="0"/>
                <a:ea typeface="Source Sans Pro" panose="020B0503030403020204" pitchFamily="34" charset="0"/>
              </a:rPr>
              <a:t>adhoc</a:t>
            </a:r>
            <a:r>
              <a:rPr lang="en-GB" sz="1000" dirty="0">
                <a:latin typeface="Source Sans Pro" panose="020B0503030403020204" pitchFamily="34" charset="0"/>
                <a:ea typeface="Source Sans Pro" panose="020B0503030403020204" pitchFamily="34" charset="0"/>
              </a:rPr>
              <a:t> basis, this role may be required to support the communications and engagement function of the wider Portsmouth Water business.</a:t>
            </a:r>
          </a:p>
          <a:p>
            <a:endParaRPr lang="en-GB" sz="1100" b="1" dirty="0">
              <a:solidFill>
                <a:srgbClr val="266EB6"/>
              </a:solidFill>
              <a:latin typeface="Source Sans Pro" panose="020B0503030403020204" pitchFamily="34" charset="0"/>
              <a:ea typeface="Source Sans Pro" panose="020B0503030403020204" pitchFamily="34" charset="0"/>
            </a:endParaRPr>
          </a:p>
          <a:p>
            <a:r>
              <a:rPr lang="en-GB" sz="1100" b="1" i="0" dirty="0">
                <a:solidFill>
                  <a:srgbClr val="266EB6"/>
                </a:solidFill>
                <a:effectLst/>
                <a:latin typeface="Source Sans Pro" panose="020B0503030403020204" pitchFamily="34" charset="0"/>
                <a:ea typeface="Source Sans Pro" panose="020B0503030403020204" pitchFamily="34" charset="0"/>
              </a:rPr>
              <a:t>What do you need?</a:t>
            </a:r>
            <a:endParaRPr lang="en-GB" sz="1100" dirty="0">
              <a:solidFill>
                <a:srgbClr val="266EB6"/>
              </a:solidFill>
              <a:effectLst/>
              <a:latin typeface="Source Sans Pro" panose="020B0503030403020204" pitchFamily="34" charset="0"/>
              <a:ea typeface="Source Sans Pro" panose="020B0503030403020204" pitchFamily="34" charset="0"/>
            </a:endParaRPr>
          </a:p>
          <a:p>
            <a:endParaRPr lang="en-GB" sz="950" b="1" dirty="0">
              <a:latin typeface="Source Sans Pro" panose="020B0503030403020204" pitchFamily="34" charset="0"/>
              <a:ea typeface="Source Sans Pro" panose="020B0503030403020204" pitchFamily="34" charset="0"/>
            </a:endParaRPr>
          </a:p>
          <a:p>
            <a:r>
              <a:rPr lang="en-GB" sz="1100" b="1" dirty="0">
                <a:solidFill>
                  <a:srgbClr val="EE6C35"/>
                </a:solidFill>
                <a:latin typeface="Source Sans Pro" panose="020B0503030403020204" pitchFamily="34" charset="0"/>
                <a:ea typeface="Source Sans Pro" panose="020B0503030403020204" pitchFamily="34" charset="0"/>
              </a:rPr>
              <a:t>Skills and Qualifications</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A Bachelor’s degree in a relevant field (Communications, Journalism, English) is desirable but not essential.</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Strong communication skills </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Self-motivated, enthusiastic, and collaborative. </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Excellent writing skills</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Highly organised </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Confident presenting to large groups. </a:t>
            </a:r>
          </a:p>
          <a:p>
            <a:pPr marL="171450" indent="-171450">
              <a:buFont typeface="Arial" panose="020B0604020202020204" pitchFamily="34" charset="0"/>
              <a:buChar char="•"/>
            </a:pPr>
            <a:r>
              <a:rPr lang="en-GB" sz="1000" dirty="0">
                <a:latin typeface="Source Sans Pro" panose="020B0503030403020204" pitchFamily="34" charset="0"/>
                <a:ea typeface="Source Sans Pro" panose="020B0503030403020204" pitchFamily="34" charset="0"/>
              </a:rPr>
              <a:t>Competent using Microsoft Excel and PowerPoint for tracking enquiries and creating presentations. </a:t>
            </a:r>
          </a:p>
          <a:p>
            <a:pPr marL="171450" indent="-171450">
              <a:buFont typeface="Arial" panose="020B0604020202020204" pitchFamily="34" charset="0"/>
              <a:buChar char="•"/>
            </a:pPr>
            <a:endParaRPr lang="en-GB" sz="1000" dirty="0">
              <a:latin typeface="Source Sans Pro" panose="020B0503030403020204" pitchFamily="34" charset="0"/>
              <a:ea typeface="Source Sans Pro" panose="020B0503030403020204" pitchFamily="34" charset="0"/>
            </a:endParaRPr>
          </a:p>
          <a:p>
            <a:pPr algn="ctr"/>
            <a:endParaRPr lang="en-GB" sz="1100" b="1" i="0" dirty="0">
              <a:solidFill>
                <a:srgbClr val="0070BB"/>
              </a:solidFill>
              <a:effectLst/>
              <a:latin typeface="Source Sans Pro" panose="020B0503030403020204" pitchFamily="34" charset="0"/>
              <a:ea typeface="Source Sans Pro" panose="020B0503030403020204" pitchFamily="34" charset="0"/>
            </a:endParaRPr>
          </a:p>
          <a:p>
            <a:pPr algn="ctr"/>
            <a:endParaRPr lang="en-GB" sz="1100" b="1" i="0" dirty="0">
              <a:solidFill>
                <a:srgbClr val="0070BB"/>
              </a:solidFill>
              <a:effectLst/>
              <a:latin typeface="Source Sans Pro" panose="020B0503030403020204" pitchFamily="34" charset="0"/>
              <a:ea typeface="Source Sans Pro" panose="020B0503030403020204" pitchFamily="34" charset="0"/>
            </a:endParaRPr>
          </a:p>
          <a:p>
            <a:pPr algn="ctr"/>
            <a:endParaRPr lang="en-GB" sz="1100" b="1" dirty="0">
              <a:solidFill>
                <a:srgbClr val="0070BB"/>
              </a:solidFill>
              <a:latin typeface="Source Sans Pro" panose="020B0503030403020204" pitchFamily="34" charset="0"/>
              <a:ea typeface="Source Sans Pro" panose="020B0503030403020204" pitchFamily="34" charset="0"/>
            </a:endParaRPr>
          </a:p>
          <a:p>
            <a:pPr algn="ctr"/>
            <a:r>
              <a:rPr lang="en-GB" sz="1100" b="1" i="0" dirty="0">
                <a:solidFill>
                  <a:srgbClr val="0070BB"/>
                </a:solidFill>
                <a:effectLst/>
                <a:latin typeface="Source Sans Pro" panose="020B0503030403020204" pitchFamily="34" charset="0"/>
                <a:ea typeface="Source Sans Pro" panose="020B0503030403020204" pitchFamily="34" charset="0"/>
              </a:rPr>
              <a:t>W</a:t>
            </a:r>
            <a:r>
              <a:rPr lang="en-GB" sz="1200" b="1" i="0" dirty="0">
                <a:solidFill>
                  <a:srgbClr val="0070BB"/>
                </a:solidFill>
                <a:effectLst/>
                <a:latin typeface="Source Sans Pro" panose="020B0503030403020204" pitchFamily="34" charset="0"/>
                <a:ea typeface="Source Sans Pro" panose="020B0503030403020204" pitchFamily="34" charset="0"/>
              </a:rPr>
              <a:t>hat can Portsmouth Water offer you? </a:t>
            </a:r>
            <a:endParaRPr lang="en-GB" sz="1200" dirty="0">
              <a:solidFill>
                <a:srgbClr val="0070BB"/>
              </a:solidFill>
              <a:effectLst/>
              <a:latin typeface="Source Sans Pro" panose="020B0503030403020204" pitchFamily="34" charset="0"/>
              <a:ea typeface="Source Sans Pro" panose="020B0503030403020204" pitchFamily="34" charset="0"/>
            </a:endParaRPr>
          </a:p>
        </p:txBody>
      </p:sp>
      <p:sp>
        <p:nvSpPr>
          <p:cNvPr id="6" name="TextBox 5">
            <a:extLst>
              <a:ext uri="{FF2B5EF4-FFF2-40B4-BE49-F238E27FC236}">
                <a16:creationId xmlns:a16="http://schemas.microsoft.com/office/drawing/2014/main" id="{69EA3898-F5FA-5850-1FD7-14264F7FAA02}"/>
              </a:ext>
            </a:extLst>
          </p:cNvPr>
          <p:cNvSpPr txBox="1"/>
          <p:nvPr/>
        </p:nvSpPr>
        <p:spPr>
          <a:xfrm>
            <a:off x="7313289" y="2146928"/>
            <a:ext cx="3177209" cy="4924425"/>
          </a:xfrm>
          <a:prstGeom prst="rect">
            <a:avLst/>
          </a:prstGeom>
          <a:noFill/>
        </p:spPr>
        <p:txBody>
          <a:bodyPr wrap="square" rtlCol="0">
            <a:spAutoFit/>
          </a:bodyPr>
          <a:lstStyle/>
          <a:p>
            <a:r>
              <a:rPr lang="en-GB" sz="1600" b="1" dirty="0">
                <a:solidFill>
                  <a:schemeClr val="bg1"/>
                </a:solidFill>
                <a:latin typeface="Source Sans Pro" panose="020B0503030403020204" pitchFamily="34" charset="0"/>
                <a:ea typeface="Source Sans Pro" panose="020B0503030403020204" pitchFamily="34" charset="0"/>
              </a:rPr>
              <a:t>Apply Today</a:t>
            </a:r>
          </a:p>
          <a:p>
            <a:endParaRPr lang="en-GB" sz="1100" dirty="0">
              <a:solidFill>
                <a:schemeClr val="bg1"/>
              </a:solidFill>
              <a:effectLst/>
              <a:latin typeface="Source Sans Pro" panose="020B0503030403020204" pitchFamily="34" charset="0"/>
              <a:ea typeface="Source Sans Pro" panose="020B0503030403020204" pitchFamily="34" charset="0"/>
            </a:endParaRPr>
          </a:p>
          <a:p>
            <a:r>
              <a:rPr lang="en-GB" sz="1200" b="0" i="0" dirty="0">
                <a:solidFill>
                  <a:schemeClr val="bg1"/>
                </a:solidFill>
                <a:effectLst/>
                <a:latin typeface="Source Sans Pro" panose="020B0503030403020204" pitchFamily="34" charset="0"/>
                <a:ea typeface="Source Sans Pro" panose="020B0503030403020204" pitchFamily="34" charset="0"/>
              </a:rPr>
              <a:t>If you have the skills and experience to excel as our Communications and Engagement Officer,  apply today at </a:t>
            </a:r>
            <a:r>
              <a:rPr lang="en-GB" sz="1200" b="1" i="0" u="sng" dirty="0">
                <a:solidFill>
                  <a:schemeClr val="bg1"/>
                </a:solidFill>
                <a:effectLst/>
                <a:latin typeface="Source Sans Pro" panose="020B0503030403020204" pitchFamily="34" charset="0"/>
                <a:ea typeface="Source Sans Pro" panose="020B0503030403020204" pitchFamily="34" charset="0"/>
                <a:hlinkClick r:id="rId3">
                  <a:extLst>
                    <a:ext uri="{A12FA001-AC4F-418D-AE19-62706E023703}">
                      <ahyp:hlinkClr xmlns:ahyp="http://schemas.microsoft.com/office/drawing/2018/hyperlinkcolor" val="tx"/>
                    </a:ext>
                  </a:extLst>
                </a:hlinkClick>
              </a:rPr>
              <a:t>jobs@portsmouthwater.co.u</a:t>
            </a:r>
            <a:r>
              <a:rPr lang="en-GB" sz="1200" b="1" i="0" u="sng" dirty="0">
                <a:solidFill>
                  <a:schemeClr val="bg1"/>
                </a:solidFill>
                <a:effectLst/>
                <a:latin typeface="Source Sans Pro" panose="020B0503030403020204" pitchFamily="34" charset="0"/>
                <a:ea typeface="Source Sans Pro" panose="020B0503030403020204" pitchFamily="34" charset="0"/>
              </a:rPr>
              <a:t>k</a:t>
            </a:r>
          </a:p>
          <a:p>
            <a:endParaRPr lang="en-GB" sz="1200" dirty="0">
              <a:solidFill>
                <a:schemeClr val="bg1"/>
              </a:solidFill>
              <a:latin typeface="Source Sans Pro" panose="020B0503030403020204" pitchFamily="34" charset="0"/>
              <a:ea typeface="Source Sans Pro" panose="020B0503030403020204" pitchFamily="34" charset="0"/>
            </a:endParaRPr>
          </a:p>
          <a:p>
            <a:endParaRPr lang="en-GB" sz="1200" dirty="0">
              <a:solidFill>
                <a:schemeClr val="bg1"/>
              </a:solidFill>
              <a:effectLst/>
              <a:latin typeface="Source Sans Pro" panose="020B0503030403020204" pitchFamily="34" charset="0"/>
              <a:ea typeface="Source Sans Pro" panose="020B0503030403020204" pitchFamily="34" charset="0"/>
            </a:endParaRPr>
          </a:p>
          <a:p>
            <a:r>
              <a:rPr lang="en-GB" sz="1200" b="0" i="0" dirty="0">
                <a:solidFill>
                  <a:schemeClr val="bg1"/>
                </a:solidFill>
                <a:effectLst/>
                <a:latin typeface="Source Sans Pro" panose="020B0503030403020204" pitchFamily="34" charset="0"/>
                <a:ea typeface="Source Sans Pro" panose="020B0503030403020204" pitchFamily="34" charset="0"/>
              </a:rPr>
              <a:t>We recognise people want to work in a variety of different ways, this means we are happy to consider flexible working arrangements. Please talk to us at the interview about the flexibility you may want.</a:t>
            </a:r>
          </a:p>
          <a:p>
            <a:endParaRPr lang="en-GB" sz="1200" dirty="0">
              <a:solidFill>
                <a:schemeClr val="bg1"/>
              </a:solidFill>
              <a:effectLst/>
              <a:latin typeface="Source Sans Pro" panose="020B0503030403020204" pitchFamily="34" charset="0"/>
              <a:ea typeface="Source Sans Pro" panose="020B0503030403020204" pitchFamily="34" charset="0"/>
            </a:endParaRPr>
          </a:p>
          <a:p>
            <a:r>
              <a:rPr lang="en-GB" sz="1200" b="0" i="0" dirty="0">
                <a:solidFill>
                  <a:schemeClr val="bg1"/>
                </a:solidFill>
                <a:effectLst/>
                <a:latin typeface="Source Sans Pro" panose="020B0503030403020204" pitchFamily="34" charset="0"/>
                <a:ea typeface="Source Sans Pro" panose="020B0503030403020204" pitchFamily="34" charset="0"/>
              </a:rPr>
              <a:t>We support equality, diversity and inclusion and encourage applications from all sections of society. The Company has a responsibility to ensure that all employees are eligible to work and live in the UK.</a:t>
            </a:r>
          </a:p>
          <a:p>
            <a:endParaRPr lang="en-GB" sz="1200" dirty="0">
              <a:solidFill>
                <a:schemeClr val="bg1"/>
              </a:solidFill>
              <a:effectLst/>
              <a:latin typeface="Source Sans Pro" panose="020B0503030403020204" pitchFamily="34" charset="0"/>
              <a:ea typeface="Source Sans Pro" panose="020B0503030403020204" pitchFamily="34" charset="0"/>
            </a:endParaRPr>
          </a:p>
          <a:p>
            <a:r>
              <a:rPr lang="en-GB" sz="1200" dirty="0">
                <a:solidFill>
                  <a:schemeClr val="bg1"/>
                </a:solidFill>
                <a:effectLst/>
                <a:latin typeface="Source Sans Pro" panose="020B0503030403020204" pitchFamily="34" charset="0"/>
                <a:ea typeface="Source Sans Pro" panose="020B0503030403020204" pitchFamily="34" charset="0"/>
              </a:rPr>
              <a:t>Due to the high volume of applications received we are unable to respond to unsuccessful candidates. If your application is of interest to us, we will normally contact you within 4 weeks of receiving your application.</a:t>
            </a:r>
          </a:p>
          <a:p>
            <a:endParaRPr lang="en-GB" sz="1100" dirty="0">
              <a:solidFill>
                <a:schemeClr val="bg1"/>
              </a:solidFill>
              <a:effectLst/>
              <a:latin typeface="Source Sans Pro" panose="020B0503030403020204" pitchFamily="34" charset="0"/>
              <a:ea typeface="Source Sans Pro" panose="020B0503030403020204" pitchFamily="34" charset="0"/>
            </a:endParaRPr>
          </a:p>
        </p:txBody>
      </p:sp>
      <p:cxnSp>
        <p:nvCxnSpPr>
          <p:cNvPr id="7" name="Straight Connector 6">
            <a:extLst>
              <a:ext uri="{FF2B5EF4-FFF2-40B4-BE49-F238E27FC236}">
                <a16:creationId xmlns:a16="http://schemas.microsoft.com/office/drawing/2014/main" id="{F07560A7-8033-B4E1-9644-30BBD8C8ADE5}"/>
              </a:ext>
            </a:extLst>
          </p:cNvPr>
          <p:cNvCxnSpPr>
            <a:cxnSpLocks/>
          </p:cNvCxnSpPr>
          <p:nvPr/>
        </p:nvCxnSpPr>
        <p:spPr>
          <a:xfrm>
            <a:off x="7417925" y="3435444"/>
            <a:ext cx="2967938" cy="0"/>
          </a:xfrm>
          <a:prstGeom prst="line">
            <a:avLst/>
          </a:prstGeom>
          <a:ln>
            <a:solidFill>
              <a:schemeClr val="bg1"/>
            </a:solidFill>
          </a:ln>
        </p:spPr>
        <p:style>
          <a:lnRef idx="2">
            <a:schemeClr val="dk1"/>
          </a:lnRef>
          <a:fillRef idx="0">
            <a:schemeClr val="dk1"/>
          </a:fillRef>
          <a:effectRef idx="1">
            <a:schemeClr val="dk1"/>
          </a:effectRef>
          <a:fontRef idx="minor">
            <a:schemeClr val="tx1"/>
          </a:fontRef>
        </p:style>
      </p:cxnSp>
      <p:sp>
        <p:nvSpPr>
          <p:cNvPr id="5" name="Rectangle 4">
            <a:extLst>
              <a:ext uri="{FF2B5EF4-FFF2-40B4-BE49-F238E27FC236}">
                <a16:creationId xmlns:a16="http://schemas.microsoft.com/office/drawing/2014/main" id="{00C36237-E3D0-86E8-1123-65B2EA68F7F9}"/>
              </a:ext>
            </a:extLst>
          </p:cNvPr>
          <p:cNvSpPr/>
          <p:nvPr/>
        </p:nvSpPr>
        <p:spPr>
          <a:xfrm>
            <a:off x="7889110" y="6805350"/>
            <a:ext cx="2152891" cy="532006"/>
          </a:xfrm>
          <a:prstGeom prst="rect">
            <a:avLst/>
          </a:prstGeom>
          <a:solidFill>
            <a:srgbClr val="0070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9" name="Rectangle 8">
            <a:extLst>
              <a:ext uri="{FF2B5EF4-FFF2-40B4-BE49-F238E27FC236}">
                <a16:creationId xmlns:a16="http://schemas.microsoft.com/office/drawing/2014/main" id="{75FBD271-6451-B1A6-E71D-4AFBD5360E85}"/>
              </a:ext>
            </a:extLst>
          </p:cNvPr>
          <p:cNvSpPr/>
          <p:nvPr/>
        </p:nvSpPr>
        <p:spPr>
          <a:xfrm>
            <a:off x="8034757" y="6948205"/>
            <a:ext cx="1861595" cy="462987"/>
          </a:xfrm>
          <a:prstGeom prst="rect">
            <a:avLst/>
          </a:prstGeom>
          <a:solidFill>
            <a:srgbClr val="EE6C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0" name="TextBox 9">
            <a:extLst>
              <a:ext uri="{FF2B5EF4-FFF2-40B4-BE49-F238E27FC236}">
                <a16:creationId xmlns:a16="http://schemas.microsoft.com/office/drawing/2014/main" id="{762C2038-E4C1-7B7C-0A8B-A5E57E348301}"/>
              </a:ext>
            </a:extLst>
          </p:cNvPr>
          <p:cNvSpPr txBox="1"/>
          <p:nvPr/>
        </p:nvSpPr>
        <p:spPr>
          <a:xfrm>
            <a:off x="8132177" y="7004984"/>
            <a:ext cx="1666754" cy="338554"/>
          </a:xfrm>
          <a:prstGeom prst="rect">
            <a:avLst/>
          </a:prstGeom>
          <a:noFill/>
        </p:spPr>
        <p:txBody>
          <a:bodyPr wrap="square" rtlCol="0">
            <a:spAutoFit/>
          </a:bodyPr>
          <a:lstStyle/>
          <a:p>
            <a:pPr algn="ctr"/>
            <a:r>
              <a:rPr lang="en-GB" sz="1600" b="1" dirty="0">
                <a:solidFill>
                  <a:schemeClr val="bg1"/>
                </a:solidFill>
                <a:latin typeface="Source Sans Pro" panose="020B0503030403020204" pitchFamily="34" charset="0"/>
                <a:ea typeface="Source Sans Pro" panose="020B0503030403020204" pitchFamily="34" charset="0"/>
                <a:hlinkClick r:id="rId4">
                  <a:extLst>
                    <a:ext uri="{A12FA001-AC4F-418D-AE19-62706E023703}">
                      <ahyp:hlinkClr xmlns:ahyp="http://schemas.microsoft.com/office/drawing/2018/hyperlinkcolor" val="tx"/>
                    </a:ext>
                  </a:extLst>
                </a:hlinkClick>
              </a:rPr>
              <a:t>Apply Now</a:t>
            </a:r>
            <a:endParaRPr lang="en-GB" sz="1100" dirty="0">
              <a:solidFill>
                <a:schemeClr val="bg1"/>
              </a:solidFill>
              <a:effectLst/>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2702225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10271</TotalTime>
  <Words>814</Words>
  <Application>Microsoft Office PowerPoint</Application>
  <PresentationFormat>Custom</PresentationFormat>
  <Paragraphs>75</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Source Sans Pro</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Marley Callaway</dc:creator>
  <cp:lastModifiedBy>Olivia Elkin</cp:lastModifiedBy>
  <cp:revision>74</cp:revision>
  <dcterms:created xsi:type="dcterms:W3CDTF">2023-07-26T09:41:26Z</dcterms:created>
  <dcterms:modified xsi:type="dcterms:W3CDTF">2024-12-02T11:17:30Z</dcterms:modified>
</cp:coreProperties>
</file>